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2"/>
  </p:handoutMasterIdLst>
  <p:sldIdLst>
    <p:sldId id="256" r:id="rId2"/>
    <p:sldId id="258" r:id="rId3"/>
    <p:sldId id="260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8" r:id="rId12"/>
    <p:sldId id="263" r:id="rId13"/>
    <p:sldId id="296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8" r:id="rId38"/>
    <p:sldId id="327" r:id="rId39"/>
    <p:sldId id="325" r:id="rId40"/>
    <p:sldId id="329" r:id="rId41"/>
    <p:sldId id="330" r:id="rId42"/>
    <p:sldId id="331" r:id="rId43"/>
    <p:sldId id="332" r:id="rId44"/>
    <p:sldId id="333" r:id="rId45"/>
    <p:sldId id="334" r:id="rId46"/>
    <p:sldId id="351" r:id="rId47"/>
    <p:sldId id="350" r:id="rId48"/>
    <p:sldId id="349" r:id="rId49"/>
    <p:sldId id="261" r:id="rId50"/>
    <p:sldId id="262" r:id="rId5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97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BF7C6-AC2C-4A4D-9074-F767D17BB323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FC8EA-78F0-425A-95A2-E33E013EB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40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mikes_physics_position_velocity_and_acceleration_(part_1)_1.wm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hyperlink" Target="Train%20Crash.wmv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itchFamily="66" charset="0"/>
              </a:rPr>
              <a:t>Devil  physics</a:t>
            </a:r>
            <a:br>
              <a:rPr lang="en-US" dirty="0" smtClean="0">
                <a:latin typeface="Pristina" pitchFamily="66" charset="0"/>
              </a:rPr>
            </a:br>
            <a:r>
              <a:rPr lang="en-US" sz="3200" dirty="0" smtClean="0">
                <a:latin typeface="Pristina" pitchFamily="66" charset="0"/>
              </a:rPr>
              <a:t>The </a:t>
            </a:r>
            <a:r>
              <a:rPr lang="en-US" sz="3200" dirty="0" err="1" smtClean="0">
                <a:latin typeface="Pristina" pitchFamily="66" charset="0"/>
              </a:rPr>
              <a:t>baddest</a:t>
            </a:r>
            <a:r>
              <a:rPr lang="en-US" sz="3200" dirty="0" smtClean="0">
                <a:latin typeface="Pristina" pitchFamily="66" charset="0"/>
              </a:rPr>
              <a:t> class on campus</a:t>
            </a:r>
            <a:br>
              <a:rPr lang="en-US" sz="3200" dirty="0" smtClean="0">
                <a:latin typeface="Pristina" pitchFamily="66" charset="0"/>
              </a:rPr>
            </a:br>
            <a:r>
              <a:rPr lang="en-US" sz="3200" dirty="0" smtClean="0">
                <a:latin typeface="Pristina" pitchFamily="66" charset="0"/>
              </a:rPr>
              <a:t/>
            </a:r>
            <a:br>
              <a:rPr lang="en-US" sz="3200" dirty="0" smtClean="0">
                <a:latin typeface="Pristina" pitchFamily="66" charset="0"/>
              </a:rPr>
            </a:br>
            <a:r>
              <a:rPr lang="en-US" sz="2800" dirty="0" smtClean="0">
                <a:latin typeface="Pristina" pitchFamily="66" charset="0"/>
              </a:rPr>
              <a:t>IB Physics</a:t>
            </a:r>
            <a:endParaRPr lang="en-US" sz="2800" dirty="0">
              <a:latin typeface="Pristi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Guidance: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Calculations will be restricted to those neglecting air resistance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Aims: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Aim 2: much of the development of classical physics has been built on the advances in kinematics</a:t>
            </a:r>
          </a:p>
          <a:p>
            <a:r>
              <a:rPr lang="en-US" sz="3200" dirty="0" smtClean="0"/>
              <a:t>Aim 6: experiments, including use of data logging, could include (but are not limited to): determination of g, estimating speed using travel timetables, </a:t>
            </a:r>
            <a:r>
              <a:rPr lang="en-US" sz="3200" dirty="0" smtClean="0"/>
              <a:t>analyzing </a:t>
            </a:r>
            <a:r>
              <a:rPr lang="en-US" sz="3200" dirty="0" smtClean="0"/>
              <a:t>projectile motion, and investigating motion through a fluid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file"/>
              </a:rPr>
              <a:t>Introductory Video</a:t>
            </a:r>
            <a:endParaRPr lang="en-US" dirty="0"/>
          </a:p>
        </p:txBody>
      </p:sp>
      <p:pic>
        <p:nvPicPr>
          <p:cNvPr id="6" name="mikes_physics_position_velocity_and_acceleration_(part_1)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999" y="1327150"/>
            <a:ext cx="7069667" cy="5302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displacement of a point from a given reference point will be given by a magnitude and a direction.</a:t>
            </a:r>
          </a:p>
          <a:p>
            <a:pPr lvl="1"/>
            <a:r>
              <a:rPr lang="en-US" dirty="0" smtClean="0"/>
              <a:t>The magnitude indicates the distance from the reference point to the given point</a:t>
            </a:r>
          </a:p>
          <a:p>
            <a:pPr lvl="1"/>
            <a:r>
              <a:rPr lang="en-US" dirty="0" smtClean="0"/>
              <a:t>The direction may be either a sign (+ or -) or a degree measurement from a defined a coordinate plane centered at the reference point.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– Example 1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90800" y="509175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912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24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</a:t>
            </a:r>
            <a:endParaRPr lang="en-US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4400" y="5257800"/>
            <a:ext cx="4572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57994" y="4342606"/>
            <a:ext cx="4572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43200" y="2895600"/>
            <a:ext cx="3200400" cy="23622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5000" y="4267200"/>
            <a:ext cx="3124200" cy="181588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displacement of point P from point O is 10m at 40</a:t>
            </a:r>
            <a:r>
              <a:rPr lang="en-US" sz="2800" b="1" dirty="0" smtClean="0">
                <a:latin typeface="Times New Roman"/>
                <a:cs typeface="Times New Roman"/>
              </a:rPr>
              <a:t>º.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– Example 2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90800" y="509175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912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24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</a:t>
            </a: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 rot="19428038">
            <a:off x="315522" y="1954394"/>
            <a:ext cx="4572000" cy="4572000"/>
            <a:chOff x="914400" y="2057400"/>
            <a:chExt cx="4572000" cy="45720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14400" y="5257800"/>
              <a:ext cx="457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57994" y="4342606"/>
              <a:ext cx="457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 flipV="1">
            <a:off x="2743200" y="2895600"/>
            <a:ext cx="3200400" cy="23622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5000" y="4267200"/>
            <a:ext cx="3124200" cy="13849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displacement of point P from point O is 10m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– Example 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90800" y="509175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912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24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</a:t>
            </a:r>
            <a:endParaRPr lang="en-US" sz="3200" b="1" dirty="0"/>
          </a:p>
        </p:txBody>
      </p:sp>
      <p:grpSp>
        <p:nvGrpSpPr>
          <p:cNvPr id="3" name="Group 10"/>
          <p:cNvGrpSpPr/>
          <p:nvPr/>
        </p:nvGrpSpPr>
        <p:grpSpPr>
          <a:xfrm rot="8628038">
            <a:off x="3826038" y="1635574"/>
            <a:ext cx="4572000" cy="4572000"/>
            <a:chOff x="914400" y="2057400"/>
            <a:chExt cx="4572000" cy="45720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14400" y="5257800"/>
              <a:ext cx="457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57994" y="4342606"/>
              <a:ext cx="457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/>
          <p:cNvCxnSpPr/>
          <p:nvPr/>
        </p:nvCxnSpPr>
        <p:spPr>
          <a:xfrm rot="10800000" flipV="1">
            <a:off x="2743200" y="2895600"/>
            <a:ext cx="3200400" cy="23622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1600200"/>
            <a:ext cx="3124200" cy="13849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displacement of point O from point P is -10m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– Example 4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90800" y="5091752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91200" y="274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5562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24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</a:t>
            </a:r>
            <a:endParaRPr lang="en-US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43200" y="1524000"/>
            <a:ext cx="5029200" cy="4572000"/>
            <a:chOff x="2743200" y="1524000"/>
            <a:chExt cx="5029200" cy="4572000"/>
          </a:xfrm>
        </p:grpSpPr>
        <p:grpSp>
          <p:nvGrpSpPr>
            <p:cNvPr id="3" name="Group 10"/>
            <p:cNvGrpSpPr/>
            <p:nvPr/>
          </p:nvGrpSpPr>
          <p:grpSpPr>
            <a:xfrm rot="10800000">
              <a:off x="3200400" y="1524000"/>
              <a:ext cx="4572000" cy="4572000"/>
              <a:chOff x="914400" y="2057400"/>
              <a:chExt cx="4572000" cy="45720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914400" y="5257800"/>
                <a:ext cx="4572000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5400000">
                <a:off x="457994" y="4342606"/>
                <a:ext cx="4572000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/>
            <p:cNvCxnSpPr/>
            <p:nvPr/>
          </p:nvCxnSpPr>
          <p:spPr>
            <a:xfrm rot="10800000" flipV="1">
              <a:off x="2743200" y="2895600"/>
              <a:ext cx="3200400" cy="2362200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52400" y="1600200"/>
            <a:ext cx="3124200" cy="26776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displacement of point O from point P is 10m at 220</a:t>
            </a:r>
            <a:r>
              <a:rPr lang="en-US" sz="2800" b="1" dirty="0" smtClean="0">
                <a:cs typeface="Times New Roman"/>
              </a:rPr>
              <a:t>º or, 10m at 40º below the negative x-axis.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– Example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From a reference point, a completely fictional character named </a:t>
            </a:r>
            <a:r>
              <a:rPr lang="en-US" i="1" dirty="0" smtClean="0">
                <a:solidFill>
                  <a:srgbClr val="FFFF00"/>
                </a:solidFill>
              </a:rPr>
              <a:t>Reid moves </a:t>
            </a:r>
            <a:r>
              <a:rPr lang="en-US" i="1" dirty="0" smtClean="0">
                <a:solidFill>
                  <a:srgbClr val="FFFF00"/>
                </a:solidFill>
              </a:rPr>
              <a:t>6m left and 3m down.  What is his distance and displacement?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Displacement – Example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25908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From a reference point, a completely fictional character named </a:t>
            </a:r>
            <a:r>
              <a:rPr lang="en-US" i="1" dirty="0" smtClean="0">
                <a:solidFill>
                  <a:srgbClr val="FFFF00"/>
                </a:solidFill>
              </a:rPr>
              <a:t>Reid moves </a:t>
            </a:r>
            <a:r>
              <a:rPr lang="en-US" i="1" dirty="0" smtClean="0">
                <a:solidFill>
                  <a:srgbClr val="FFFF00"/>
                </a:solidFill>
              </a:rPr>
              <a:t>6m left and 3m down.  What is </a:t>
            </a:r>
            <a:r>
              <a:rPr lang="en-US" i="1" dirty="0" smtClean="0">
                <a:solidFill>
                  <a:srgbClr val="FFFF00"/>
                </a:solidFill>
              </a:rPr>
              <a:t>his distance </a:t>
            </a:r>
            <a:r>
              <a:rPr lang="en-US" i="1" dirty="0" smtClean="0">
                <a:solidFill>
                  <a:srgbClr val="FFFF00"/>
                </a:solidFill>
              </a:rPr>
              <a:t>and displacement?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105400" y="4114800"/>
            <a:ext cx="3429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5676106" y="4991894"/>
            <a:ext cx="32766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410200" y="4114800"/>
            <a:ext cx="1905000" cy="1588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029994" y="4572000"/>
            <a:ext cx="913606" cy="794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486400" y="4114800"/>
            <a:ext cx="1828800" cy="9144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3124200"/>
            <a:ext cx="4648200" cy="35052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is based on total length travelled so,</a:t>
            </a:r>
          </a:p>
          <a:p>
            <a:pPr marL="41148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en-US" sz="3000" i="1" noProof="0" dirty="0" smtClean="0">
                <a:solidFill>
                  <a:srgbClr val="FF0000"/>
                </a:solidFill>
              </a:rPr>
              <a:t>d = 6m + 3m = 9m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Displacement is based on length from initial position to final position.</a:t>
            </a:r>
            <a:r>
              <a:rPr kumimoji="0" lang="en-US" sz="3000" b="0" i="1" u="none" strike="noStrike" kern="1200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What do you use for magnitude?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343400"/>
            <a:ext cx="8382000" cy="1975104"/>
          </a:xfrm>
        </p:spPr>
        <p:txBody>
          <a:bodyPr/>
          <a:lstStyle/>
          <a:p>
            <a:r>
              <a:rPr lang="en-US" sz="3600" dirty="0" err="1" smtClean="0"/>
              <a:t>Lsn</a:t>
            </a:r>
            <a:r>
              <a:rPr lang="en-US" sz="3600" dirty="0" smtClean="0"/>
              <a:t> 2-1A, Kinematics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Displacement – Example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25908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From a reference point, a completely fictional character named </a:t>
            </a:r>
            <a:r>
              <a:rPr lang="en-US" i="1" dirty="0">
                <a:solidFill>
                  <a:srgbClr val="FFFF00"/>
                </a:solidFill>
              </a:rPr>
              <a:t>Reid moves </a:t>
            </a:r>
            <a:r>
              <a:rPr lang="en-US" i="1" dirty="0" smtClean="0">
                <a:solidFill>
                  <a:srgbClr val="FFFF00"/>
                </a:solidFill>
              </a:rPr>
              <a:t>6m left and 3m down.  What is </a:t>
            </a:r>
            <a:r>
              <a:rPr lang="en-US" i="1" dirty="0" smtClean="0">
                <a:solidFill>
                  <a:srgbClr val="FFFF00"/>
                </a:solidFill>
              </a:rPr>
              <a:t>his distance </a:t>
            </a:r>
            <a:r>
              <a:rPr lang="en-US" i="1" dirty="0" smtClean="0">
                <a:solidFill>
                  <a:srgbClr val="FFFF00"/>
                </a:solidFill>
              </a:rPr>
              <a:t>and displacement?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105400" y="4114800"/>
            <a:ext cx="3429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5676106" y="4991894"/>
            <a:ext cx="32766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410200" y="4114800"/>
            <a:ext cx="1905000" cy="1588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029994" y="4572000"/>
            <a:ext cx="913606" cy="794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486400" y="4114800"/>
            <a:ext cx="1828800" cy="9144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2819400"/>
            <a:ext cx="4648200" cy="3810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>
            <a:normAutofit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Displacement is based on length from initial position to final position.</a:t>
            </a:r>
            <a:r>
              <a:rPr kumimoji="0" lang="en-US" sz="3000" b="0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 Pythagorean theorem for magnitude.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38200" y="5181600"/>
          <a:ext cx="375385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320480" imgH="482400" progId="Equation.3">
                  <p:embed/>
                </p:oleObj>
              </mc:Choice>
              <mc:Fallback>
                <p:oleObj name="Equation" r:id="rId3" imgW="132048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181600"/>
                        <a:ext cx="3753853" cy="1371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Displacement – Example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25908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From a reference point, a completely fictional character named </a:t>
            </a:r>
            <a:r>
              <a:rPr lang="en-US" i="1" dirty="0">
                <a:solidFill>
                  <a:srgbClr val="FFFF00"/>
                </a:solidFill>
              </a:rPr>
              <a:t>Reid moves </a:t>
            </a:r>
            <a:r>
              <a:rPr lang="en-US" i="1" dirty="0" smtClean="0">
                <a:solidFill>
                  <a:srgbClr val="FFFF00"/>
                </a:solidFill>
              </a:rPr>
              <a:t>6m left and 3m down.  What is </a:t>
            </a:r>
            <a:r>
              <a:rPr lang="en-US" i="1" dirty="0" smtClean="0">
                <a:solidFill>
                  <a:srgbClr val="FFFF00"/>
                </a:solidFill>
              </a:rPr>
              <a:t>his distance </a:t>
            </a:r>
            <a:r>
              <a:rPr lang="en-US" i="1" dirty="0" smtClean="0">
                <a:solidFill>
                  <a:srgbClr val="FFFF00"/>
                </a:solidFill>
              </a:rPr>
              <a:t>and displacement?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105400" y="4114800"/>
            <a:ext cx="3429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5676106" y="4991894"/>
            <a:ext cx="32766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410200" y="4114800"/>
            <a:ext cx="1905000" cy="1588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029994" y="4572000"/>
            <a:ext cx="913606" cy="794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486400" y="4114800"/>
            <a:ext cx="1828800" cy="9144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2819400"/>
            <a:ext cx="4648200" cy="3810000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about direction?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Displacement – Example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25908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From a reference point, a completely fictional character named </a:t>
            </a:r>
            <a:r>
              <a:rPr lang="en-US" i="1" dirty="0">
                <a:solidFill>
                  <a:srgbClr val="FFFF00"/>
                </a:solidFill>
              </a:rPr>
              <a:t>Reid moves </a:t>
            </a:r>
            <a:r>
              <a:rPr lang="en-US" i="1" dirty="0" smtClean="0">
                <a:solidFill>
                  <a:srgbClr val="FFFF00"/>
                </a:solidFill>
              </a:rPr>
              <a:t>6m left and 3m down.  What is </a:t>
            </a:r>
            <a:r>
              <a:rPr lang="en-US" i="1" dirty="0" smtClean="0">
                <a:solidFill>
                  <a:srgbClr val="FFFF00"/>
                </a:solidFill>
              </a:rPr>
              <a:t>his distance </a:t>
            </a:r>
            <a:r>
              <a:rPr lang="en-US" i="1" dirty="0" smtClean="0">
                <a:solidFill>
                  <a:srgbClr val="FFFF00"/>
                </a:solidFill>
              </a:rPr>
              <a:t>and displacement?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105400" y="4114800"/>
            <a:ext cx="34290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5676106" y="4991894"/>
            <a:ext cx="327660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5410200" y="4114800"/>
            <a:ext cx="1905000" cy="1588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5029994" y="4572000"/>
            <a:ext cx="913606" cy="794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486400" y="4114800"/>
            <a:ext cx="1828800" cy="914400"/>
          </a:xfrm>
          <a:prstGeom prst="straightConnector1">
            <a:avLst/>
          </a:prstGeom>
          <a:ln w="38100"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2819400"/>
            <a:ext cx="4648200" cy="3810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>
            <a:normAutofit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kumimoji="0" lang="en-US" sz="3000" b="0" i="1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about direction?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Arial" pitchFamily="34" charset="0"/>
              <a:buChar char="•"/>
              <a:tabLst/>
              <a:defRPr/>
            </a:pPr>
            <a:r>
              <a:rPr lang="en-US" sz="3000" i="1" noProof="0" dirty="0" smtClean="0">
                <a:solidFill>
                  <a:srgbClr val="FF0000"/>
                </a:solidFill>
              </a:rPr>
              <a:t>Use tangent.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4038600"/>
          <a:ext cx="3357562" cy="238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1180800" imgH="838080" progId="Equation.3">
                  <p:embed/>
                </p:oleObj>
              </mc:Choice>
              <mc:Fallback>
                <p:oleObj name="Equation" r:id="rId3" imgW="1180800" imgH="838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038600"/>
                        <a:ext cx="3357562" cy="23828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Displacement vs.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Displacement</a:t>
            </a:r>
            <a:r>
              <a:rPr lang="en-US" dirty="0" smtClean="0"/>
              <a:t> is the distance from initial position to final position regardless of path taken.  </a:t>
            </a:r>
            <a:r>
              <a:rPr lang="el-GR" b="1" i="1" dirty="0" smtClean="0"/>
              <a:t>Δ</a:t>
            </a:r>
            <a:r>
              <a:rPr lang="en-US" b="1" i="1" dirty="0" smtClean="0"/>
              <a:t>x = x – x</a:t>
            </a:r>
            <a:r>
              <a:rPr lang="en-US" b="1" i="1" baseline="-25000" dirty="0" smtClean="0"/>
              <a:t>0</a:t>
            </a:r>
            <a:endParaRPr lang="en-US" b="1" i="1" dirty="0" smtClean="0"/>
          </a:p>
          <a:p>
            <a:r>
              <a:rPr lang="en-US" i="1" dirty="0" smtClean="0"/>
              <a:t>Distance</a:t>
            </a:r>
            <a:r>
              <a:rPr lang="en-US" dirty="0" smtClean="0"/>
              <a:t> is total length travelled along path taken.</a:t>
            </a:r>
          </a:p>
          <a:p>
            <a:r>
              <a:rPr lang="en-US" i="1" dirty="0" smtClean="0"/>
              <a:t>Displacement</a:t>
            </a:r>
            <a:r>
              <a:rPr lang="en-US" dirty="0" smtClean="0"/>
              <a:t> is a vector (magnitude and direction).</a:t>
            </a:r>
          </a:p>
          <a:p>
            <a:r>
              <a:rPr lang="en-US" i="1" dirty="0" smtClean="0"/>
              <a:t>Distance</a:t>
            </a:r>
            <a:r>
              <a:rPr lang="en-US" dirty="0" smtClean="0"/>
              <a:t> is a scalar (magnitude only).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212560"/>
          </a:xfrm>
        </p:spPr>
        <p:txBody>
          <a:bodyPr/>
          <a:lstStyle/>
          <a:p>
            <a:r>
              <a:rPr lang="en-US" b="1" i="1" dirty="0" smtClean="0"/>
              <a:t>Average</a:t>
            </a:r>
            <a:r>
              <a:rPr lang="en-US" dirty="0" smtClean="0"/>
              <a:t> speed is equal to the total distance travelled divided by the total time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/>
              <a:t>Instantaneous</a:t>
            </a:r>
            <a:r>
              <a:rPr lang="en-US" dirty="0" smtClean="0"/>
              <a:t> speed is like measuring your speed in a split second.  Mathematically it is,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828800" y="2286000"/>
          <a:ext cx="15240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" imgW="444240" imgH="393480" progId="Equation.3">
                  <p:embed/>
                </p:oleObj>
              </mc:Choice>
              <mc:Fallback>
                <p:oleObj name="Equation" r:id="rId3" imgW="4442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286000"/>
                        <a:ext cx="1524000" cy="1349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871642"/>
              </p:ext>
            </p:extLst>
          </p:nvPr>
        </p:nvGraphicFramePr>
        <p:xfrm>
          <a:off x="1893888" y="4953000"/>
          <a:ext cx="248285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3888" y="4953000"/>
                        <a:ext cx="2482850" cy="1349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212560"/>
          </a:xfrm>
        </p:spPr>
        <p:txBody>
          <a:bodyPr/>
          <a:lstStyle/>
          <a:p>
            <a:r>
              <a:rPr lang="en-US" b="1" i="1" dirty="0" smtClean="0"/>
              <a:t>Average</a:t>
            </a:r>
            <a:r>
              <a:rPr lang="en-US" dirty="0" smtClean="0"/>
              <a:t> velocity is equal to displacement divided by time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Similarly, </a:t>
            </a:r>
            <a:r>
              <a:rPr lang="en-US" b="1" i="1" dirty="0" smtClean="0"/>
              <a:t>instantaneous</a:t>
            </a:r>
            <a:r>
              <a:rPr lang="en-US" dirty="0" smtClean="0"/>
              <a:t> velocity is like measuring the velocity in a split second.  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849438" y="2286000"/>
          <a:ext cx="3354387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977760" imgH="431640" progId="Equation.3">
                  <p:embed/>
                </p:oleObj>
              </mc:Choice>
              <mc:Fallback>
                <p:oleObj name="Equation" r:id="rId3" imgW="97776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38" y="2286000"/>
                        <a:ext cx="3354387" cy="1481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936750" y="4953000"/>
          <a:ext cx="2395538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5" imgW="698400" imgH="393480" progId="Equation.3">
                  <p:embed/>
                </p:oleObj>
              </mc:Choice>
              <mc:Fallback>
                <p:oleObj name="Equation" r:id="rId5" imgW="6984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4953000"/>
                        <a:ext cx="2395538" cy="1349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212560"/>
          </a:xfrm>
        </p:spPr>
        <p:txBody>
          <a:bodyPr/>
          <a:lstStyle/>
          <a:p>
            <a:r>
              <a:rPr lang="en-US" dirty="0" smtClean="0"/>
              <a:t>When we just use the term “velocity” the implication is that it is constant, i.e. not increasing (acceleration) or decreasing (deceleration)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316038" y="3276600"/>
          <a:ext cx="3311525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965160" imgH="431640" progId="Equation.3">
                  <p:embed/>
                </p:oleObj>
              </mc:Choice>
              <mc:Fallback>
                <p:oleObj name="Equation" r:id="rId3" imgW="96516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38" y="3276600"/>
                        <a:ext cx="3311525" cy="1481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vs. Velocity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Based on </a:t>
            </a:r>
            <a:r>
              <a:rPr lang="en-US" b="1" i="1" dirty="0" smtClean="0"/>
              <a:t>distance</a:t>
            </a:r>
          </a:p>
          <a:p>
            <a:r>
              <a:rPr lang="en-US" dirty="0" smtClean="0"/>
              <a:t>A scalar quantity (magnitude only)</a:t>
            </a:r>
          </a:p>
          <a:p>
            <a:r>
              <a:rPr lang="en-US" dirty="0" smtClean="0"/>
              <a:t>Always positive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Based on displacement</a:t>
            </a:r>
          </a:p>
          <a:p>
            <a:r>
              <a:rPr lang="en-US" dirty="0" smtClean="0"/>
              <a:t>A vector quantity (magnitude and direction)</a:t>
            </a:r>
          </a:p>
          <a:p>
            <a:r>
              <a:rPr lang="en-US" dirty="0" smtClean="0"/>
              <a:t>Can be positive or negative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vs.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both, it is important to know whether they are constant, average, or instantaneous.</a:t>
            </a:r>
          </a:p>
          <a:p>
            <a:r>
              <a:rPr lang="en-US" dirty="0" smtClean="0"/>
              <a:t>I.e., you must know if there is any acceleration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vs.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 athlete runs one lap around an Olympic track (400m) in 50 seconds.  What is his speed and velocity?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From Reading Activity?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vs.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 athlete runs one lap around an Olympic track (400m) in 50 seconds.  What is his speed and velocity?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254375" y="3581400"/>
          <a:ext cx="49657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3" imgW="1447560" imgH="838080" progId="Equation.3">
                  <p:embed/>
                </p:oleObj>
              </mc:Choice>
              <mc:Fallback>
                <p:oleObj name="Equation" r:id="rId3" imgW="1447560" imgH="838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75" y="3581400"/>
                        <a:ext cx="4965700" cy="2873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4191000" cy="3840960"/>
          </a:xfrm>
        </p:spPr>
        <p:txBody>
          <a:bodyPr/>
          <a:lstStyle/>
          <a:p>
            <a:r>
              <a:rPr lang="en-US" dirty="0" smtClean="0"/>
              <a:t>Suppose you want to know how far you have travelled in a certain time, </a:t>
            </a:r>
            <a:r>
              <a:rPr lang="en-US" i="1" dirty="0" smtClean="0"/>
              <a:t>t</a:t>
            </a:r>
            <a:r>
              <a:rPr lang="en-US" dirty="0" smtClean="0"/>
              <a:t> (</a:t>
            </a:r>
            <a:r>
              <a:rPr lang="en-US" i="1" dirty="0" smtClean="0"/>
              <a:t>t</a:t>
            </a:r>
            <a:r>
              <a:rPr lang="en-US" i="1" baseline="-25000" dirty="0" smtClean="0"/>
              <a:t>0</a:t>
            </a:r>
            <a:r>
              <a:rPr lang="en-US" dirty="0" smtClean="0"/>
              <a:t> = 0)?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4114800" cy="3917160"/>
          </a:xfrm>
        </p:spPr>
        <p:txBody>
          <a:bodyPr/>
          <a:lstStyle/>
          <a:p>
            <a:r>
              <a:rPr lang="en-US" dirty="0" smtClean="0"/>
              <a:t>Suppose you want to know how far you have travelled in a certain time, </a:t>
            </a:r>
            <a:r>
              <a:rPr lang="en-US" i="1" dirty="0" smtClean="0"/>
              <a:t>t</a:t>
            </a:r>
            <a:r>
              <a:rPr lang="en-US" dirty="0" smtClean="0"/>
              <a:t> (</a:t>
            </a:r>
            <a:r>
              <a:rPr lang="en-US" i="1" dirty="0" smtClean="0"/>
              <a:t>t</a:t>
            </a:r>
            <a:r>
              <a:rPr lang="en-US" i="1" baseline="-25000" dirty="0" smtClean="0"/>
              <a:t>0</a:t>
            </a:r>
            <a:r>
              <a:rPr lang="en-US" dirty="0" smtClean="0"/>
              <a:t> = 0)?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648200" y="2057400"/>
          <a:ext cx="4006850" cy="391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3" imgW="1168200" imgH="1143000" progId="Equation.3">
                  <p:embed/>
                </p:oleObj>
              </mc:Choice>
              <mc:Fallback>
                <p:oleObj name="Equation" r:id="rId3" imgW="1168200" imgH="1143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057400"/>
                        <a:ext cx="4006850" cy="39195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Frame of reference refers to the origin from which measurements are made.</a:t>
            </a:r>
          </a:p>
          <a:p>
            <a:pPr lvl="1"/>
            <a:r>
              <a:rPr lang="en-US" dirty="0" smtClean="0"/>
              <a:t>A student in a classroom appears to be stationary</a:t>
            </a:r>
          </a:p>
          <a:p>
            <a:pPr lvl="1"/>
            <a:r>
              <a:rPr lang="en-US" dirty="0" smtClean="0"/>
              <a:t>To an observer on the moon, the student appears to be rotating about the earth’s axis even as the earth is itself is moving away as the moon orbits the earth</a:t>
            </a:r>
          </a:p>
          <a:p>
            <a:pPr lvl="1"/>
            <a:r>
              <a:rPr lang="en-US" dirty="0" smtClean="0"/>
              <a:t>To an observer on the sun, the student is rotating about the earth’s axis as the earth orbits the sun</a:t>
            </a:r>
          </a:p>
          <a:p>
            <a:pPr lvl="1"/>
            <a:r>
              <a:rPr lang="en-US" dirty="0" smtClean="0"/>
              <a:t>To an observer in another galaxy, the student is rotating about the earth’s axis as the earth orbits the sun and the whole galaxy is moving away</a:t>
            </a:r>
          </a:p>
          <a:p>
            <a:pPr lvl="1"/>
            <a:r>
              <a:rPr lang="en-US" dirty="0" smtClean="0"/>
              <a:t>To the teacher, the student is a lump of coal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fictitious student named </a:t>
            </a:r>
            <a:r>
              <a:rPr lang="en-US" sz="2800" dirty="0" smtClean="0"/>
              <a:t>Jack is </a:t>
            </a:r>
            <a:r>
              <a:rPr lang="en-US" sz="2800" dirty="0" smtClean="0"/>
              <a:t>riding on a train travelling at 10m/s. Another fictitious student named </a:t>
            </a:r>
            <a:r>
              <a:rPr lang="en-US" sz="2800" dirty="0" smtClean="0"/>
              <a:t>Caitlin is </a:t>
            </a:r>
            <a:r>
              <a:rPr lang="en-US" sz="2800" dirty="0" smtClean="0"/>
              <a:t>standing still, watching the train go by.  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According to </a:t>
            </a:r>
            <a:r>
              <a:rPr lang="en-US" sz="2800" i="1" dirty="0" smtClean="0">
                <a:solidFill>
                  <a:srgbClr val="FFFF00"/>
                </a:solidFill>
              </a:rPr>
              <a:t>Caitlin</a:t>
            </a:r>
            <a:r>
              <a:rPr lang="en-US" sz="2800" i="1" dirty="0" smtClean="0">
                <a:solidFill>
                  <a:srgbClr val="FFFF00"/>
                </a:solidFill>
              </a:rPr>
              <a:t>, </a:t>
            </a:r>
            <a:r>
              <a:rPr lang="en-US" sz="2800" i="1" dirty="0" smtClean="0">
                <a:solidFill>
                  <a:srgbClr val="FFFF00"/>
                </a:solidFill>
              </a:rPr>
              <a:t>what is </a:t>
            </a:r>
            <a:r>
              <a:rPr lang="en-US" sz="2800" i="1" dirty="0" smtClean="0">
                <a:solidFill>
                  <a:srgbClr val="FFFF00"/>
                </a:solidFill>
              </a:rPr>
              <a:t>Jack’s </a:t>
            </a:r>
            <a:r>
              <a:rPr lang="en-US" sz="2800" i="1" dirty="0" smtClean="0">
                <a:solidFill>
                  <a:srgbClr val="FFFF00"/>
                </a:solidFill>
              </a:rPr>
              <a:t>velocity?</a:t>
            </a:r>
          </a:p>
          <a:p>
            <a:pPr lvl="1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34290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40386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0" y="3505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 m/s</a:t>
            </a:r>
            <a:endParaRPr lang="en-US" sz="24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3200400" y="5257800"/>
            <a:ext cx="304800" cy="685800"/>
            <a:chOff x="1828800" y="5105400"/>
            <a:chExt cx="304800" cy="685800"/>
          </a:xfrm>
        </p:grpSpPr>
        <p:sp>
          <p:nvSpPr>
            <p:cNvPr id="11" name="Oval 10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124200" y="3657600"/>
            <a:ext cx="304800" cy="685800"/>
            <a:chOff x="1828800" y="5105400"/>
            <a:chExt cx="304800" cy="685800"/>
          </a:xfrm>
        </p:grpSpPr>
        <p:sp>
          <p:nvSpPr>
            <p:cNvPr id="34" name="Oval 33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fictitious student named </a:t>
            </a:r>
            <a:r>
              <a:rPr lang="en-US" sz="2800" dirty="0" smtClean="0"/>
              <a:t>Jack is </a:t>
            </a:r>
            <a:r>
              <a:rPr lang="en-US" sz="2800" dirty="0" smtClean="0"/>
              <a:t>riding on a train travelling at 10m/s. Another fictitious student named </a:t>
            </a:r>
            <a:r>
              <a:rPr lang="en-US" sz="2800" dirty="0"/>
              <a:t>Caitlin is </a:t>
            </a:r>
            <a:r>
              <a:rPr lang="en-US" sz="2800" dirty="0" smtClean="0"/>
              <a:t>standing still, watching the train go by.  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According to </a:t>
            </a:r>
            <a:r>
              <a:rPr lang="en-US" sz="2800" i="1" dirty="0">
                <a:solidFill>
                  <a:srgbClr val="FFFF00"/>
                </a:solidFill>
              </a:rPr>
              <a:t>Caitlin, </a:t>
            </a:r>
            <a:r>
              <a:rPr lang="en-US" sz="2800" i="1" dirty="0" smtClean="0">
                <a:solidFill>
                  <a:srgbClr val="FFFF00"/>
                </a:solidFill>
              </a:rPr>
              <a:t>what is </a:t>
            </a:r>
            <a:r>
              <a:rPr lang="en-US" sz="2800" i="1" dirty="0" smtClean="0">
                <a:solidFill>
                  <a:srgbClr val="FFFF00"/>
                </a:solidFill>
              </a:rPr>
              <a:t>Jack’s </a:t>
            </a:r>
            <a:r>
              <a:rPr lang="en-US" sz="2800" i="1" dirty="0" smtClean="0">
                <a:solidFill>
                  <a:srgbClr val="FFFF00"/>
                </a:solidFill>
              </a:rPr>
              <a:t>velocity?</a:t>
            </a:r>
          </a:p>
          <a:p>
            <a:pPr lvl="1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34290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40386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0" y="3505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 m/s</a:t>
            </a:r>
            <a:endParaRPr lang="en-US" sz="2400" b="1" dirty="0"/>
          </a:p>
        </p:txBody>
      </p:sp>
      <p:grpSp>
        <p:nvGrpSpPr>
          <p:cNvPr id="7" name="Group 31"/>
          <p:cNvGrpSpPr/>
          <p:nvPr/>
        </p:nvGrpSpPr>
        <p:grpSpPr>
          <a:xfrm>
            <a:off x="3200400" y="5257800"/>
            <a:ext cx="304800" cy="685800"/>
            <a:chOff x="1828800" y="5105400"/>
            <a:chExt cx="304800" cy="685800"/>
          </a:xfrm>
        </p:grpSpPr>
        <p:sp>
          <p:nvSpPr>
            <p:cNvPr id="11" name="Oval 10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2"/>
          <p:cNvGrpSpPr/>
          <p:nvPr/>
        </p:nvGrpSpPr>
        <p:grpSpPr>
          <a:xfrm>
            <a:off x="3124200" y="3657600"/>
            <a:ext cx="304800" cy="685800"/>
            <a:chOff x="1828800" y="5105400"/>
            <a:chExt cx="304800" cy="685800"/>
          </a:xfrm>
        </p:grpSpPr>
        <p:sp>
          <p:nvSpPr>
            <p:cNvPr id="34" name="Oval 33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410200" y="4343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10m/s from left to right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fictitious student named </a:t>
            </a:r>
            <a:r>
              <a:rPr lang="en-US" sz="2800" dirty="0"/>
              <a:t>Jack is </a:t>
            </a:r>
            <a:r>
              <a:rPr lang="en-US" sz="2800" dirty="0" smtClean="0"/>
              <a:t>riding on a train travelling at 10m/s. Another fictitious student named </a:t>
            </a:r>
            <a:r>
              <a:rPr lang="en-US" sz="2800" dirty="0"/>
              <a:t>Caitlin is </a:t>
            </a:r>
            <a:r>
              <a:rPr lang="en-US" sz="2800" dirty="0" smtClean="0"/>
              <a:t>standing still, watching the train go by.  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According to </a:t>
            </a:r>
            <a:r>
              <a:rPr lang="en-US" sz="2800" i="1" dirty="0">
                <a:solidFill>
                  <a:srgbClr val="FFFF00"/>
                </a:solidFill>
              </a:rPr>
              <a:t>Caitlin, </a:t>
            </a:r>
            <a:r>
              <a:rPr lang="en-US" sz="2800" i="1" dirty="0" smtClean="0">
                <a:solidFill>
                  <a:srgbClr val="FFFF00"/>
                </a:solidFill>
              </a:rPr>
              <a:t>what is </a:t>
            </a:r>
            <a:r>
              <a:rPr lang="en-US" sz="2800" i="1" dirty="0" smtClean="0">
                <a:solidFill>
                  <a:srgbClr val="FFFF00"/>
                </a:solidFill>
              </a:rPr>
              <a:t>her velocity </a:t>
            </a:r>
            <a:r>
              <a:rPr lang="en-US" sz="2800" i="1" dirty="0" smtClean="0">
                <a:solidFill>
                  <a:srgbClr val="FFFF00"/>
                </a:solidFill>
              </a:rPr>
              <a:t>in relation to the train?</a:t>
            </a:r>
          </a:p>
          <a:p>
            <a:pPr lvl="1"/>
            <a:endParaRPr lang="en-US" sz="2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7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 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According to Caitlin, what is her velocity in relation to the train</a:t>
            </a:r>
            <a:r>
              <a:rPr lang="en-US" sz="2800" i="1" dirty="0" smtClean="0">
                <a:solidFill>
                  <a:srgbClr val="FFFF00"/>
                </a:solidFill>
              </a:rPr>
              <a:t>?</a:t>
            </a:r>
            <a:endParaRPr lang="en-US" sz="2800" i="1" dirty="0">
              <a:solidFill>
                <a:srgbClr val="FFFF00"/>
              </a:solidFill>
            </a:endParaRPr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5410200" y="4343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 m/s, stationary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 </a:t>
            </a:r>
            <a:endParaRPr lang="en-US" sz="2800" dirty="0" smtClean="0"/>
          </a:p>
          <a:p>
            <a:r>
              <a:rPr lang="en-US" sz="2800" i="1" dirty="0" smtClean="0">
                <a:solidFill>
                  <a:srgbClr val="FFFF00"/>
                </a:solidFill>
              </a:rPr>
              <a:t>According to Jack, what is Caitlin’s velocity?</a:t>
            </a:r>
          </a:p>
          <a:p>
            <a:pPr lvl="1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39624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510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51054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45720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0" y="4038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 m/s</a:t>
            </a:r>
            <a:endParaRPr lang="en-US" sz="2400" b="1" dirty="0"/>
          </a:p>
        </p:txBody>
      </p:sp>
      <p:grpSp>
        <p:nvGrpSpPr>
          <p:cNvPr id="7" name="Group 31"/>
          <p:cNvGrpSpPr/>
          <p:nvPr/>
        </p:nvGrpSpPr>
        <p:grpSpPr>
          <a:xfrm>
            <a:off x="3200400" y="5791200"/>
            <a:ext cx="304800" cy="685800"/>
            <a:chOff x="1828800" y="5105400"/>
            <a:chExt cx="304800" cy="685800"/>
          </a:xfrm>
        </p:grpSpPr>
        <p:sp>
          <p:nvSpPr>
            <p:cNvPr id="11" name="Oval 10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2"/>
          <p:cNvGrpSpPr/>
          <p:nvPr/>
        </p:nvGrpSpPr>
        <p:grpSpPr>
          <a:xfrm>
            <a:off x="3124200" y="4191000"/>
            <a:ext cx="304800" cy="685800"/>
            <a:chOff x="1828800" y="5105400"/>
            <a:chExt cx="304800" cy="685800"/>
          </a:xfrm>
        </p:grpSpPr>
        <p:sp>
          <p:nvSpPr>
            <p:cNvPr id="34" name="Oval 33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 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According to Jack, what is Caitlin’s velocity</a:t>
            </a:r>
            <a:r>
              <a:rPr lang="en-US" sz="2800" i="1" dirty="0" smtClean="0">
                <a:solidFill>
                  <a:srgbClr val="FFFF00"/>
                </a:solidFill>
              </a:rPr>
              <a:t>?</a:t>
            </a:r>
            <a:endParaRPr lang="en-US" sz="2800" i="1" dirty="0" smtClean="0">
              <a:solidFill>
                <a:srgbClr val="FFFF00"/>
              </a:solidFill>
            </a:endParaRPr>
          </a:p>
          <a:p>
            <a:pPr lvl="1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34290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430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4572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40386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0" y="3505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 m/s</a:t>
            </a:r>
            <a:endParaRPr lang="en-US" sz="2400" b="1" dirty="0"/>
          </a:p>
        </p:txBody>
      </p:sp>
      <p:grpSp>
        <p:nvGrpSpPr>
          <p:cNvPr id="7" name="Group 31"/>
          <p:cNvGrpSpPr/>
          <p:nvPr/>
        </p:nvGrpSpPr>
        <p:grpSpPr>
          <a:xfrm>
            <a:off x="3200400" y="5257800"/>
            <a:ext cx="304800" cy="685800"/>
            <a:chOff x="1828800" y="5105400"/>
            <a:chExt cx="304800" cy="685800"/>
          </a:xfrm>
        </p:grpSpPr>
        <p:sp>
          <p:nvSpPr>
            <p:cNvPr id="11" name="Oval 10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2"/>
          <p:cNvGrpSpPr/>
          <p:nvPr/>
        </p:nvGrpSpPr>
        <p:grpSpPr>
          <a:xfrm>
            <a:off x="3124200" y="3657600"/>
            <a:ext cx="304800" cy="685800"/>
            <a:chOff x="1828800" y="5105400"/>
            <a:chExt cx="304800" cy="685800"/>
          </a:xfrm>
        </p:grpSpPr>
        <p:sp>
          <p:nvSpPr>
            <p:cNvPr id="34" name="Oval 33"/>
            <p:cNvSpPr/>
            <p:nvPr/>
          </p:nvSpPr>
          <p:spPr>
            <a:xfrm>
              <a:off x="1869744" y="5105400"/>
              <a:ext cx="2286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1790700" y="5448300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19431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1866900" y="56769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981200" y="5334000"/>
              <a:ext cx="15240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1828800" y="5410200"/>
              <a:ext cx="15240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410200" y="4343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10m/s from </a:t>
            </a:r>
            <a:r>
              <a:rPr lang="en-US" sz="2400" b="1" i="1" dirty="0" smtClean="0">
                <a:solidFill>
                  <a:srgbClr val="FF0000"/>
                </a:solidFill>
              </a:rPr>
              <a:t>his</a:t>
            </a:r>
            <a:r>
              <a:rPr lang="en-US" sz="2400" b="1" dirty="0" smtClean="0">
                <a:solidFill>
                  <a:srgbClr val="FF0000"/>
                </a:solidFill>
              </a:rPr>
              <a:t> left to </a:t>
            </a:r>
            <a:r>
              <a:rPr lang="en-US" sz="2400" b="1" i="1" dirty="0" smtClean="0">
                <a:solidFill>
                  <a:srgbClr val="FF0000"/>
                </a:solidFill>
              </a:rPr>
              <a:t>his</a:t>
            </a:r>
            <a:r>
              <a:rPr lang="en-US" sz="2400" b="1" dirty="0" smtClean="0">
                <a:solidFill>
                  <a:srgbClr val="FF0000"/>
                </a:solidFill>
              </a:rPr>
              <a:t> right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Motion may be described and analyzed by the use of graphs and equations.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 </a:t>
            </a:r>
            <a:endParaRPr lang="en-US" sz="2800" dirty="0" smtClean="0"/>
          </a:p>
          <a:p>
            <a:r>
              <a:rPr lang="en-US" sz="2800" i="1" dirty="0" smtClean="0">
                <a:solidFill>
                  <a:srgbClr val="FFFF00"/>
                </a:solidFill>
              </a:rPr>
              <a:t>Jack moves </a:t>
            </a:r>
            <a:r>
              <a:rPr lang="en-US" sz="2800" i="1" dirty="0" smtClean="0">
                <a:solidFill>
                  <a:srgbClr val="FFFF00"/>
                </a:solidFill>
              </a:rPr>
              <a:t>to the back of the train at 3m/s. According to </a:t>
            </a:r>
            <a:r>
              <a:rPr lang="en-US" sz="2800" i="1" dirty="0" smtClean="0">
                <a:solidFill>
                  <a:srgbClr val="FFFF00"/>
                </a:solidFill>
              </a:rPr>
              <a:t>Jack, </a:t>
            </a:r>
            <a:r>
              <a:rPr lang="en-US" sz="2800" i="1" dirty="0" smtClean="0">
                <a:solidFill>
                  <a:srgbClr val="FFFF00"/>
                </a:solidFill>
              </a:rPr>
              <a:t>what is his velocity in relation to the train?</a:t>
            </a:r>
          </a:p>
          <a:p>
            <a:pPr lvl="1"/>
            <a:endParaRPr lang="en-US" sz="2800" dirty="0"/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/>
          <p:cNvCxnSpPr/>
          <p:nvPr/>
        </p:nvCxnSpPr>
        <p:spPr>
          <a:xfrm flipH="1">
            <a:off x="2438400" y="47244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 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Jack moves to the back of the train at 3m/s. According to Jack, what is his velocity in relation to the train?</a:t>
            </a:r>
          </a:p>
          <a:p>
            <a:pPr lvl="1"/>
            <a:endParaRPr lang="en-US" sz="2800" dirty="0"/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5410200" y="4343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3m/s, forward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438400" y="47244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</a:t>
            </a:r>
            <a:endParaRPr lang="en-US" sz="2800" dirty="0" smtClean="0"/>
          </a:p>
          <a:p>
            <a:r>
              <a:rPr lang="en-US" sz="2800" i="1" dirty="0" smtClean="0">
                <a:solidFill>
                  <a:srgbClr val="FFFF00"/>
                </a:solidFill>
              </a:rPr>
              <a:t>Jack moves </a:t>
            </a:r>
            <a:r>
              <a:rPr lang="en-US" sz="2800" i="1" dirty="0" smtClean="0">
                <a:solidFill>
                  <a:srgbClr val="FFFF00"/>
                </a:solidFill>
              </a:rPr>
              <a:t>to the back of the train at 3m/s. According to </a:t>
            </a:r>
            <a:r>
              <a:rPr lang="en-US" sz="2800" i="1" dirty="0" smtClean="0">
                <a:solidFill>
                  <a:srgbClr val="FFFF00"/>
                </a:solidFill>
              </a:rPr>
              <a:t>Jack, </a:t>
            </a:r>
            <a:r>
              <a:rPr lang="en-US" sz="2800" i="1" dirty="0" smtClean="0">
                <a:solidFill>
                  <a:srgbClr val="FFFF00"/>
                </a:solidFill>
              </a:rPr>
              <a:t>what is </a:t>
            </a:r>
            <a:r>
              <a:rPr lang="en-US" sz="2800" i="1" dirty="0" smtClean="0">
                <a:solidFill>
                  <a:srgbClr val="FFFF00"/>
                </a:solidFill>
              </a:rPr>
              <a:t>Caitlin’s </a:t>
            </a:r>
            <a:r>
              <a:rPr lang="en-US" sz="2800" i="1" dirty="0" smtClean="0">
                <a:solidFill>
                  <a:srgbClr val="FFFF00"/>
                </a:solidFill>
              </a:rPr>
              <a:t>velocity?</a:t>
            </a:r>
          </a:p>
          <a:p>
            <a:pPr lvl="1"/>
            <a:endParaRPr lang="en-US" sz="2800" dirty="0"/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/>
          <p:cNvCxnSpPr/>
          <p:nvPr/>
        </p:nvCxnSpPr>
        <p:spPr>
          <a:xfrm flipH="1">
            <a:off x="2438400" y="47244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Jack moves to the back of the train at 3m/s. According to Jack, what is Caitlin’s velocity?</a:t>
            </a:r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5410200" y="4343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 m/s, from </a:t>
            </a:r>
            <a:r>
              <a:rPr lang="en-US" sz="2400" b="1" i="1" dirty="0" smtClean="0">
                <a:solidFill>
                  <a:srgbClr val="FF0000"/>
                </a:solidFill>
              </a:rPr>
              <a:t>his</a:t>
            </a:r>
            <a:r>
              <a:rPr lang="en-US" sz="2400" b="1" dirty="0" smtClean="0">
                <a:solidFill>
                  <a:srgbClr val="FF0000"/>
                </a:solidFill>
              </a:rPr>
              <a:t> left to </a:t>
            </a:r>
            <a:r>
              <a:rPr lang="en-US" sz="2400" b="1" i="1" dirty="0" smtClean="0">
                <a:solidFill>
                  <a:srgbClr val="FF0000"/>
                </a:solidFill>
              </a:rPr>
              <a:t>his</a:t>
            </a:r>
            <a:r>
              <a:rPr lang="en-US" sz="2400" b="1" dirty="0" smtClean="0">
                <a:solidFill>
                  <a:srgbClr val="FF0000"/>
                </a:solidFill>
              </a:rPr>
              <a:t> right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438400" y="47244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045464"/>
          </a:xfrm>
        </p:spPr>
        <p:txBody>
          <a:bodyPr/>
          <a:lstStyle/>
          <a:p>
            <a:r>
              <a:rPr lang="en-US" dirty="0" smtClean="0"/>
              <a:t>Frame of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60160"/>
          </a:xfrm>
        </p:spPr>
        <p:txBody>
          <a:bodyPr>
            <a:normAutofit/>
          </a:bodyPr>
          <a:lstStyle/>
          <a:p>
            <a:r>
              <a:rPr lang="en-US" sz="2800" dirty="0"/>
              <a:t>A fictitious student named Jack is riding on a train travelling at 10m/s. Another fictitious student named Caitlin is standing still, watching the train go by. 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Jack moves </a:t>
            </a:r>
            <a:r>
              <a:rPr lang="en-US" sz="2800" i="1" dirty="0" smtClean="0">
                <a:solidFill>
                  <a:srgbClr val="FFFF00"/>
                </a:solidFill>
              </a:rPr>
              <a:t>to the back of the train at 3m/s.   According to </a:t>
            </a:r>
            <a:r>
              <a:rPr lang="en-US" sz="2800" i="1" dirty="0" smtClean="0">
                <a:solidFill>
                  <a:srgbClr val="FFFF00"/>
                </a:solidFill>
              </a:rPr>
              <a:t>Caitlin, </a:t>
            </a:r>
            <a:r>
              <a:rPr lang="en-US" sz="2800" i="1" dirty="0" smtClean="0">
                <a:solidFill>
                  <a:srgbClr val="FFFF00"/>
                </a:solidFill>
              </a:rPr>
              <a:t>what happens next?</a:t>
            </a:r>
          </a:p>
          <a:p>
            <a:pPr lvl="1"/>
            <a:endParaRPr lang="en-US" sz="2800" dirty="0"/>
          </a:p>
        </p:txBody>
      </p:sp>
      <p:grpSp>
        <p:nvGrpSpPr>
          <p:cNvPr id="7" name="Group 23"/>
          <p:cNvGrpSpPr/>
          <p:nvPr/>
        </p:nvGrpSpPr>
        <p:grpSpPr>
          <a:xfrm>
            <a:off x="914400" y="4038600"/>
            <a:ext cx="3962400" cy="2514600"/>
            <a:chOff x="914400" y="3429000"/>
            <a:chExt cx="3962400" cy="2514600"/>
          </a:xfrm>
        </p:grpSpPr>
        <p:sp>
          <p:nvSpPr>
            <p:cNvPr id="4" name="Rectangle 3"/>
            <p:cNvSpPr/>
            <p:nvPr/>
          </p:nvSpPr>
          <p:spPr>
            <a:xfrm>
              <a:off x="914400" y="3429000"/>
              <a:ext cx="2819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1430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276600" y="4572000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86200" y="4038600"/>
              <a:ext cx="76200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0" y="3505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10 m/s</a:t>
              </a:r>
              <a:endParaRPr lang="en-US" sz="2400" b="1" dirty="0"/>
            </a:p>
          </p:txBody>
        </p:sp>
        <p:grpSp>
          <p:nvGrpSpPr>
            <p:cNvPr id="9" name="Group 31"/>
            <p:cNvGrpSpPr/>
            <p:nvPr/>
          </p:nvGrpSpPr>
          <p:grpSpPr>
            <a:xfrm>
              <a:off x="3200400" y="5257800"/>
              <a:ext cx="304800" cy="685800"/>
              <a:chOff x="1828800" y="5105400"/>
              <a:chExt cx="304800" cy="6858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2"/>
            <p:cNvGrpSpPr/>
            <p:nvPr/>
          </p:nvGrpSpPr>
          <p:grpSpPr>
            <a:xfrm>
              <a:off x="3124200" y="3657600"/>
              <a:ext cx="304800" cy="685800"/>
              <a:chOff x="1828800" y="5105400"/>
              <a:chExt cx="304800" cy="6858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869744" y="5105400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1790700" y="5448300"/>
                <a:ext cx="381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6200000" flipH="1">
                <a:off x="19431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1866900" y="56769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1981200" y="5334000"/>
                <a:ext cx="1524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>
                <a:off x="1828800" y="5410200"/>
                <a:ext cx="152400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4" name="Straight Arrow Connector 23"/>
          <p:cNvCxnSpPr/>
          <p:nvPr/>
        </p:nvCxnSpPr>
        <p:spPr>
          <a:xfrm flipH="1">
            <a:off x="2438400" y="4724400"/>
            <a:ext cx="7620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4" action="ppaction://hlinkfile"/>
              </a:rPr>
              <a:t>Next</a:t>
            </a:r>
            <a:endParaRPr lang="en-US" dirty="0"/>
          </a:p>
        </p:txBody>
      </p:sp>
      <p:pic>
        <p:nvPicPr>
          <p:cNvPr id="4" name="Train Cras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270000"/>
            <a:ext cx="7391400" cy="5543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Applications and skills: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Determining instantaneous and average values for velocity and speed </a:t>
            </a:r>
          </a:p>
          <a:p>
            <a:r>
              <a:rPr lang="en-US" sz="3200" dirty="0" smtClean="0"/>
              <a:t>Sketching and interpreting motion graphs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Understandings: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Distance and displacement </a:t>
            </a:r>
          </a:p>
          <a:p>
            <a:r>
              <a:rPr lang="en-US" sz="3200" dirty="0" smtClean="0"/>
              <a:t>Speed and velocity </a:t>
            </a:r>
          </a:p>
          <a:p>
            <a:r>
              <a:rPr lang="en-US" sz="3200" dirty="0" smtClean="0"/>
              <a:t>Graphs describing motion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Essential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Motion may be described and analyzed by the use of graphs and equations.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Viner Hand ITC" pitchFamily="66" charset="0"/>
              </a:rPr>
              <a:t>Questions?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Nature of science: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Observations: </a:t>
            </a:r>
            <a:r>
              <a:rPr lang="en-US" dirty="0" smtClean="0"/>
              <a:t> The </a:t>
            </a:r>
            <a:r>
              <a:rPr lang="en-US" dirty="0" smtClean="0"/>
              <a:t>ideas of motion are fundamental to many areas of physics, providing a link to the consideration of forces and their implication. The kinematic equations for uniform acceleration were developed through careful observations of the natural world.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977486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Pg. 53-57, #1-4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Understandings: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Distance and displacement </a:t>
            </a:r>
          </a:p>
          <a:p>
            <a:r>
              <a:rPr lang="en-US" sz="3200" dirty="0" smtClean="0"/>
              <a:t>Speed and velocity </a:t>
            </a:r>
          </a:p>
          <a:p>
            <a:r>
              <a:rPr lang="en-US" sz="3200" dirty="0" smtClean="0"/>
              <a:t>Graphs describing motion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Applications and skills: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Determining instantaneous and average values for velocity and speed </a:t>
            </a:r>
          </a:p>
          <a:p>
            <a:r>
              <a:rPr lang="en-US" sz="3200" dirty="0" smtClean="0"/>
              <a:t>Sketching and interpreting motion graphs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International-mindedness: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International cooperation is needed for tracking shipping, land-based transport, aircraft and objects in space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Utilization: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Biomechanics (see Sports, exercise and health science SL sub-topic 4.3)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706</TotalTime>
  <Words>1606</Words>
  <Application>Microsoft Office PowerPoint</Application>
  <PresentationFormat>On-screen Show (4:3)</PresentationFormat>
  <Paragraphs>169</Paragraphs>
  <Slides>50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Calibri</vt:lpstr>
      <vt:lpstr>Consolas</vt:lpstr>
      <vt:lpstr>Corbel</vt:lpstr>
      <vt:lpstr>Pristina</vt:lpstr>
      <vt:lpstr>Times New Roman</vt:lpstr>
      <vt:lpstr>Viner Hand ITC</vt:lpstr>
      <vt:lpstr>Wingdings</vt:lpstr>
      <vt:lpstr>Wingdings 2</vt:lpstr>
      <vt:lpstr>Wingdings 3</vt:lpstr>
      <vt:lpstr>Metro</vt:lpstr>
      <vt:lpstr>Equation</vt:lpstr>
      <vt:lpstr>Microsoft Equation 3.0</vt:lpstr>
      <vt:lpstr>Devil  physics The baddest class on campus  IB Physics</vt:lpstr>
      <vt:lpstr>Lsn 2-1A, Kinematics</vt:lpstr>
      <vt:lpstr>Questions From Reading Activity?</vt:lpstr>
      <vt:lpstr>Essential idea</vt:lpstr>
      <vt:lpstr>Nature of science: </vt:lpstr>
      <vt:lpstr>Understandings: </vt:lpstr>
      <vt:lpstr>Applications and skills: </vt:lpstr>
      <vt:lpstr>International-mindedness: </vt:lpstr>
      <vt:lpstr>Utilization: </vt:lpstr>
      <vt:lpstr>Guidance: </vt:lpstr>
      <vt:lpstr>Aims: </vt:lpstr>
      <vt:lpstr>Introductory Video</vt:lpstr>
      <vt:lpstr>Displacement</vt:lpstr>
      <vt:lpstr>Displacement – Example 1</vt:lpstr>
      <vt:lpstr>Displacement – Example 2</vt:lpstr>
      <vt:lpstr>Displacement – Example 3</vt:lpstr>
      <vt:lpstr>Displacement – Example 4</vt:lpstr>
      <vt:lpstr>Displacement – Example 5</vt:lpstr>
      <vt:lpstr>Displacement – Example 5</vt:lpstr>
      <vt:lpstr>Displacement – Example 5</vt:lpstr>
      <vt:lpstr>Displacement – Example 5</vt:lpstr>
      <vt:lpstr>Displacement – Example 5</vt:lpstr>
      <vt:lpstr>Displacement vs. Distance</vt:lpstr>
      <vt:lpstr>Speed</vt:lpstr>
      <vt:lpstr>Velocity</vt:lpstr>
      <vt:lpstr>Velocity</vt:lpstr>
      <vt:lpstr>Speed vs. Velocity</vt:lpstr>
      <vt:lpstr>Speed vs. Velocity</vt:lpstr>
      <vt:lpstr>Speed vs. Velocity</vt:lpstr>
      <vt:lpstr>Speed vs. Velocity</vt:lpstr>
      <vt:lpstr>How far?</vt:lpstr>
      <vt:lpstr>How far?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Frame of reference</vt:lpstr>
      <vt:lpstr>Next</vt:lpstr>
      <vt:lpstr>Applications and skills: </vt:lpstr>
      <vt:lpstr>Understandings: </vt:lpstr>
      <vt:lpstr>Essential idea</vt:lpstr>
      <vt:lpstr> Questions?</vt:lpstr>
      <vt:lpstr>Homework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42</cp:revision>
  <dcterms:created xsi:type="dcterms:W3CDTF">2010-12-08T08:20:03Z</dcterms:created>
  <dcterms:modified xsi:type="dcterms:W3CDTF">2015-09-24T12:33:01Z</dcterms:modified>
</cp:coreProperties>
</file>