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wmv" ContentType="video/x-ms-wmv"/>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9" r:id="rId3"/>
    <p:sldId id="258" r:id="rId4"/>
    <p:sldId id="257" r:id="rId5"/>
    <p:sldId id="297" r:id="rId6"/>
    <p:sldId id="299" r:id="rId7"/>
    <p:sldId id="301" r:id="rId8"/>
    <p:sldId id="300" r:id="rId9"/>
    <p:sldId id="303" r:id="rId10"/>
    <p:sldId id="304" r:id="rId11"/>
    <p:sldId id="305" r:id="rId12"/>
    <p:sldId id="306" r:id="rId13"/>
    <p:sldId id="307" r:id="rId14"/>
    <p:sldId id="302" r:id="rId15"/>
    <p:sldId id="308" r:id="rId16"/>
    <p:sldId id="309" r:id="rId17"/>
    <p:sldId id="310" r:id="rId18"/>
    <p:sldId id="262" r:id="rId19"/>
    <p:sldId id="286" r:id="rId20"/>
    <p:sldId id="265" r:id="rId21"/>
    <p:sldId id="263" r:id="rId22"/>
    <p:sldId id="287" r:id="rId23"/>
    <p:sldId id="288" r:id="rId24"/>
    <p:sldId id="266" r:id="rId25"/>
    <p:sldId id="267" r:id="rId26"/>
    <p:sldId id="268" r:id="rId27"/>
    <p:sldId id="269" r:id="rId28"/>
    <p:sldId id="270" r:id="rId29"/>
    <p:sldId id="271" r:id="rId30"/>
    <p:sldId id="272" r:id="rId31"/>
    <p:sldId id="273" r:id="rId32"/>
    <p:sldId id="274" r:id="rId33"/>
    <p:sldId id="275" r:id="rId34"/>
    <p:sldId id="276" r:id="rId35"/>
    <p:sldId id="324" r:id="rId36"/>
    <p:sldId id="325" r:id="rId37"/>
    <p:sldId id="326" r:id="rId38"/>
    <p:sldId id="327" r:id="rId39"/>
    <p:sldId id="329" r:id="rId40"/>
    <p:sldId id="330" r:id="rId41"/>
    <p:sldId id="320" r:id="rId42"/>
    <p:sldId id="321" r:id="rId43"/>
    <p:sldId id="322" r:id="rId44"/>
    <p:sldId id="323" r:id="rId45"/>
    <p:sldId id="312" r:id="rId46"/>
    <p:sldId id="313" r:id="rId47"/>
    <p:sldId id="314" r:id="rId48"/>
    <p:sldId id="315" r:id="rId49"/>
    <p:sldId id="316" r:id="rId50"/>
    <p:sldId id="317" r:id="rId51"/>
    <p:sldId id="318" r:id="rId52"/>
    <p:sldId id="319" r:id="rId53"/>
    <p:sldId id="311" r:id="rId54"/>
    <p:sldId id="284" r:id="rId55"/>
    <p:sldId id="285" r:id="rId56"/>
    <p:sldId id="29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403" y="-7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17" name="Footer Placeholder 16"/>
          <p:cNvSpPr>
            <a:spLocks noGrp="1"/>
          </p:cNvSpPr>
          <p:nvPr>
            <p:ph type="ftr" sz="quarter" idx="11"/>
          </p:nvPr>
        </p:nvSpPr>
        <p:spPr/>
        <p:txBody>
          <a:bodyPr/>
          <a:lstStyle>
            <a:extLst/>
          </a:lstStyle>
          <a:p>
            <a:endParaRPr lang="en-US"/>
          </a:p>
        </p:txBody>
      </p:sp>
      <p:sp>
        <p:nvSpPr>
          <p:cNvPr id="29" name="Slide Number Placeholder 2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E58F673A-CE59-4D58-8998-1918CBD17A80}" type="slidenum">
              <a:rPr lang="en-US" smtClean="0"/>
              <a:pPr/>
              <a:t>‹#›</a:t>
            </a:fld>
            <a:endParaRPr lang="en-US"/>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FD15329E-6E04-4E8D-9AA0-27424FD5CF1F}" type="datetimeFigureOut">
              <a:rPr lang="en-US" smtClean="0"/>
              <a:pPr/>
              <a:t>4/1/2016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E58F673A-CE59-4D58-8998-1918CBD17A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FD15329E-6E04-4E8D-9AA0-27424FD5CF1F}" type="datetimeFigureOut">
              <a:rPr lang="en-US" smtClean="0"/>
              <a:pPr/>
              <a:t>4/1/2016</a:t>
            </a:fld>
            <a:endParaRPr lang="en-US"/>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p>
        </p:txBody>
      </p:sp>
      <p:sp>
        <p:nvSpPr>
          <p:cNvPr id="7" name="Slide Number Placeholder 6"/>
          <p:cNvSpPr>
            <a:spLocks noGrp="1"/>
          </p:cNvSpPr>
          <p:nvPr>
            <p:ph type="sldNum" sz="quarter" idx="12"/>
          </p:nvPr>
        </p:nvSpPr>
        <p:spPr>
          <a:xfrm>
            <a:off x="8610600" y="55499"/>
            <a:ext cx="457200" cy="365125"/>
          </a:xfrm>
        </p:spPr>
        <p:txBody>
          <a:bodyPr/>
          <a:lstStyle>
            <a:extLst/>
          </a:lstStyle>
          <a:p>
            <a:fld id="{E58F673A-CE59-4D58-8998-1918CBD17A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FD15329E-6E04-4E8D-9AA0-27424FD5CF1F}" type="datetimeFigureOut">
              <a:rPr lang="en-US" smtClean="0"/>
              <a:pPr/>
              <a:t>4/1/2016</a:t>
            </a:fld>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E58F673A-CE59-4D58-8998-1918CBD17A80}"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Cable%20Inspection.wmv" TargetMode="External"/><Relationship Id="rId2" Type="http://schemas.openxmlformats.org/officeDocument/2006/relationships/slideLayout" Target="../slideLayouts/slideLayout2.xml"/><Relationship Id="rId1" Type="http://schemas.openxmlformats.org/officeDocument/2006/relationships/video" Target="../media/media1.wmv"/><Relationship Id="rId5" Type="http://schemas.openxmlformats.org/officeDocument/2006/relationships/image" Target="../media/image3.png"/><Relationship Id="rId4" Type="http://schemas.microsoft.com/office/2007/relationships/media" Target="../media/media1.wm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Triboelectric%20Series.doc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38.xml.rels><?xml version="1.0" encoding="UTF-8" standalone="yes"?>
<Relationships xmlns="http://schemas.openxmlformats.org/package/2006/relationships"><Relationship Id="rId2" Type="http://schemas.openxmlformats.org/officeDocument/2006/relationships/hyperlink" Target="Coulombs%20Law%20Sample%20Problem.docx"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Electric%20Charge%20and%20Potential.wmv" TargetMode="External"/><Relationship Id="rId2" Type="http://schemas.openxmlformats.org/officeDocument/2006/relationships/slideLayout" Target="../slideLayouts/slideLayout2.xml"/><Relationship Id="rId1" Type="http://schemas.openxmlformats.org/officeDocument/2006/relationships/video" Target="../media/media2.wmv"/><Relationship Id="rId5" Type="http://schemas.openxmlformats.org/officeDocument/2006/relationships/image" Target="../media/image4.png"/><Relationship Id="rId4" Type="http://schemas.microsoft.com/office/2007/relationships/media" Target="../media/media2.wmv"/></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Pristina" pitchFamily="66" charset="0"/>
              </a:rPr>
              <a:t>Devil physics</a:t>
            </a:r>
            <a:br>
              <a:rPr lang="en-US" dirty="0" smtClean="0">
                <a:latin typeface="Pristina" pitchFamily="66" charset="0"/>
              </a:rPr>
            </a:br>
            <a:r>
              <a:rPr lang="en-US" sz="3200" dirty="0" smtClean="0">
                <a:latin typeface="Pristina" pitchFamily="66" charset="0"/>
              </a:rPr>
              <a:t>The </a:t>
            </a:r>
            <a:r>
              <a:rPr lang="en-US" sz="3200" dirty="0" err="1" smtClean="0">
                <a:latin typeface="Pristina" pitchFamily="66" charset="0"/>
              </a:rPr>
              <a:t>baddest</a:t>
            </a:r>
            <a:r>
              <a:rPr lang="en-US" sz="3200" dirty="0" smtClean="0">
                <a:latin typeface="Pristina" pitchFamily="66" charset="0"/>
              </a:rPr>
              <a:t> class on campus</a:t>
            </a:r>
            <a:br>
              <a:rPr lang="en-US" sz="3200" dirty="0" smtClean="0">
                <a:latin typeface="Pristina" pitchFamily="66" charset="0"/>
              </a:rPr>
            </a:br>
            <a:r>
              <a:rPr lang="en-US" sz="2800" dirty="0" smtClean="0">
                <a:latin typeface="Pristina" pitchFamily="66" charset="0"/>
              </a:rPr>
              <a:t>IB Physics</a:t>
            </a:r>
            <a:endParaRPr lang="en-US" sz="2800" dirty="0">
              <a:latin typeface="Pristina"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Matter </a:t>
            </a:r>
            <a:r>
              <a:rPr lang="en-US" sz="3200" dirty="0"/>
              <a:t>has a property called electric permittivity.</a:t>
            </a:r>
          </a:p>
          <a:p>
            <a:pPr lvl="1"/>
            <a:r>
              <a:rPr lang="en-US" dirty="0"/>
              <a:t>Free space has a constant value of the permittivity that appears in physical relationships.</a:t>
            </a:r>
          </a:p>
          <a:p>
            <a:pPr lvl="1"/>
            <a:r>
              <a:rPr lang="en-US" dirty="0"/>
              <a:t>The permittivity of matter has a value different from that of free space</a:t>
            </a:r>
            <a:r>
              <a:rPr lang="en-US" dirty="0" smtClean="0"/>
              <a:t>.</a:t>
            </a:r>
            <a:endParaRPr lang="en-US" dirty="0"/>
          </a:p>
        </p:txBody>
      </p:sp>
    </p:spTree>
    <p:extLst>
      <p:ext uri="{BB962C8B-B14F-4D97-AF65-F5344CB8AC3E}">
        <p14:creationId xmlns:p14="http://schemas.microsoft.com/office/powerpoint/2010/main" xmlns="" val="1501426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fontScale="92500"/>
          </a:bodyPr>
          <a:lstStyle/>
          <a:p>
            <a:r>
              <a:rPr lang="en-US" sz="3200" dirty="0" smtClean="0"/>
              <a:t>Electric </a:t>
            </a:r>
            <a:r>
              <a:rPr lang="en-US" sz="3200" dirty="0"/>
              <a:t>force results from the interaction of one object that has an electric charge with another object that has an electric charge.</a:t>
            </a:r>
          </a:p>
          <a:p>
            <a:pPr lvl="1"/>
            <a:r>
              <a:rPr lang="en-US" dirty="0"/>
              <a:t>Electric forces dominate the properties of the objects in our everyday experiences. However, the large number of particle interactions that occur make it more convenient to treat everyday forces in terms of </a:t>
            </a:r>
            <a:r>
              <a:rPr lang="en-US" dirty="0" err="1"/>
              <a:t>nonfundamental</a:t>
            </a:r>
            <a:r>
              <a:rPr lang="en-US" dirty="0"/>
              <a:t> forces called contact forces, such as normal force, friction, and tension.</a:t>
            </a:r>
          </a:p>
          <a:p>
            <a:pPr lvl="1"/>
            <a:r>
              <a:rPr lang="en-US" dirty="0"/>
              <a:t>Electric forces may be attractive or repulsive, depending upon the charges on the objects involved</a:t>
            </a:r>
            <a:r>
              <a:rPr lang="en-US" dirty="0" smtClean="0"/>
              <a:t>.</a:t>
            </a:r>
            <a:endParaRPr lang="en-US" dirty="0"/>
          </a:p>
        </p:txBody>
      </p:sp>
    </p:spTree>
    <p:extLst>
      <p:ext uri="{BB962C8B-B14F-4D97-AF65-F5344CB8AC3E}">
        <p14:creationId xmlns:p14="http://schemas.microsoft.com/office/powerpoint/2010/main" xmlns="" val="1765470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 </a:t>
            </a:r>
            <a:r>
              <a:rPr lang="en-US" sz="3200" dirty="0"/>
              <a:t>system with internal structure can have potential energy. Potential energy exists within a system if the objects within that system interact with conservative forces.</a:t>
            </a:r>
          </a:p>
          <a:p>
            <a:pPr lvl="1"/>
            <a:r>
              <a:rPr lang="en-US" dirty="0"/>
              <a:t>The change in electric potential in a circuit is the change in potential energy per unit charge. [Physics 1:  only in the context of circuits</a:t>
            </a:r>
            <a:r>
              <a:rPr lang="en-US" dirty="0" smtClean="0"/>
              <a:t>.]</a:t>
            </a:r>
            <a:endParaRPr lang="en-US" dirty="0"/>
          </a:p>
        </p:txBody>
      </p:sp>
    </p:spTree>
    <p:extLst>
      <p:ext uri="{BB962C8B-B14F-4D97-AF65-F5344CB8AC3E}">
        <p14:creationId xmlns:p14="http://schemas.microsoft.com/office/powerpoint/2010/main" xmlns="" val="2534872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a:t>
            </a:r>
            <a:r>
              <a:rPr lang="en-US" sz="3200" dirty="0"/>
              <a:t>exchange of electric charges among a set of objects in a system conserves electric charge.</a:t>
            </a:r>
          </a:p>
          <a:p>
            <a:pPr lvl="1"/>
            <a:r>
              <a:rPr lang="en-US" dirty="0"/>
              <a:t>Charging by conduction between objects in a system conserves the electric charge of the entire system.</a:t>
            </a:r>
          </a:p>
          <a:p>
            <a:pPr lvl="1"/>
            <a:r>
              <a:rPr lang="en-US" dirty="0"/>
              <a:t>Charge separation in a neutral system can be induced by an external charged object placed close to the neutral system.</a:t>
            </a:r>
          </a:p>
          <a:p>
            <a:pPr lvl="1"/>
            <a:r>
              <a:rPr lang="en-US" dirty="0"/>
              <a:t>Grounding involves the transfer of excess charge to another larger system (e.g., the earth</a:t>
            </a:r>
            <a:r>
              <a:rPr lang="en-US" dirty="0" smtClean="0"/>
              <a:t>).</a:t>
            </a:r>
            <a:endParaRPr lang="en-US" dirty="0"/>
          </a:p>
        </p:txBody>
      </p:sp>
    </p:spTree>
    <p:extLst>
      <p:ext uri="{BB962C8B-B14F-4D97-AF65-F5344CB8AC3E}">
        <p14:creationId xmlns:p14="http://schemas.microsoft.com/office/powerpoint/2010/main" xmlns="" val="3855796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a:t>
            </a:r>
            <a:r>
              <a:rPr lang="en-US" sz="3200" dirty="0"/>
              <a:t>student is able to construct an explanation of the two-charge model of electric charge based on evidence produced through scientific practices.</a:t>
            </a:r>
          </a:p>
          <a:p>
            <a:r>
              <a:rPr lang="en-US" sz="3200" dirty="0"/>
              <a:t>The student is able to make a qualitative prediction about the distribution of positive and negative electric charges within neutral systems as they undergo various processes.</a:t>
            </a:r>
          </a:p>
          <a:p>
            <a:r>
              <a:rPr lang="en-US" sz="3200" dirty="0"/>
              <a:t>The student is able to challenge claims that polarization of electric charge or separation of charge must result in a net charge on the object</a:t>
            </a:r>
            <a:r>
              <a:rPr lang="en-US" sz="3200" dirty="0" smtClean="0"/>
              <a:t>.</a:t>
            </a:r>
            <a:endParaRPr lang="en-US" sz="3200" dirty="0"/>
          </a:p>
        </p:txBody>
      </p:sp>
    </p:spTree>
    <p:extLst>
      <p:ext uri="{BB962C8B-B14F-4D97-AF65-F5344CB8AC3E}">
        <p14:creationId xmlns:p14="http://schemas.microsoft.com/office/powerpoint/2010/main" xmlns="" val="3217958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sz="3200" dirty="0" smtClean="0"/>
              <a:t>The </a:t>
            </a:r>
            <a:r>
              <a:rPr lang="en-US" sz="3200" dirty="0"/>
              <a:t>student is able to challenge the claim that an electric charge smaller than the elementary charge has been isolated.</a:t>
            </a:r>
          </a:p>
          <a:p>
            <a:r>
              <a:rPr lang="en-US" sz="3200" dirty="0"/>
              <a:t>The student is able to use Coulomb’s law qualitatively and quantitatively to make predictions about the interaction between two electric point charges (interactions between collections of electric point charges are not covered in Physics 1 and instead are restricted to Physics 2).</a:t>
            </a:r>
          </a:p>
          <a:p>
            <a:r>
              <a:rPr lang="en-US" sz="3200" dirty="0"/>
              <a:t>The student is able to describe and make qualitative and/or quantitative predictions about everyday examples of systems with internal potential energy</a:t>
            </a:r>
            <a:r>
              <a:rPr lang="en-US" sz="3200" dirty="0" smtClean="0"/>
              <a:t>.</a:t>
            </a:r>
            <a:endParaRPr lang="en-US" sz="3200" dirty="0"/>
          </a:p>
        </p:txBody>
      </p:sp>
    </p:spTree>
    <p:extLst>
      <p:ext uri="{BB962C8B-B14F-4D97-AF65-F5344CB8AC3E}">
        <p14:creationId xmlns:p14="http://schemas.microsoft.com/office/powerpoint/2010/main" xmlns="" val="4242981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a:t>
            </a:r>
            <a:r>
              <a:rPr lang="en-US" sz="3200" dirty="0"/>
              <a:t>student is able to connect the concepts of gravitational force and electric force to compare similarities and differences between the forces.</a:t>
            </a:r>
          </a:p>
          <a:p>
            <a:r>
              <a:rPr lang="en-US" sz="3200" dirty="0"/>
              <a:t>The student is able to make quantitative calculations of the internal potential energy of a system from a description or diagram of that system.</a:t>
            </a:r>
          </a:p>
          <a:p>
            <a:r>
              <a:rPr lang="en-US" sz="3200" dirty="0"/>
              <a:t>The student is able to apply mathematical reasoning to create a description of the internal potential energy of a system from a description or diagram of the objects and interactions in that system</a:t>
            </a:r>
            <a:r>
              <a:rPr lang="en-US" sz="3200" dirty="0" smtClean="0"/>
              <a:t>.</a:t>
            </a:r>
            <a:endParaRPr lang="en-US" sz="3200" dirty="0"/>
          </a:p>
        </p:txBody>
      </p:sp>
    </p:spTree>
    <p:extLst>
      <p:ext uri="{BB962C8B-B14F-4D97-AF65-F5344CB8AC3E}">
        <p14:creationId xmlns:p14="http://schemas.microsoft.com/office/powerpoint/2010/main" xmlns="" val="340023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a:t>
            </a:r>
            <a:r>
              <a:rPr lang="en-US" sz="3200" dirty="0"/>
              <a:t>student is able to predict electric charges on objects within a system by application of the principle of charge conservation within a system.</a:t>
            </a:r>
          </a:p>
          <a:p>
            <a:r>
              <a:rPr lang="en-US" sz="3200" dirty="0"/>
              <a:t>The student is able to design a plan to collect data on the electrical charging of objects and electric charge induction on neutral objects and qualitatively analyze that data.</a:t>
            </a:r>
          </a:p>
          <a:p>
            <a:r>
              <a:rPr lang="en-US" sz="3200" dirty="0"/>
              <a:t>The student is able to justify the selection of data relevant to an investigation of the electrical charging of objects and electric charge induction on neutral objects</a:t>
            </a:r>
            <a:r>
              <a:rPr lang="en-US" sz="3200" dirty="0" smtClean="0"/>
              <a:t>.</a:t>
            </a:r>
            <a:endParaRPr lang="en-US" dirty="0"/>
          </a:p>
        </p:txBody>
      </p:sp>
    </p:spTree>
    <p:extLst>
      <p:ext uri="{BB962C8B-B14F-4D97-AF65-F5344CB8AC3E}">
        <p14:creationId xmlns:p14="http://schemas.microsoft.com/office/powerpoint/2010/main" xmlns="" val="518089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Charge</a:t>
            </a:r>
            <a:r>
              <a:rPr lang="en-US" sz="2800" dirty="0" smtClean="0"/>
              <a:t/>
            </a:r>
            <a:br>
              <a:rPr lang="en-US" sz="2800" dirty="0" smtClean="0"/>
            </a:br>
            <a:endParaRPr lang="en-US" dirty="0"/>
          </a:p>
        </p:txBody>
      </p:sp>
      <p:sp>
        <p:nvSpPr>
          <p:cNvPr id="3" name="Content Placeholder 2"/>
          <p:cNvSpPr>
            <a:spLocks noGrp="1"/>
          </p:cNvSpPr>
          <p:nvPr>
            <p:ph idx="1"/>
          </p:nvPr>
        </p:nvSpPr>
        <p:spPr/>
        <p:txBody>
          <a:bodyPr>
            <a:normAutofit/>
          </a:bodyPr>
          <a:lstStyle/>
          <a:p>
            <a:r>
              <a:rPr lang="en-US" sz="3200" b="1" dirty="0" smtClean="0"/>
              <a:t>Electricity is the study of electric charge</a:t>
            </a:r>
            <a:endParaRPr lang="en-US" sz="2200" dirty="0" smtClean="0"/>
          </a:p>
          <a:p>
            <a:r>
              <a:rPr lang="en-US" sz="3200" b="1" dirty="0" smtClean="0"/>
              <a:t>Two kinds of charges:  positive and negative</a:t>
            </a:r>
          </a:p>
          <a:p>
            <a:pPr lvl="1"/>
            <a:r>
              <a:rPr lang="en-US" sz="2800" b="1" dirty="0" smtClean="0"/>
              <a:t>Positive charge resides on protons</a:t>
            </a:r>
          </a:p>
          <a:p>
            <a:pPr lvl="1"/>
            <a:r>
              <a:rPr lang="en-US" sz="2800" b="1" dirty="0" smtClean="0"/>
              <a:t>Negative charge resides on electrons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Charge</a:t>
            </a:r>
            <a:r>
              <a:rPr lang="en-US" sz="2800" dirty="0" smtClean="0"/>
              <a:t/>
            </a:r>
            <a:br>
              <a:rPr lang="en-US" sz="2800" dirty="0" smtClean="0"/>
            </a:br>
            <a:endParaRPr lang="en-US" dirty="0"/>
          </a:p>
        </p:txBody>
      </p:sp>
      <p:sp>
        <p:nvSpPr>
          <p:cNvPr id="3" name="Content Placeholder 2"/>
          <p:cNvSpPr>
            <a:spLocks noGrp="1"/>
          </p:cNvSpPr>
          <p:nvPr>
            <p:ph idx="1"/>
          </p:nvPr>
        </p:nvSpPr>
        <p:spPr>
          <a:xfrm>
            <a:off x="914400" y="1295400"/>
            <a:ext cx="7772400" cy="5060160"/>
          </a:xfrm>
        </p:spPr>
        <p:txBody>
          <a:bodyPr>
            <a:normAutofit lnSpcReduction="10000"/>
          </a:bodyPr>
          <a:lstStyle/>
          <a:p>
            <a:r>
              <a:rPr lang="en-US" sz="3200" b="1" dirty="0" smtClean="0"/>
              <a:t>Electrons</a:t>
            </a:r>
          </a:p>
          <a:p>
            <a:pPr lvl="1"/>
            <a:r>
              <a:rPr lang="en-US" sz="2800" b="1" dirty="0" smtClean="0"/>
              <a:t>Electrons are lighter, move easier and reside on the outer shell of the atom</a:t>
            </a:r>
          </a:p>
          <a:p>
            <a:pPr lvl="1"/>
            <a:r>
              <a:rPr lang="en-US" sz="2800" b="1" dirty="0" smtClean="0"/>
              <a:t>Electrons can be stripped from an atom leaving a positively charged ion</a:t>
            </a:r>
          </a:p>
          <a:p>
            <a:pPr lvl="1"/>
            <a:r>
              <a:rPr lang="en-US" sz="2800" b="1" dirty="0" smtClean="0"/>
              <a:t>Thus the flow of electricity in solid bodies is due to the motion of electrons</a:t>
            </a:r>
          </a:p>
          <a:p>
            <a:pPr lvl="2"/>
            <a:r>
              <a:rPr lang="en-US" b="1" dirty="0" smtClean="0"/>
              <a:t>In liquids and gases, positive ions can also transport charge</a:t>
            </a:r>
          </a:p>
          <a:p>
            <a:pPr lvl="1"/>
            <a:r>
              <a:rPr lang="en-US" sz="2800" b="1" dirty="0" smtClean="0"/>
              <a:t>Electrons carry the smallest unit of charge of any free particle</a:t>
            </a:r>
            <a:endParaRPr lang="en-US" sz="28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3" action="ppaction://hlinkfile"/>
              </a:rPr>
              <a:t>Faraday Cage Experiment</a:t>
            </a:r>
            <a:endParaRPr lang="en-US" dirty="0"/>
          </a:p>
        </p:txBody>
      </p:sp>
      <p:pic>
        <p:nvPicPr>
          <p:cNvPr id="4" name="Cable Inspection">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533400" y="1426464"/>
            <a:ext cx="8094190" cy="512673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Charge</a:t>
            </a:r>
            <a:endParaRPr lang="en-US" dirty="0"/>
          </a:p>
        </p:txBody>
      </p:sp>
      <p:sp>
        <p:nvSpPr>
          <p:cNvPr id="3" name="Content Placeholder 2"/>
          <p:cNvSpPr>
            <a:spLocks noGrp="1"/>
          </p:cNvSpPr>
          <p:nvPr>
            <p:ph idx="1"/>
          </p:nvPr>
        </p:nvSpPr>
        <p:spPr>
          <a:xfrm>
            <a:off x="914400" y="1752600"/>
            <a:ext cx="7772400" cy="4572000"/>
          </a:xfrm>
        </p:spPr>
        <p:txBody>
          <a:bodyPr/>
          <a:lstStyle/>
          <a:p>
            <a:r>
              <a:rPr lang="en-US" b="1" dirty="0" smtClean="0"/>
              <a:t>All materials are classified as either conductors or insulators (unless it is a semi-conductor)</a:t>
            </a:r>
          </a:p>
          <a:p>
            <a:pPr lvl="1"/>
            <a:r>
              <a:rPr lang="en-US" b="1" dirty="0" smtClean="0"/>
              <a:t>Conductors have many free electrons so electricity flows freely through them</a:t>
            </a:r>
          </a:p>
          <a:p>
            <a:pPr lvl="1"/>
            <a:r>
              <a:rPr lang="en-US" b="1" dirty="0" smtClean="0"/>
              <a:t>Insulators, well, don’t</a:t>
            </a:r>
          </a:p>
          <a:p>
            <a:pPr lvl="1"/>
            <a:r>
              <a:rPr lang="en-US" b="1" dirty="0" smtClean="0"/>
              <a:t>Semiconductors have properties of both</a:t>
            </a:r>
          </a:p>
          <a:p>
            <a:pPr lvl="2"/>
            <a:r>
              <a:rPr lang="en-US" b="1" dirty="0" smtClean="0"/>
              <a:t>Tend to have greater conductive properties under  certain circumstances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Charge</a:t>
            </a:r>
            <a:r>
              <a:rPr lang="en-US" sz="2800" dirty="0" smtClean="0"/>
              <a:t/>
            </a:r>
            <a:br>
              <a:rPr lang="en-US" sz="2800" dirty="0" smtClean="0"/>
            </a:br>
            <a:endParaRPr lang="en-US" dirty="0"/>
          </a:p>
        </p:txBody>
      </p:sp>
      <p:sp>
        <p:nvSpPr>
          <p:cNvPr id="3" name="Content Placeholder 2"/>
          <p:cNvSpPr>
            <a:spLocks noGrp="1"/>
          </p:cNvSpPr>
          <p:nvPr>
            <p:ph idx="1"/>
          </p:nvPr>
        </p:nvSpPr>
        <p:spPr/>
        <p:txBody>
          <a:bodyPr>
            <a:normAutofit/>
          </a:bodyPr>
          <a:lstStyle/>
          <a:p>
            <a:r>
              <a:rPr lang="en-US" sz="3200" b="1" dirty="0" smtClean="0"/>
              <a:t>Electric charge is conserved like total energy – cannot be created or destroyed</a:t>
            </a:r>
          </a:p>
          <a:p>
            <a:pPr lvl="1"/>
            <a:r>
              <a:rPr lang="en-US" sz="2800" b="1" dirty="0" smtClean="0"/>
              <a:t>Electrons are not destroyed</a:t>
            </a:r>
          </a:p>
          <a:p>
            <a:pPr lvl="1"/>
            <a:r>
              <a:rPr lang="en-US" sz="2800" b="1" dirty="0" smtClean="0"/>
              <a:t>Charge is merely balanced</a:t>
            </a:r>
          </a:p>
          <a:p>
            <a:r>
              <a:rPr lang="en-US" sz="3200" b="1" dirty="0" smtClean="0"/>
              <a:t>The total charge of an isolated system cannot change</a:t>
            </a:r>
            <a:endParaRPr lang="en-US" sz="32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Charge</a:t>
            </a:r>
            <a:r>
              <a:rPr lang="en-US" sz="2800" dirty="0" smtClean="0"/>
              <a:t/>
            </a:r>
            <a:br>
              <a:rPr lang="en-US" sz="2800" dirty="0" smtClean="0"/>
            </a:br>
            <a:endParaRPr lang="en-US" dirty="0"/>
          </a:p>
        </p:txBody>
      </p:sp>
      <p:sp>
        <p:nvSpPr>
          <p:cNvPr id="3" name="Content Placeholder 2"/>
          <p:cNvSpPr>
            <a:spLocks noGrp="1"/>
          </p:cNvSpPr>
          <p:nvPr>
            <p:ph idx="1"/>
          </p:nvPr>
        </p:nvSpPr>
        <p:spPr/>
        <p:txBody>
          <a:bodyPr>
            <a:normAutofit/>
          </a:bodyPr>
          <a:lstStyle/>
          <a:p>
            <a:r>
              <a:rPr lang="en-US" sz="3200" b="1" i="1" dirty="0" smtClean="0">
                <a:solidFill>
                  <a:srgbClr val="FFFF00"/>
                </a:solidFill>
              </a:rPr>
              <a:t>If two identical conductors have charges of 7µC and -12µC respectively.  If the two are allowed to touch and then separated, what will be the charge on each?</a:t>
            </a:r>
            <a:endParaRPr lang="en-US" sz="3200" i="1" dirty="0" smtClean="0">
              <a:solidFill>
                <a:srgbClr val="FFFF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smtClean="0"/>
              <a:t>Electric Charge</a:t>
            </a:r>
            <a:r>
              <a:rPr lang="en-US" sz="2800" dirty="0" smtClean="0"/>
              <a:t/>
            </a:r>
            <a:br>
              <a:rPr lang="en-US" sz="2800" dirty="0" smtClean="0"/>
            </a:br>
            <a:endParaRPr lang="en-US" dirty="0"/>
          </a:p>
        </p:txBody>
      </p:sp>
      <p:sp>
        <p:nvSpPr>
          <p:cNvPr id="3" name="Content Placeholder 2"/>
          <p:cNvSpPr>
            <a:spLocks noGrp="1"/>
          </p:cNvSpPr>
          <p:nvPr>
            <p:ph idx="1"/>
          </p:nvPr>
        </p:nvSpPr>
        <p:spPr/>
        <p:txBody>
          <a:bodyPr>
            <a:normAutofit/>
          </a:bodyPr>
          <a:lstStyle/>
          <a:p>
            <a:r>
              <a:rPr lang="en-US" sz="3200" b="1" i="1" dirty="0" smtClean="0">
                <a:solidFill>
                  <a:srgbClr val="FFFF00"/>
                </a:solidFill>
              </a:rPr>
              <a:t>If two identical conductors have charges of 7µC and -12µC respectively.  If the two are allowed to touch and then separated, what will be the charge on each?</a:t>
            </a:r>
          </a:p>
          <a:p>
            <a:r>
              <a:rPr lang="en-US" sz="3200" b="1" i="1" dirty="0" smtClean="0">
                <a:solidFill>
                  <a:srgbClr val="FF0000"/>
                </a:solidFill>
              </a:rPr>
              <a:t>When the two spheres touch, the net charge will be -5µC.  When they separate, each conductor will take half the charge, so each one will have a charge of -2.5µC.</a:t>
            </a:r>
            <a:endParaRPr lang="en-US" sz="3200" i="1" dirty="0" smtClean="0">
              <a:solidFill>
                <a:srgbClr val="FF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Electric Force</a:t>
            </a:r>
            <a:endParaRPr lang="en-US" dirty="0"/>
          </a:p>
        </p:txBody>
      </p:sp>
      <p:sp>
        <p:nvSpPr>
          <p:cNvPr id="3" name="Content Placeholder 2"/>
          <p:cNvSpPr>
            <a:spLocks noGrp="1"/>
          </p:cNvSpPr>
          <p:nvPr>
            <p:ph idx="1"/>
          </p:nvPr>
        </p:nvSpPr>
        <p:spPr/>
        <p:txBody>
          <a:bodyPr/>
          <a:lstStyle/>
          <a:p>
            <a:r>
              <a:rPr lang="en-US" b="1" dirty="0" smtClean="0"/>
              <a:t>Observation shows that there is a force between electric charges</a:t>
            </a:r>
          </a:p>
          <a:p>
            <a:pPr lvl="1"/>
            <a:r>
              <a:rPr lang="en-US" b="1" dirty="0" smtClean="0"/>
              <a:t>Like charges repel each other</a:t>
            </a:r>
          </a:p>
          <a:p>
            <a:pPr lvl="1"/>
            <a:r>
              <a:rPr lang="en-US" b="1" dirty="0" smtClean="0"/>
              <a:t>Opposite charges attract each other</a:t>
            </a:r>
          </a:p>
          <a:p>
            <a:pPr lvl="1"/>
            <a:r>
              <a:rPr lang="en-US" b="1" dirty="0" smtClean="0"/>
              <a:t>Magnitude of the force is directly proportional to the size of the charge, AND inversely proportional to the square of the distance between them</a:t>
            </a:r>
            <a:endParaRPr lang="en-US"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Friction</a:t>
            </a:r>
            <a:endParaRPr lang="en-US" dirty="0"/>
          </a:p>
        </p:txBody>
      </p:sp>
      <p:sp>
        <p:nvSpPr>
          <p:cNvPr id="3" name="Content Placeholder 2"/>
          <p:cNvSpPr>
            <a:spLocks noGrp="1"/>
          </p:cNvSpPr>
          <p:nvPr>
            <p:ph idx="1"/>
          </p:nvPr>
        </p:nvSpPr>
        <p:spPr/>
        <p:txBody>
          <a:bodyPr>
            <a:normAutofit lnSpcReduction="10000"/>
          </a:bodyPr>
          <a:lstStyle/>
          <a:p>
            <a:r>
              <a:rPr lang="en-US" dirty="0" smtClean="0"/>
              <a:t>If two different materials are rubbed together, one will pass electrons to the other</a:t>
            </a:r>
          </a:p>
          <a:p>
            <a:r>
              <a:rPr lang="en-US" dirty="0" smtClean="0"/>
              <a:t>Based on respective </a:t>
            </a:r>
            <a:r>
              <a:rPr lang="en-US" dirty="0" err="1" smtClean="0">
                <a:hlinkClick r:id="rId2" action="ppaction://hlinkfile"/>
              </a:rPr>
              <a:t>triboelectric</a:t>
            </a:r>
            <a:r>
              <a:rPr lang="en-US" dirty="0" smtClean="0">
                <a:hlinkClick r:id="rId2" action="ppaction://hlinkfile"/>
              </a:rPr>
              <a:t> properties</a:t>
            </a:r>
            <a:endParaRPr lang="en-US" dirty="0" smtClean="0"/>
          </a:p>
          <a:p>
            <a:pPr lvl="1"/>
            <a:r>
              <a:rPr lang="en-US" dirty="0" smtClean="0"/>
              <a:t>One material is more apt to give up electrons, the other is more apt to capture electrons</a:t>
            </a:r>
          </a:p>
          <a:p>
            <a:pPr lvl="1"/>
            <a:r>
              <a:rPr lang="en-US" dirty="0" smtClean="0"/>
              <a:t>When materials come in contact, they ‘adhere’ to each other chemically and electrons are passed</a:t>
            </a:r>
          </a:p>
          <a:p>
            <a:pPr lvl="1"/>
            <a:r>
              <a:rPr lang="en-US" dirty="0" smtClean="0"/>
              <a:t>When they are separated, each has a net charge</a:t>
            </a:r>
          </a:p>
          <a:p>
            <a:pPr lvl="1"/>
            <a:r>
              <a:rPr lang="en-US" dirty="0" smtClean="0"/>
              <a:t>Referred to as </a:t>
            </a:r>
            <a:r>
              <a:rPr lang="en-US" i="1" dirty="0" smtClean="0"/>
              <a:t>static electricity</a:t>
            </a:r>
            <a:r>
              <a:rPr lang="en-US" dirty="0" smtClean="0"/>
              <a:t> which is really just stored charge</a:t>
            </a:r>
            <a:endParaRPr lang="en-US" i="1"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endParaRPr lang="en-US" dirty="0"/>
          </a:p>
        </p:txBody>
      </p:sp>
      <p:pic>
        <p:nvPicPr>
          <p:cNvPr id="4" name="Content Placeholder 3" descr="Charge by induction 1.jpg"/>
          <p:cNvPicPr>
            <a:picLocks noGrp="1" noChangeAspect="1"/>
          </p:cNvPicPr>
          <p:nvPr>
            <p:ph idx="1"/>
          </p:nvPr>
        </p:nvPicPr>
        <p:blipFill>
          <a:blip r:embed="rId2" cstate="print"/>
          <a:stretch>
            <a:fillRect/>
          </a:stretch>
        </p:blipFill>
        <p:spPr>
          <a:xfrm>
            <a:off x="932578" y="2057400"/>
            <a:ext cx="7297022" cy="379743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endParaRPr lang="en-US" dirty="0"/>
          </a:p>
        </p:txBody>
      </p:sp>
      <p:pic>
        <p:nvPicPr>
          <p:cNvPr id="4" name="Content Placeholder 3" descr="Charge by induction 1.jpg"/>
          <p:cNvPicPr>
            <a:picLocks noGrp="1" noChangeAspect="1"/>
          </p:cNvPicPr>
          <p:nvPr>
            <p:ph idx="1"/>
          </p:nvPr>
        </p:nvPicPr>
        <p:blipFill>
          <a:blip r:embed="rId2" cstate="print"/>
          <a:stretch>
            <a:fillRect/>
          </a:stretch>
        </p:blipFill>
        <p:spPr>
          <a:xfrm>
            <a:off x="369370" y="1752600"/>
            <a:ext cx="8469830" cy="4431302"/>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endParaRPr lang="en-US" dirty="0"/>
          </a:p>
        </p:txBody>
      </p:sp>
      <p:pic>
        <p:nvPicPr>
          <p:cNvPr id="4" name="Content Placeholder 3" descr="Charge by induction 1.jpg"/>
          <p:cNvPicPr>
            <a:picLocks noGrp="1" noChangeAspect="1"/>
          </p:cNvPicPr>
          <p:nvPr>
            <p:ph idx="1"/>
          </p:nvPr>
        </p:nvPicPr>
        <p:blipFill>
          <a:blip r:embed="rId2" cstate="print"/>
          <a:stretch>
            <a:fillRect/>
          </a:stretch>
        </p:blipFill>
        <p:spPr>
          <a:xfrm>
            <a:off x="369370" y="2536561"/>
            <a:ext cx="8469830" cy="2863380"/>
          </a:xfr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br>
              <a:rPr lang="en-US" dirty="0" smtClean="0"/>
            </a:br>
            <a:r>
              <a:rPr lang="en-US" dirty="0" smtClean="0"/>
              <a:t>Electroscope</a:t>
            </a:r>
            <a:endParaRPr lang="en-US" dirty="0"/>
          </a:p>
        </p:txBody>
      </p:sp>
      <p:pic>
        <p:nvPicPr>
          <p:cNvPr id="4" name="Content Placeholder 3" descr="Charge by induction 1.jpg"/>
          <p:cNvPicPr>
            <a:picLocks noGrp="1" noChangeAspect="1"/>
          </p:cNvPicPr>
          <p:nvPr>
            <p:ph idx="1"/>
          </p:nvPr>
        </p:nvPicPr>
        <p:blipFill>
          <a:blip r:embed="rId2" cstate="print"/>
          <a:stretch>
            <a:fillRect/>
          </a:stretch>
        </p:blipFill>
        <p:spPr>
          <a:xfrm>
            <a:off x="369370" y="2083347"/>
            <a:ext cx="8469830" cy="3769808"/>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8610600" cy="6019800"/>
          </a:xfrm>
        </p:spPr>
        <p:txBody>
          <a:bodyPr/>
          <a:lstStyle/>
          <a:p>
            <a:r>
              <a:rPr lang="en-US" dirty="0" err="1" smtClean="0"/>
              <a:t>Lsn</a:t>
            </a:r>
            <a:r>
              <a:rPr lang="en-US" dirty="0" smtClean="0"/>
              <a:t> 16-1: Static electricity; 			Electric charge and 			its conservation</a:t>
            </a:r>
            <a:br>
              <a:rPr lang="en-US" dirty="0" smtClean="0"/>
            </a:br>
            <a:r>
              <a:rPr lang="en-US" dirty="0" err="1" smtClean="0"/>
              <a:t>Lsn</a:t>
            </a:r>
            <a:r>
              <a:rPr lang="en-US" dirty="0" smtClean="0"/>
              <a:t> 16-2: Electric charge in 				the atom</a:t>
            </a:r>
            <a:br>
              <a:rPr lang="en-US" dirty="0" smtClean="0"/>
            </a:br>
            <a:r>
              <a:rPr lang="en-US" dirty="0" err="1" smtClean="0"/>
              <a:t>Lsn</a:t>
            </a:r>
            <a:r>
              <a:rPr lang="en-US" dirty="0" smtClean="0"/>
              <a:t> 16-3: insulators and 					conductors</a:t>
            </a:r>
            <a:br>
              <a:rPr lang="en-US" dirty="0" smtClean="0"/>
            </a:br>
            <a:r>
              <a:rPr lang="en-US" dirty="0" err="1" smtClean="0"/>
              <a:t>Lsn</a:t>
            </a:r>
            <a:r>
              <a:rPr lang="en-US" dirty="0" smtClean="0"/>
              <a:t> 16-4: Induced charge; the 			electroscope</a:t>
            </a:r>
            <a:endParaRPr lang="en-US"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br>
              <a:rPr lang="en-US" dirty="0" smtClean="0"/>
            </a:br>
            <a:r>
              <a:rPr lang="en-US" dirty="0" smtClean="0"/>
              <a:t>Electroscope</a:t>
            </a:r>
            <a:endParaRPr lang="en-US" dirty="0"/>
          </a:p>
        </p:txBody>
      </p:sp>
      <p:pic>
        <p:nvPicPr>
          <p:cNvPr id="4" name="Content Placeholder 3" descr="Charge by induction 1.jpg"/>
          <p:cNvPicPr>
            <a:picLocks noGrp="1" noChangeAspect="1"/>
          </p:cNvPicPr>
          <p:nvPr>
            <p:ph idx="1"/>
          </p:nvPr>
        </p:nvPicPr>
        <p:blipFill>
          <a:blip r:embed="rId2" cstate="print"/>
          <a:stretch>
            <a:fillRect/>
          </a:stretch>
        </p:blipFill>
        <p:spPr>
          <a:xfrm>
            <a:off x="1524000" y="1940477"/>
            <a:ext cx="6172199" cy="4771416"/>
          </a:xfr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382000" cy="1121664"/>
          </a:xfrm>
        </p:spPr>
        <p:txBody>
          <a:bodyPr/>
          <a:lstStyle/>
          <a:p>
            <a:r>
              <a:rPr lang="en-US" dirty="0" smtClean="0"/>
              <a:t>Charging by Induction</a:t>
            </a:r>
            <a:br>
              <a:rPr lang="en-US" dirty="0" smtClean="0"/>
            </a:br>
            <a:r>
              <a:rPr lang="en-US" dirty="0" smtClean="0"/>
              <a:t>Electroscope</a:t>
            </a:r>
            <a:endParaRPr lang="en-US" dirty="0"/>
          </a:p>
        </p:txBody>
      </p:sp>
      <p:sp>
        <p:nvSpPr>
          <p:cNvPr id="5" name="Content Placeholder 4"/>
          <p:cNvSpPr>
            <a:spLocks noGrp="1"/>
          </p:cNvSpPr>
          <p:nvPr>
            <p:ph idx="1"/>
          </p:nvPr>
        </p:nvSpPr>
        <p:spPr>
          <a:xfrm>
            <a:off x="914400" y="2133600"/>
            <a:ext cx="7772400" cy="4221960"/>
          </a:xfrm>
        </p:spPr>
        <p:txBody>
          <a:bodyPr/>
          <a:lstStyle/>
          <a:p>
            <a:r>
              <a:rPr lang="en-US" b="1" i="1" dirty="0" smtClean="0">
                <a:solidFill>
                  <a:srgbClr val="FFFF00"/>
                </a:solidFill>
              </a:rPr>
              <a:t>Why did the electrons move to ground?</a:t>
            </a:r>
            <a:endParaRPr lang="en-US" b="1" i="1" dirty="0">
              <a:solidFill>
                <a:srgbClr val="FFFF00"/>
              </a:solidFill>
            </a:endParaRPr>
          </a:p>
        </p:txBody>
      </p:sp>
      <p:pic>
        <p:nvPicPr>
          <p:cNvPr id="6" name="Content Placeholder 3" descr="Charge by induction 1.jpg"/>
          <p:cNvPicPr>
            <a:picLocks noChangeAspect="1"/>
          </p:cNvPicPr>
          <p:nvPr/>
        </p:nvPicPr>
        <p:blipFill>
          <a:blip r:embed="rId2" cstate="print"/>
          <a:stretch>
            <a:fillRect/>
          </a:stretch>
        </p:blipFill>
        <p:spPr>
          <a:xfrm>
            <a:off x="6432259" y="152401"/>
            <a:ext cx="2562835" cy="198119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Charging by Induction</a:t>
            </a:r>
            <a:br>
              <a:rPr lang="en-US" dirty="0" smtClean="0"/>
            </a:br>
            <a:r>
              <a:rPr lang="en-US" dirty="0" smtClean="0"/>
              <a:t>Electroscope</a:t>
            </a:r>
            <a:endParaRPr lang="en-US" dirty="0"/>
          </a:p>
        </p:txBody>
      </p:sp>
      <p:sp>
        <p:nvSpPr>
          <p:cNvPr id="5" name="Content Placeholder 4"/>
          <p:cNvSpPr>
            <a:spLocks noGrp="1"/>
          </p:cNvSpPr>
          <p:nvPr>
            <p:ph idx="1"/>
          </p:nvPr>
        </p:nvSpPr>
        <p:spPr>
          <a:xfrm>
            <a:off x="914400" y="2133600"/>
            <a:ext cx="7772400" cy="4221960"/>
          </a:xfrm>
        </p:spPr>
        <p:txBody>
          <a:bodyPr/>
          <a:lstStyle/>
          <a:p>
            <a:r>
              <a:rPr lang="en-US" b="1" i="1" dirty="0" smtClean="0">
                <a:solidFill>
                  <a:srgbClr val="FFFF00"/>
                </a:solidFill>
              </a:rPr>
              <a:t>Why did the electrons move to ground?</a:t>
            </a:r>
          </a:p>
          <a:p>
            <a:pPr lvl="1"/>
            <a:r>
              <a:rPr lang="en-US" dirty="0" smtClean="0"/>
              <a:t>Electrons will always move to </a:t>
            </a:r>
            <a:r>
              <a:rPr lang="en-US" i="1" dirty="0" smtClean="0"/>
              <a:t>higher potential</a:t>
            </a:r>
          </a:p>
          <a:p>
            <a:pPr lvl="1"/>
            <a:r>
              <a:rPr lang="en-US" dirty="0" smtClean="0"/>
              <a:t>When the negatively charged rod was brought near, positive moved to the ball while negative charge moved to the leaves giving them a negative charge</a:t>
            </a:r>
          </a:p>
          <a:p>
            <a:pPr lvl="1"/>
            <a:r>
              <a:rPr lang="en-US" dirty="0" smtClean="0"/>
              <a:t>Ground, by definition, has a charge of zero</a:t>
            </a:r>
          </a:p>
          <a:p>
            <a:pPr lvl="1"/>
            <a:r>
              <a:rPr lang="en-US" dirty="0" smtClean="0"/>
              <a:t>When </a:t>
            </a:r>
            <a:r>
              <a:rPr lang="en-US" i="1" dirty="0" smtClean="0"/>
              <a:t>grounded</a:t>
            </a:r>
            <a:r>
              <a:rPr lang="en-US" dirty="0" smtClean="0"/>
              <a:t>, charge will flow from negative </a:t>
            </a:r>
            <a:r>
              <a:rPr lang="en-US" i="1" dirty="0" smtClean="0"/>
              <a:t>potential</a:t>
            </a:r>
            <a:r>
              <a:rPr lang="en-US" dirty="0" smtClean="0"/>
              <a:t> to the higher zero </a:t>
            </a:r>
            <a:r>
              <a:rPr lang="en-US" i="1" dirty="0" smtClean="0"/>
              <a:t>potential</a:t>
            </a:r>
          </a:p>
        </p:txBody>
      </p:sp>
      <p:pic>
        <p:nvPicPr>
          <p:cNvPr id="6" name="Content Placeholder 3" descr="Charge by induction 1.jpg"/>
          <p:cNvPicPr>
            <a:picLocks noChangeAspect="1"/>
          </p:cNvPicPr>
          <p:nvPr/>
        </p:nvPicPr>
        <p:blipFill>
          <a:blip r:embed="rId2" cstate="print"/>
          <a:stretch>
            <a:fillRect/>
          </a:stretch>
        </p:blipFill>
        <p:spPr>
          <a:xfrm>
            <a:off x="6679735" y="0"/>
            <a:ext cx="2464265" cy="1904999"/>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Electrostatic Experiments</a:t>
            </a:r>
            <a:endParaRPr lang="en-US" dirty="0"/>
          </a:p>
        </p:txBody>
      </p:sp>
      <p:sp>
        <p:nvSpPr>
          <p:cNvPr id="3" name="Content Placeholder 2"/>
          <p:cNvSpPr>
            <a:spLocks noGrp="1"/>
          </p:cNvSpPr>
          <p:nvPr>
            <p:ph idx="1"/>
          </p:nvPr>
        </p:nvSpPr>
        <p:spPr/>
        <p:txBody>
          <a:bodyPr/>
          <a:lstStyle/>
          <a:p>
            <a:r>
              <a:rPr lang="en-US" dirty="0" smtClean="0"/>
              <a:t>In static electricity, i.e. a material is holding a charge, the charge on the conductor resides on the outside of the conductor</a:t>
            </a:r>
          </a:p>
          <a:p>
            <a:r>
              <a:rPr lang="en-US" dirty="0" smtClean="0"/>
              <a:t>The net charge in the center remains zero</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Electrostatic Experiments</a:t>
            </a:r>
            <a:endParaRPr lang="en-US" dirty="0"/>
          </a:p>
        </p:txBody>
      </p:sp>
      <p:pic>
        <p:nvPicPr>
          <p:cNvPr id="4" name="Content Placeholder 3" descr="Electrostatics 1.jpg"/>
          <p:cNvPicPr>
            <a:picLocks noGrp="1" noChangeAspect="1"/>
          </p:cNvPicPr>
          <p:nvPr>
            <p:ph idx="1"/>
          </p:nvPr>
        </p:nvPicPr>
        <p:blipFill>
          <a:blip r:embed="rId2" cstate="print"/>
          <a:stretch>
            <a:fillRect/>
          </a:stretch>
        </p:blipFill>
        <p:spPr>
          <a:xfrm>
            <a:off x="1524000" y="1347413"/>
            <a:ext cx="6019800" cy="5377799"/>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81000"/>
            <a:ext cx="8610600" cy="6019800"/>
          </a:xfrm>
        </p:spPr>
        <p:txBody>
          <a:bodyPr/>
          <a:lstStyle/>
          <a:p>
            <a:r>
              <a:rPr lang="en-US" dirty="0" err="1" smtClean="0"/>
              <a:t>Lsn</a:t>
            </a:r>
            <a:r>
              <a:rPr lang="en-US" dirty="0" smtClean="0"/>
              <a:t> </a:t>
            </a:r>
            <a:r>
              <a:rPr lang="en-US" dirty="0" smtClean="0"/>
              <a:t>16-5: Coulomb’s Law</a:t>
            </a:r>
            <a:r>
              <a:rPr lang="en-US" dirty="0" smtClean="0"/>
              <a:t/>
            </a:r>
            <a:br>
              <a:rPr lang="en-US" dirty="0" smtClean="0"/>
            </a:br>
            <a:r>
              <a:rPr lang="en-US" dirty="0" err="1" smtClean="0"/>
              <a:t>Lsn</a:t>
            </a:r>
            <a:r>
              <a:rPr lang="en-US" dirty="0" smtClean="0"/>
              <a:t> 16-2: </a:t>
            </a:r>
            <a:r>
              <a:rPr lang="en-US" dirty="0" smtClean="0"/>
              <a:t>Solving Problems 				involving Coulomb’s 			law and vectors</a:t>
            </a:r>
            <a:r>
              <a:rPr lang="en-US" dirty="0" smtClean="0"/>
              <a:t/>
            </a:r>
            <a:br>
              <a:rPr lang="en-US" dirty="0" smtClean="0"/>
            </a:br>
            <a:endParaRPr lang="en-US" dirty="0"/>
          </a:p>
        </p:txBody>
      </p:sp>
      <p:sp>
        <p:nvSpPr>
          <p:cNvPr id="3" name="Subtitle 2"/>
          <p:cNvSpPr>
            <a:spLocks noGrp="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Coulomb’s Law</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sz="3200" b="1" dirty="0" smtClean="0"/>
              <a:t>Magnitude of the force between charges is directly proportional to the size of the charge, AND inversely proportional to the square of the distance between them</a:t>
            </a:r>
            <a:endParaRPr lang="en-US" dirty="0"/>
          </a:p>
        </p:txBody>
      </p:sp>
      <p:graphicFrame>
        <p:nvGraphicFramePr>
          <p:cNvPr id="4" name="Object 3"/>
          <p:cNvGraphicFramePr>
            <a:graphicFrameLocks noChangeAspect="1"/>
          </p:cNvGraphicFramePr>
          <p:nvPr/>
        </p:nvGraphicFramePr>
        <p:xfrm>
          <a:off x="2665413" y="3886200"/>
          <a:ext cx="4143375" cy="1930400"/>
        </p:xfrm>
        <a:graphic>
          <a:graphicData uri="http://schemas.openxmlformats.org/presentationml/2006/ole">
            <p:oleObj spid="_x0000_s1026" name="Equation" r:id="rId3" imgW="927100" imgH="431800" progId="Equation.3">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382000" cy="1197864"/>
          </a:xfrm>
        </p:spPr>
        <p:txBody>
          <a:bodyPr/>
          <a:lstStyle/>
          <a:p>
            <a:r>
              <a:rPr lang="en-US" b="1" dirty="0" smtClean="0"/>
              <a:t>Coulomb’s Law</a:t>
            </a:r>
            <a:endParaRPr lang="en-US" dirty="0"/>
          </a:p>
        </p:txBody>
      </p:sp>
      <p:sp>
        <p:nvSpPr>
          <p:cNvPr id="3" name="Content Placeholder 2"/>
          <p:cNvSpPr>
            <a:spLocks noGrp="1"/>
          </p:cNvSpPr>
          <p:nvPr>
            <p:ph idx="1"/>
          </p:nvPr>
        </p:nvSpPr>
        <p:spPr>
          <a:xfrm>
            <a:off x="228600" y="1066800"/>
            <a:ext cx="8458200" cy="5288760"/>
          </a:xfrm>
        </p:spPr>
        <p:txBody>
          <a:bodyPr>
            <a:normAutofit/>
          </a:bodyPr>
          <a:lstStyle/>
          <a:p>
            <a:r>
              <a:rPr lang="el-GR" dirty="0" smtClean="0"/>
              <a:t>ε</a:t>
            </a:r>
            <a:r>
              <a:rPr lang="en-US" baseline="-25000" dirty="0" smtClean="0"/>
              <a:t>0</a:t>
            </a:r>
            <a:r>
              <a:rPr lang="en-US" dirty="0" smtClean="0"/>
              <a:t> is the electric permittivity of a vacuum</a:t>
            </a:r>
          </a:p>
          <a:p>
            <a:r>
              <a:rPr lang="el-GR" dirty="0" smtClean="0"/>
              <a:t>ε</a:t>
            </a:r>
            <a:r>
              <a:rPr lang="en-US" baseline="-25000" dirty="0" smtClean="0"/>
              <a:t>0</a:t>
            </a:r>
            <a:r>
              <a:rPr lang="en-US" dirty="0" smtClean="0"/>
              <a:t> = 8.85x10</a:t>
            </a:r>
            <a:r>
              <a:rPr lang="en-US" baseline="30000" dirty="0" smtClean="0"/>
              <a:t>-12</a:t>
            </a:r>
            <a:r>
              <a:rPr lang="en-US" dirty="0" smtClean="0"/>
              <a:t> C</a:t>
            </a:r>
            <a:r>
              <a:rPr lang="en-US" baseline="30000" dirty="0" smtClean="0"/>
              <a:t>2</a:t>
            </a:r>
            <a:r>
              <a:rPr lang="en-US" dirty="0" smtClean="0"/>
              <a:t> N</a:t>
            </a:r>
            <a:r>
              <a:rPr lang="en-US" baseline="30000" dirty="0" smtClean="0"/>
              <a:t>-1</a:t>
            </a:r>
            <a:r>
              <a:rPr lang="en-US" dirty="0" smtClean="0"/>
              <a:t> m</a:t>
            </a:r>
            <a:r>
              <a:rPr lang="en-US" baseline="30000" dirty="0" smtClean="0"/>
              <a:t>-2</a:t>
            </a:r>
            <a:endParaRPr lang="en-US" dirty="0" smtClean="0"/>
          </a:p>
          <a:p>
            <a:r>
              <a:rPr lang="en-US" dirty="0" smtClean="0"/>
              <a:t>k = 8.99x10</a:t>
            </a:r>
            <a:r>
              <a:rPr lang="en-US" baseline="30000" dirty="0" smtClean="0"/>
              <a:t>9</a:t>
            </a:r>
            <a:r>
              <a:rPr lang="en-US" dirty="0" smtClean="0"/>
              <a:t> N m</a:t>
            </a:r>
            <a:r>
              <a:rPr lang="en-US" baseline="30000" dirty="0" smtClean="0"/>
              <a:t>2 </a:t>
            </a:r>
            <a:r>
              <a:rPr lang="en-US" dirty="0" smtClean="0"/>
              <a:t> C</a:t>
            </a:r>
            <a:r>
              <a:rPr lang="en-US" baseline="30000" dirty="0" smtClean="0"/>
              <a:t>-2</a:t>
            </a:r>
          </a:p>
          <a:p>
            <a:r>
              <a:rPr lang="en-US" i="1" dirty="0" smtClean="0"/>
              <a:t>Notice the similarity</a:t>
            </a:r>
          </a:p>
          <a:p>
            <a:pPr marL="411163" indent="-12700">
              <a:buNone/>
            </a:pPr>
            <a:r>
              <a:rPr lang="en-US" i="1" dirty="0" smtClean="0"/>
              <a:t>to Newton’s Law of </a:t>
            </a:r>
          </a:p>
          <a:p>
            <a:pPr marL="411163" indent="-12700">
              <a:buNone/>
            </a:pPr>
            <a:r>
              <a:rPr lang="en-US" i="1" dirty="0" smtClean="0"/>
              <a:t>Universal Gravitation?</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2451020186"/>
              </p:ext>
            </p:extLst>
          </p:nvPr>
        </p:nvGraphicFramePr>
        <p:xfrm>
          <a:off x="4865688" y="2001838"/>
          <a:ext cx="4074370" cy="4551362"/>
        </p:xfrm>
        <a:graphic>
          <a:graphicData uri="http://schemas.openxmlformats.org/presentationml/2006/ole">
            <p:oleObj spid="_x0000_s2050" name="Equation" r:id="rId3" imgW="1600200" imgH="1790700" progId="Equation.3">
              <p:embed/>
            </p:oleObj>
          </a:graphicData>
        </a:graphic>
      </p:graphicFrame>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Coulomb’s Law</a:t>
            </a:r>
            <a:endParaRPr lang="en-US" dirty="0"/>
          </a:p>
        </p:txBody>
      </p:sp>
      <p:sp>
        <p:nvSpPr>
          <p:cNvPr id="3" name="Content Placeholder 2"/>
          <p:cNvSpPr>
            <a:spLocks noGrp="1"/>
          </p:cNvSpPr>
          <p:nvPr>
            <p:ph idx="1"/>
          </p:nvPr>
        </p:nvSpPr>
        <p:spPr>
          <a:xfrm>
            <a:off x="914400" y="1371600"/>
            <a:ext cx="7772400" cy="4983960"/>
          </a:xfrm>
        </p:spPr>
        <p:txBody>
          <a:bodyPr>
            <a:normAutofit/>
          </a:bodyPr>
          <a:lstStyle/>
          <a:p>
            <a:r>
              <a:rPr lang="en-US" dirty="0" smtClean="0">
                <a:hlinkClick r:id="rId2" action="ppaction://hlinkfile"/>
              </a:rPr>
              <a:t>Sample Problem</a:t>
            </a:r>
            <a:endParaRPr lang="en-US" dirty="0" smtClean="0"/>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Coulomb’s Law</a:t>
            </a:r>
            <a:endParaRPr lang="en-US" dirty="0"/>
          </a:p>
        </p:txBody>
      </p:sp>
      <p:sp>
        <p:nvSpPr>
          <p:cNvPr id="3" name="Content Placeholder 2"/>
          <p:cNvSpPr>
            <a:spLocks noGrp="1"/>
          </p:cNvSpPr>
          <p:nvPr>
            <p:ph idx="1"/>
          </p:nvPr>
        </p:nvSpPr>
        <p:spPr>
          <a:xfrm>
            <a:off x="914400" y="1371600"/>
            <a:ext cx="8077200" cy="4983960"/>
          </a:xfrm>
        </p:spPr>
        <p:txBody>
          <a:bodyPr>
            <a:normAutofit/>
          </a:bodyPr>
          <a:lstStyle/>
          <a:p>
            <a:r>
              <a:rPr lang="en-US" dirty="0" smtClean="0"/>
              <a:t>How about with 4 particles arranged in a square 8 nm to a side, each with a +2 </a:t>
            </a:r>
            <a:r>
              <a:rPr lang="el-GR" dirty="0" smtClean="0">
                <a:latin typeface="Calibri"/>
              </a:rPr>
              <a:t>μ</a:t>
            </a:r>
            <a:r>
              <a:rPr lang="en-US" dirty="0" smtClean="0">
                <a:latin typeface="Calibri"/>
              </a:rPr>
              <a:t>C charge</a:t>
            </a:r>
            <a:r>
              <a:rPr lang="en-US" dirty="0" smtClean="0"/>
              <a:t>?  What is the net force on A?</a:t>
            </a:r>
            <a:endParaRPr lang="en-US" dirty="0"/>
          </a:p>
        </p:txBody>
      </p:sp>
      <p:grpSp>
        <p:nvGrpSpPr>
          <p:cNvPr id="9" name="Group 13"/>
          <p:cNvGrpSpPr/>
          <p:nvPr/>
        </p:nvGrpSpPr>
        <p:grpSpPr>
          <a:xfrm>
            <a:off x="2057400" y="3505200"/>
            <a:ext cx="4191000" cy="3099375"/>
            <a:chOff x="2743200" y="3352800"/>
            <a:chExt cx="4191000" cy="3099375"/>
          </a:xfrm>
        </p:grpSpPr>
        <p:grpSp>
          <p:nvGrpSpPr>
            <p:cNvPr id="14" name="Group 8"/>
            <p:cNvGrpSpPr/>
            <p:nvPr/>
          </p:nvGrpSpPr>
          <p:grpSpPr>
            <a:xfrm>
              <a:off x="3276600" y="3505200"/>
              <a:ext cx="3048000" cy="2514600"/>
              <a:chOff x="2590800" y="2743200"/>
              <a:chExt cx="3048000" cy="2514600"/>
            </a:xfrm>
          </p:grpSpPr>
          <p:sp>
            <p:nvSpPr>
              <p:cNvPr id="4" name="Rectangle 3"/>
              <p:cNvSpPr/>
              <p:nvPr/>
            </p:nvSpPr>
            <p:spPr>
              <a:xfrm>
                <a:off x="2743200" y="2895600"/>
                <a:ext cx="2743200" cy="22098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90800" y="27432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34000" y="27432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90800" y="49530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49530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248400" y="3733800"/>
              <a:ext cx="609600" cy="584775"/>
            </a:xfrm>
            <a:prstGeom prst="rect">
              <a:avLst/>
            </a:prstGeom>
            <a:noFill/>
          </p:spPr>
          <p:txBody>
            <a:bodyPr wrap="square" rtlCol="0">
              <a:spAutoFit/>
            </a:bodyPr>
            <a:lstStyle/>
            <a:p>
              <a:r>
                <a:rPr lang="en-US" sz="3200" b="1" dirty="0" smtClean="0"/>
                <a:t>A</a:t>
              </a:r>
              <a:endParaRPr lang="en-US" sz="3200" b="1" dirty="0"/>
            </a:p>
          </p:txBody>
        </p:sp>
        <p:sp>
          <p:nvSpPr>
            <p:cNvPr id="11" name="TextBox 10"/>
            <p:cNvSpPr txBox="1"/>
            <p:nvPr/>
          </p:nvSpPr>
          <p:spPr>
            <a:xfrm>
              <a:off x="6324600" y="5867400"/>
              <a:ext cx="609600" cy="584775"/>
            </a:xfrm>
            <a:prstGeom prst="rect">
              <a:avLst/>
            </a:prstGeom>
            <a:noFill/>
          </p:spPr>
          <p:txBody>
            <a:bodyPr wrap="square" rtlCol="0">
              <a:spAutoFit/>
            </a:bodyPr>
            <a:lstStyle/>
            <a:p>
              <a:r>
                <a:rPr lang="en-US" sz="3200" b="1" dirty="0" smtClean="0"/>
                <a:t>B</a:t>
              </a:r>
              <a:endParaRPr lang="en-US" sz="3200" b="1" dirty="0"/>
            </a:p>
          </p:txBody>
        </p:sp>
        <p:sp>
          <p:nvSpPr>
            <p:cNvPr id="12" name="TextBox 11"/>
            <p:cNvSpPr txBox="1"/>
            <p:nvPr/>
          </p:nvSpPr>
          <p:spPr>
            <a:xfrm>
              <a:off x="2819400" y="5867400"/>
              <a:ext cx="609600" cy="584775"/>
            </a:xfrm>
            <a:prstGeom prst="rect">
              <a:avLst/>
            </a:prstGeom>
            <a:noFill/>
          </p:spPr>
          <p:txBody>
            <a:bodyPr wrap="square" rtlCol="0">
              <a:spAutoFit/>
            </a:bodyPr>
            <a:lstStyle/>
            <a:p>
              <a:r>
                <a:rPr lang="en-US" sz="3200" b="1" dirty="0" smtClean="0"/>
                <a:t>C</a:t>
              </a:r>
              <a:endParaRPr lang="en-US" sz="3200" b="1" dirty="0"/>
            </a:p>
          </p:txBody>
        </p:sp>
        <p:sp>
          <p:nvSpPr>
            <p:cNvPr id="13" name="TextBox 12"/>
            <p:cNvSpPr txBox="1"/>
            <p:nvPr/>
          </p:nvSpPr>
          <p:spPr>
            <a:xfrm>
              <a:off x="2743200" y="3352800"/>
              <a:ext cx="609600" cy="584775"/>
            </a:xfrm>
            <a:prstGeom prst="rect">
              <a:avLst/>
            </a:prstGeom>
            <a:noFill/>
          </p:spPr>
          <p:txBody>
            <a:bodyPr wrap="square" rtlCol="0">
              <a:spAutoFit/>
            </a:bodyPr>
            <a:lstStyle/>
            <a:p>
              <a:r>
                <a:rPr lang="en-US" sz="3200" b="1" dirty="0" smtClean="0"/>
                <a:t>D</a:t>
              </a:r>
              <a:endParaRPr lang="en-US" sz="3200" b="1"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Introductory Video</a:t>
            </a:r>
            <a:br>
              <a:rPr lang="en-US" dirty="0" smtClean="0"/>
            </a:br>
            <a:r>
              <a:rPr lang="en-US" sz="3600" dirty="0" smtClean="0">
                <a:hlinkClick r:id="rId3" action="ppaction://hlinkfile"/>
              </a:rPr>
              <a:t>Electrical Charge and Potential</a:t>
            </a:r>
            <a:endParaRPr lang="en-US" sz="3600" dirty="0"/>
          </a:p>
        </p:txBody>
      </p:sp>
      <p:pic>
        <p:nvPicPr>
          <p:cNvPr id="4" name="Electric Charge and Potential">
            <a:hlinkClick r:id="" action="ppaction://media"/>
          </p:cNvPr>
          <p:cNvPicPr>
            <a:picLocks noGrp="1" noChangeAspect="1"/>
          </p:cNvPicPr>
          <p:nvPr>
            <p:ph idx="1"/>
            <a:videoFile r:link="rId1"/>
            <p:extLst>
              <p:ext uri="{DAA4B4D4-6D71-4841-9C94-3DE7FCFB9230}">
                <p14:media xmlns:p14="http://schemas.microsoft.com/office/powerpoint/2010/main" xmlns="" r:embed="rId4"/>
              </p:ext>
            </p:extLst>
          </p:nvPr>
        </p:nvPicPr>
        <p:blipFill>
          <a:blip r:embed="rId5" cstate="print"/>
          <a:stretch>
            <a:fillRect/>
          </a:stretch>
        </p:blipFill>
        <p:spPr>
          <a:xfrm>
            <a:off x="1371600" y="1860550"/>
            <a:ext cx="6460067" cy="484505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Coulomb’s Law</a:t>
            </a:r>
            <a:endParaRPr lang="en-US" dirty="0"/>
          </a:p>
        </p:txBody>
      </p:sp>
      <p:sp>
        <p:nvSpPr>
          <p:cNvPr id="3" name="Content Placeholder 2"/>
          <p:cNvSpPr>
            <a:spLocks noGrp="1"/>
          </p:cNvSpPr>
          <p:nvPr>
            <p:ph idx="1"/>
          </p:nvPr>
        </p:nvSpPr>
        <p:spPr>
          <a:xfrm>
            <a:off x="914400" y="1371600"/>
            <a:ext cx="8077200" cy="4983960"/>
          </a:xfrm>
        </p:spPr>
        <p:txBody>
          <a:bodyPr>
            <a:normAutofit/>
          </a:bodyPr>
          <a:lstStyle/>
          <a:p>
            <a:r>
              <a:rPr lang="en-US" dirty="0" smtClean="0"/>
              <a:t>How about with 4 particles arranged in a square 8 nm to a side, each with a +2 </a:t>
            </a:r>
            <a:r>
              <a:rPr lang="el-GR" dirty="0" smtClean="0">
                <a:latin typeface="Calibri"/>
              </a:rPr>
              <a:t>μ</a:t>
            </a:r>
            <a:r>
              <a:rPr lang="en-US" dirty="0" smtClean="0">
                <a:latin typeface="Calibri"/>
              </a:rPr>
              <a:t>C charge</a:t>
            </a:r>
            <a:r>
              <a:rPr lang="en-US" dirty="0" smtClean="0"/>
              <a:t>?  What is the net force on A?</a:t>
            </a:r>
            <a:endParaRPr lang="en-US" dirty="0"/>
          </a:p>
        </p:txBody>
      </p:sp>
      <p:grpSp>
        <p:nvGrpSpPr>
          <p:cNvPr id="9" name="Group 13"/>
          <p:cNvGrpSpPr/>
          <p:nvPr/>
        </p:nvGrpSpPr>
        <p:grpSpPr>
          <a:xfrm>
            <a:off x="2057400" y="3505200"/>
            <a:ext cx="4191000" cy="3099375"/>
            <a:chOff x="2743200" y="3352800"/>
            <a:chExt cx="4191000" cy="3099375"/>
          </a:xfrm>
        </p:grpSpPr>
        <p:grpSp>
          <p:nvGrpSpPr>
            <p:cNvPr id="14" name="Group 8"/>
            <p:cNvGrpSpPr/>
            <p:nvPr/>
          </p:nvGrpSpPr>
          <p:grpSpPr>
            <a:xfrm>
              <a:off x="3276600" y="3505200"/>
              <a:ext cx="3048000" cy="2514600"/>
              <a:chOff x="2590800" y="2743200"/>
              <a:chExt cx="3048000" cy="2514600"/>
            </a:xfrm>
          </p:grpSpPr>
          <p:sp>
            <p:nvSpPr>
              <p:cNvPr id="4" name="Rectangle 3"/>
              <p:cNvSpPr/>
              <p:nvPr/>
            </p:nvSpPr>
            <p:spPr>
              <a:xfrm>
                <a:off x="2743200" y="2895600"/>
                <a:ext cx="2743200" cy="22098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590800" y="27432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334000" y="27432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590800" y="49530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334000" y="4953000"/>
                <a:ext cx="304800" cy="3048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248400" y="3733800"/>
              <a:ext cx="609600" cy="584775"/>
            </a:xfrm>
            <a:prstGeom prst="rect">
              <a:avLst/>
            </a:prstGeom>
            <a:noFill/>
          </p:spPr>
          <p:txBody>
            <a:bodyPr wrap="square" rtlCol="0">
              <a:spAutoFit/>
            </a:bodyPr>
            <a:lstStyle/>
            <a:p>
              <a:r>
                <a:rPr lang="en-US" sz="3200" b="1" dirty="0" smtClean="0"/>
                <a:t>A</a:t>
              </a:r>
              <a:endParaRPr lang="en-US" sz="3200" b="1" dirty="0"/>
            </a:p>
          </p:txBody>
        </p:sp>
        <p:sp>
          <p:nvSpPr>
            <p:cNvPr id="11" name="TextBox 10"/>
            <p:cNvSpPr txBox="1"/>
            <p:nvPr/>
          </p:nvSpPr>
          <p:spPr>
            <a:xfrm>
              <a:off x="6324600" y="5867400"/>
              <a:ext cx="609600" cy="584775"/>
            </a:xfrm>
            <a:prstGeom prst="rect">
              <a:avLst/>
            </a:prstGeom>
            <a:noFill/>
          </p:spPr>
          <p:txBody>
            <a:bodyPr wrap="square" rtlCol="0">
              <a:spAutoFit/>
            </a:bodyPr>
            <a:lstStyle/>
            <a:p>
              <a:r>
                <a:rPr lang="en-US" sz="3200" b="1" dirty="0" smtClean="0"/>
                <a:t>B</a:t>
              </a:r>
              <a:endParaRPr lang="en-US" sz="3200" b="1" dirty="0"/>
            </a:p>
          </p:txBody>
        </p:sp>
        <p:sp>
          <p:nvSpPr>
            <p:cNvPr id="12" name="TextBox 11"/>
            <p:cNvSpPr txBox="1"/>
            <p:nvPr/>
          </p:nvSpPr>
          <p:spPr>
            <a:xfrm>
              <a:off x="2819400" y="5867400"/>
              <a:ext cx="609600" cy="584775"/>
            </a:xfrm>
            <a:prstGeom prst="rect">
              <a:avLst/>
            </a:prstGeom>
            <a:noFill/>
          </p:spPr>
          <p:txBody>
            <a:bodyPr wrap="square" rtlCol="0">
              <a:spAutoFit/>
            </a:bodyPr>
            <a:lstStyle/>
            <a:p>
              <a:r>
                <a:rPr lang="en-US" sz="3200" b="1" dirty="0" smtClean="0"/>
                <a:t>C</a:t>
              </a:r>
              <a:endParaRPr lang="en-US" sz="3200" b="1" dirty="0"/>
            </a:p>
          </p:txBody>
        </p:sp>
        <p:sp>
          <p:nvSpPr>
            <p:cNvPr id="13" name="TextBox 12"/>
            <p:cNvSpPr txBox="1"/>
            <p:nvPr/>
          </p:nvSpPr>
          <p:spPr>
            <a:xfrm>
              <a:off x="2743200" y="3352800"/>
              <a:ext cx="609600" cy="584775"/>
            </a:xfrm>
            <a:prstGeom prst="rect">
              <a:avLst/>
            </a:prstGeom>
            <a:noFill/>
          </p:spPr>
          <p:txBody>
            <a:bodyPr wrap="square" rtlCol="0">
              <a:spAutoFit/>
            </a:bodyPr>
            <a:lstStyle/>
            <a:p>
              <a:r>
                <a:rPr lang="en-US" sz="3200" b="1" dirty="0" smtClean="0"/>
                <a:t>D</a:t>
              </a:r>
              <a:endParaRPr lang="en-US" sz="3200" b="1" dirty="0"/>
            </a:p>
          </p:txBody>
        </p:sp>
      </p:grpSp>
      <p:cxnSp>
        <p:nvCxnSpPr>
          <p:cNvPr id="16" name="Straight Arrow Connector 15"/>
          <p:cNvCxnSpPr>
            <a:stCxn id="6" idx="6"/>
          </p:cNvCxnSpPr>
          <p:nvPr/>
        </p:nvCxnSpPr>
        <p:spPr>
          <a:xfrm>
            <a:off x="5638800" y="3810000"/>
            <a:ext cx="1295400" cy="0"/>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617284" y="2840916"/>
            <a:ext cx="990600" cy="838200"/>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a:off x="4838700" y="3009900"/>
            <a:ext cx="1295400" cy="0"/>
          </a:xfrm>
          <a:prstGeom prst="straightConnector1">
            <a:avLst/>
          </a:prstGeom>
          <a:ln w="38100">
            <a:solidFill>
              <a:srgbClr val="7030A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34200" y="3810000"/>
            <a:ext cx="990600" cy="584775"/>
          </a:xfrm>
          <a:prstGeom prst="rect">
            <a:avLst/>
          </a:prstGeom>
          <a:noFill/>
        </p:spPr>
        <p:txBody>
          <a:bodyPr wrap="square" rtlCol="0">
            <a:spAutoFit/>
          </a:bodyPr>
          <a:lstStyle/>
          <a:p>
            <a:r>
              <a:rPr lang="en-US" sz="3200" b="1" dirty="0" smtClean="0">
                <a:solidFill>
                  <a:srgbClr val="7030A0"/>
                </a:solidFill>
              </a:rPr>
              <a:t>F</a:t>
            </a:r>
            <a:r>
              <a:rPr lang="en-US" sz="3200" b="1" baseline="-25000" dirty="0" smtClean="0">
                <a:solidFill>
                  <a:srgbClr val="7030A0"/>
                </a:solidFill>
              </a:rPr>
              <a:t>DA</a:t>
            </a:r>
            <a:endParaRPr lang="en-US" sz="3200" b="1" dirty="0">
              <a:solidFill>
                <a:srgbClr val="7030A0"/>
              </a:solidFill>
            </a:endParaRPr>
          </a:p>
        </p:txBody>
      </p:sp>
      <p:sp>
        <p:nvSpPr>
          <p:cNvPr id="21" name="TextBox 20"/>
          <p:cNvSpPr txBox="1"/>
          <p:nvPr/>
        </p:nvSpPr>
        <p:spPr>
          <a:xfrm>
            <a:off x="6553200" y="2971800"/>
            <a:ext cx="990600" cy="584775"/>
          </a:xfrm>
          <a:prstGeom prst="rect">
            <a:avLst/>
          </a:prstGeom>
          <a:noFill/>
        </p:spPr>
        <p:txBody>
          <a:bodyPr wrap="square" rtlCol="0">
            <a:spAutoFit/>
          </a:bodyPr>
          <a:lstStyle/>
          <a:p>
            <a:r>
              <a:rPr lang="en-US" sz="3200" b="1" dirty="0" smtClean="0">
                <a:solidFill>
                  <a:srgbClr val="7030A0"/>
                </a:solidFill>
              </a:rPr>
              <a:t>F</a:t>
            </a:r>
            <a:r>
              <a:rPr lang="en-US" sz="3200" b="1" baseline="-25000" dirty="0" smtClean="0">
                <a:solidFill>
                  <a:srgbClr val="7030A0"/>
                </a:solidFill>
              </a:rPr>
              <a:t>CA</a:t>
            </a:r>
            <a:endParaRPr lang="en-US" sz="3200" b="1" dirty="0">
              <a:solidFill>
                <a:srgbClr val="7030A0"/>
              </a:solidFill>
            </a:endParaRPr>
          </a:p>
        </p:txBody>
      </p:sp>
      <p:sp>
        <p:nvSpPr>
          <p:cNvPr id="22" name="TextBox 21"/>
          <p:cNvSpPr txBox="1"/>
          <p:nvPr/>
        </p:nvSpPr>
        <p:spPr>
          <a:xfrm>
            <a:off x="4495800" y="2895600"/>
            <a:ext cx="990600" cy="584775"/>
          </a:xfrm>
          <a:prstGeom prst="rect">
            <a:avLst/>
          </a:prstGeom>
          <a:noFill/>
        </p:spPr>
        <p:txBody>
          <a:bodyPr wrap="square" rtlCol="0">
            <a:spAutoFit/>
          </a:bodyPr>
          <a:lstStyle/>
          <a:p>
            <a:r>
              <a:rPr lang="en-US" sz="3200" b="1" dirty="0" smtClean="0">
                <a:solidFill>
                  <a:srgbClr val="7030A0"/>
                </a:solidFill>
              </a:rPr>
              <a:t>F</a:t>
            </a:r>
            <a:r>
              <a:rPr lang="en-US" sz="3200" b="1" baseline="-25000" dirty="0" smtClean="0">
                <a:solidFill>
                  <a:srgbClr val="7030A0"/>
                </a:solidFill>
              </a:rPr>
              <a:t>BA</a:t>
            </a:r>
            <a:endParaRPr lang="en-US" sz="3200" b="1" dirty="0">
              <a:solidFill>
                <a:srgbClr val="7030A0"/>
              </a:solidFill>
            </a:endParaRPr>
          </a:p>
        </p:txBody>
      </p:sp>
      <p:cxnSp>
        <p:nvCxnSpPr>
          <p:cNvPr id="24" name="Straight Connector 23"/>
          <p:cNvCxnSpPr>
            <a:stCxn id="7" idx="7"/>
            <a:endCxn id="6" idx="3"/>
          </p:cNvCxnSpPr>
          <p:nvPr/>
        </p:nvCxnSpPr>
        <p:spPr>
          <a:xfrm flipV="1">
            <a:off x="2850963" y="3917763"/>
            <a:ext cx="2527674" cy="1994274"/>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a:t>
            </a:r>
            <a:r>
              <a:rPr lang="en-US" sz="3200" dirty="0"/>
              <a:t>student is able to construct an explanation of the two-charge model of electric charge based on evidence produced through scientific practices.</a:t>
            </a:r>
          </a:p>
          <a:p>
            <a:r>
              <a:rPr lang="en-US" sz="3200" dirty="0"/>
              <a:t>The student is able to make a qualitative prediction about the distribution of positive and negative electric charges within neutral systems as they undergo various processes.</a:t>
            </a:r>
          </a:p>
          <a:p>
            <a:r>
              <a:rPr lang="en-US" sz="3200" dirty="0"/>
              <a:t>The student is able to challenge claims that polarization of electric charge or separation of charge must result in a net charge on the object</a:t>
            </a:r>
            <a:r>
              <a:rPr lang="en-US" sz="3200" dirty="0" smtClean="0"/>
              <a:t>.</a:t>
            </a:r>
            <a:endParaRPr lang="en-US" sz="3200" dirty="0"/>
          </a:p>
        </p:txBody>
      </p:sp>
    </p:spTree>
    <p:extLst>
      <p:ext uri="{BB962C8B-B14F-4D97-AF65-F5344CB8AC3E}">
        <p14:creationId xmlns:p14="http://schemas.microsoft.com/office/powerpoint/2010/main" xmlns="" val="3250858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r>
              <a:rPr lang="en-US" sz="3200" dirty="0" smtClean="0"/>
              <a:t>The </a:t>
            </a:r>
            <a:r>
              <a:rPr lang="en-US" sz="3200" dirty="0"/>
              <a:t>student is able to challenge the claim that an electric charge smaller than the elementary charge has been isolated.</a:t>
            </a:r>
          </a:p>
          <a:p>
            <a:r>
              <a:rPr lang="en-US" sz="3200" dirty="0"/>
              <a:t>The student is able to use Coulomb’s law qualitatively and quantitatively to make predictions about the interaction between two electric point charges (interactions between collections of electric point charges are not covered in Physics 1 and instead are restricted to Physics 2).</a:t>
            </a:r>
          </a:p>
          <a:p>
            <a:r>
              <a:rPr lang="en-US" sz="3200" dirty="0"/>
              <a:t>The student is able to describe and make qualitative and/or quantitative predictions about everyday examples of systems with internal potential energy</a:t>
            </a:r>
            <a:r>
              <a:rPr lang="en-US" sz="3200" dirty="0" smtClean="0"/>
              <a:t>.</a:t>
            </a:r>
            <a:endParaRPr lang="en-US" sz="3200" dirty="0"/>
          </a:p>
        </p:txBody>
      </p:sp>
    </p:spTree>
    <p:extLst>
      <p:ext uri="{BB962C8B-B14F-4D97-AF65-F5344CB8AC3E}">
        <p14:creationId xmlns:p14="http://schemas.microsoft.com/office/powerpoint/2010/main" xmlns="" val="3199455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20000"/>
          </a:bodyPr>
          <a:lstStyle/>
          <a:p>
            <a:r>
              <a:rPr lang="en-US" sz="3200" dirty="0" smtClean="0"/>
              <a:t>The </a:t>
            </a:r>
            <a:r>
              <a:rPr lang="en-US" sz="3200" dirty="0"/>
              <a:t>student is able to connect the concepts of gravitational force and electric force to compare similarities and differences between the forces.</a:t>
            </a:r>
          </a:p>
          <a:p>
            <a:r>
              <a:rPr lang="en-US" sz="3200" dirty="0"/>
              <a:t>The student is able to make quantitative calculations of the internal potential energy of a system from a description or diagram of that system.</a:t>
            </a:r>
          </a:p>
          <a:p>
            <a:r>
              <a:rPr lang="en-US" sz="3200" dirty="0"/>
              <a:t>The student is able to apply mathematical reasoning to create a description of the internal potential energy of a system from a description or diagram of the objects and interactions in that system</a:t>
            </a:r>
            <a:r>
              <a:rPr lang="en-US" sz="3200" dirty="0" smtClean="0"/>
              <a:t>.</a:t>
            </a:r>
            <a:endParaRPr lang="en-US" sz="3200" dirty="0"/>
          </a:p>
        </p:txBody>
      </p:sp>
    </p:spTree>
    <p:extLst>
      <p:ext uri="{BB962C8B-B14F-4D97-AF65-F5344CB8AC3E}">
        <p14:creationId xmlns:p14="http://schemas.microsoft.com/office/powerpoint/2010/main" xmlns="" val="12436683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Learning Objective(s):</a:t>
            </a:r>
            <a:br>
              <a:rPr lang="en-US" dirty="0"/>
            </a:br>
            <a:endParaRPr lang="en-US" dirty="0"/>
          </a:p>
        </p:txBody>
      </p:sp>
      <p:sp>
        <p:nvSpPr>
          <p:cNvPr id="3" name="Content Placeholder 2"/>
          <p:cNvSpPr>
            <a:spLocks noGrp="1"/>
          </p:cNvSpPr>
          <p:nvPr>
            <p:ph idx="1"/>
          </p:nvPr>
        </p:nvSpPr>
        <p:spPr/>
        <p:txBody>
          <a:bodyPr>
            <a:normAutofit fontScale="85000" lnSpcReduction="10000"/>
          </a:bodyPr>
          <a:lstStyle/>
          <a:p>
            <a:r>
              <a:rPr lang="en-US" sz="3200" dirty="0" smtClean="0"/>
              <a:t>The </a:t>
            </a:r>
            <a:r>
              <a:rPr lang="en-US" sz="3200" dirty="0"/>
              <a:t>student is able to predict electric charges on objects within a system by application of the principle of charge conservation within a system.</a:t>
            </a:r>
          </a:p>
          <a:p>
            <a:r>
              <a:rPr lang="en-US" sz="3200" dirty="0"/>
              <a:t>The student is able to design a plan to collect data on the electrical charging of objects and electric charge induction on neutral objects and qualitatively analyze that data.</a:t>
            </a:r>
          </a:p>
          <a:p>
            <a:r>
              <a:rPr lang="en-US" sz="3200" dirty="0"/>
              <a:t>The student is able to justify the selection of data relevant to an investigation of the electrical charging of objects and electric charge induction on neutral objects</a:t>
            </a:r>
            <a:r>
              <a:rPr lang="en-US" sz="3200" dirty="0" smtClean="0"/>
              <a:t>.</a:t>
            </a:r>
            <a:endParaRPr lang="en-US" dirty="0"/>
          </a:p>
        </p:txBody>
      </p:sp>
    </p:spTree>
    <p:extLst>
      <p:ext uri="{BB962C8B-B14F-4D97-AF65-F5344CB8AC3E}">
        <p14:creationId xmlns:p14="http://schemas.microsoft.com/office/powerpoint/2010/main" xmlns="" val="2157482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a property of an object or system that affects its interactions with other objects or systems containing charge.</a:t>
            </a:r>
          </a:p>
          <a:p>
            <a:r>
              <a:rPr lang="en-US" sz="3200" dirty="0"/>
              <a:t>Materials have many macroscopic properties that result from the arrangement and interactions of the atoms and molecules that make up the material</a:t>
            </a:r>
            <a:r>
              <a:rPr lang="en-US" sz="3200" dirty="0" smtClean="0"/>
              <a:t>.</a:t>
            </a:r>
            <a:endParaRPr lang="en-US" sz="3200" dirty="0"/>
          </a:p>
        </p:txBody>
      </p:sp>
    </p:spTree>
    <p:extLst>
      <p:ext uri="{BB962C8B-B14F-4D97-AF65-F5344CB8AC3E}">
        <p14:creationId xmlns:p14="http://schemas.microsoft.com/office/powerpoint/2010/main" xmlns="" val="16619944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At </a:t>
            </a:r>
            <a:r>
              <a:rPr lang="en-US" sz="3200" dirty="0"/>
              <a:t>the macroscopic level, forces can be categorized as either long-range (action-at-a-distance) forces or contact forces.</a:t>
            </a:r>
          </a:p>
          <a:p>
            <a:r>
              <a:rPr lang="en-US" sz="3200" dirty="0"/>
              <a:t>The energy of a system is conserved.</a:t>
            </a:r>
          </a:p>
          <a:p>
            <a:r>
              <a:rPr lang="en-US" sz="3200" dirty="0"/>
              <a:t>The electric charge of a system is conserved</a:t>
            </a:r>
            <a:r>
              <a:rPr lang="en-US" sz="3200" dirty="0" smtClean="0"/>
              <a:t>.</a:t>
            </a:r>
            <a:endParaRPr lang="en-US" sz="3200" dirty="0"/>
          </a:p>
        </p:txBody>
      </p:sp>
    </p:spTree>
    <p:extLst>
      <p:ext uri="{BB962C8B-B14F-4D97-AF65-F5344CB8AC3E}">
        <p14:creationId xmlns:p14="http://schemas.microsoft.com/office/powerpoint/2010/main" xmlns="" val="662437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There </a:t>
            </a:r>
            <a:r>
              <a:rPr lang="en-US" sz="3200" dirty="0"/>
              <a:t>are only two kinds of electric charge. Neutral objects or systems contain equal quantities of positive and negative charge, with the exception of some fundamental particles that have no electric charge.</a:t>
            </a:r>
          </a:p>
          <a:p>
            <a:pPr lvl="1"/>
            <a:r>
              <a:rPr lang="en-US" dirty="0"/>
              <a:t>Like-charged objects and systems repel, and </a:t>
            </a:r>
            <a:r>
              <a:rPr lang="en-US" dirty="0" err="1"/>
              <a:t>unlikecharged</a:t>
            </a:r>
            <a:r>
              <a:rPr lang="en-US" dirty="0"/>
              <a:t> objects and systems attract.</a:t>
            </a:r>
          </a:p>
          <a:p>
            <a:pPr lvl="1"/>
            <a:r>
              <a:rPr lang="en-US" dirty="0"/>
              <a:t>Charged objects or systems may attract neutral systems by changing the distribution of charge in the neutral system</a:t>
            </a:r>
            <a:r>
              <a:rPr lang="en-US" dirty="0" smtClean="0"/>
              <a:t>.</a:t>
            </a:r>
            <a:endParaRPr lang="en-US" dirty="0"/>
          </a:p>
        </p:txBody>
      </p:sp>
    </p:spTree>
    <p:extLst>
      <p:ext uri="{BB962C8B-B14F-4D97-AF65-F5344CB8AC3E}">
        <p14:creationId xmlns:p14="http://schemas.microsoft.com/office/powerpoint/2010/main" xmlns="" val="16174003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smallest observed unit of charge that can be isolated is the electron charge, also known as the elementary charge.</a:t>
            </a:r>
          </a:p>
          <a:p>
            <a:pPr lvl="1"/>
            <a:r>
              <a:rPr lang="en-US" dirty="0"/>
              <a:t>The magnitude of the elementary charge is equal to 1.6 ×10−19 coulombs.</a:t>
            </a:r>
          </a:p>
          <a:p>
            <a:pPr lvl="1"/>
            <a:r>
              <a:rPr lang="en-US" dirty="0"/>
              <a:t>Electrons have a negative elementary charge; protons have a positive elementary charge of equal magnitude, although the mass of a proton is much larger than the mass of an electron</a:t>
            </a:r>
            <a:r>
              <a:rPr lang="en-US" dirty="0" smtClean="0"/>
              <a:t>.</a:t>
            </a:r>
            <a:endParaRPr lang="en-US" dirty="0"/>
          </a:p>
        </p:txBody>
      </p:sp>
    </p:spTree>
    <p:extLst>
      <p:ext uri="{BB962C8B-B14F-4D97-AF65-F5344CB8AC3E}">
        <p14:creationId xmlns:p14="http://schemas.microsoft.com/office/powerpoint/2010/main" xmlns="" val="22207703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Matter </a:t>
            </a:r>
            <a:r>
              <a:rPr lang="en-US" sz="3200" dirty="0"/>
              <a:t>has a property called electric permittivity.</a:t>
            </a:r>
          </a:p>
          <a:p>
            <a:pPr lvl="1"/>
            <a:r>
              <a:rPr lang="en-US" dirty="0"/>
              <a:t>Free space has a constant value of the permittivity that appears in physical relationships.</a:t>
            </a:r>
          </a:p>
          <a:p>
            <a:pPr lvl="1"/>
            <a:r>
              <a:rPr lang="en-US" dirty="0"/>
              <a:t>The permittivity of matter has a value different from that of free space</a:t>
            </a:r>
            <a:r>
              <a:rPr lang="en-US" dirty="0" smtClean="0"/>
              <a:t>.</a:t>
            </a:r>
            <a:endParaRPr lang="en-US" dirty="0"/>
          </a:p>
        </p:txBody>
      </p:sp>
    </p:spTree>
    <p:extLst>
      <p:ext uri="{BB962C8B-B14F-4D97-AF65-F5344CB8AC3E}">
        <p14:creationId xmlns:p14="http://schemas.microsoft.com/office/powerpoint/2010/main" xmlns="" val="3778822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Big Idea(s):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Objects </a:t>
            </a:r>
            <a:r>
              <a:rPr lang="en-US" sz="3200" dirty="0"/>
              <a:t>and systems have properties such as mass and charge. Systems may have internal structure.</a:t>
            </a:r>
          </a:p>
          <a:p>
            <a:r>
              <a:rPr lang="en-US" sz="3200" dirty="0"/>
              <a:t>The interactions of an object with other objects can be described by forces.</a:t>
            </a:r>
          </a:p>
          <a:p>
            <a:r>
              <a:rPr lang="en-US" sz="3200" dirty="0"/>
              <a:t>Changes that occur as a result of interactions are constrained by conservation laws</a:t>
            </a:r>
            <a:r>
              <a:rPr lang="en-US" sz="3200" dirty="0" smtClean="0"/>
              <a:t>.</a:t>
            </a:r>
            <a:endParaRPr lang="en-US" sz="3200" dirty="0"/>
          </a:p>
        </p:txBody>
      </p:sp>
    </p:spTree>
    <p:extLst>
      <p:ext uri="{BB962C8B-B14F-4D97-AF65-F5344CB8AC3E}">
        <p14:creationId xmlns:p14="http://schemas.microsoft.com/office/powerpoint/2010/main" xmlns="" val="32259944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fontScale="92500"/>
          </a:bodyPr>
          <a:lstStyle/>
          <a:p>
            <a:r>
              <a:rPr lang="en-US" sz="3200" dirty="0" smtClean="0"/>
              <a:t>Electric </a:t>
            </a:r>
            <a:r>
              <a:rPr lang="en-US" sz="3200" dirty="0"/>
              <a:t>force results from the interaction of one object that has an electric charge with another object that has an electric charge.</a:t>
            </a:r>
          </a:p>
          <a:p>
            <a:pPr lvl="1"/>
            <a:r>
              <a:rPr lang="en-US" dirty="0"/>
              <a:t>Electric forces dominate the properties of the objects in our everyday experiences. However, the large number of particle interactions that occur make it more convenient to treat everyday forces in terms of </a:t>
            </a:r>
            <a:r>
              <a:rPr lang="en-US" dirty="0" err="1"/>
              <a:t>nonfundamental</a:t>
            </a:r>
            <a:r>
              <a:rPr lang="en-US" dirty="0"/>
              <a:t> forces called contact forces, such as normal force, friction, and tension.</a:t>
            </a:r>
          </a:p>
          <a:p>
            <a:pPr lvl="1"/>
            <a:r>
              <a:rPr lang="en-US" dirty="0"/>
              <a:t>Electric forces may be attractive or repulsive, depending upon the charges on the objects involved</a:t>
            </a:r>
            <a:r>
              <a:rPr lang="en-US" dirty="0" smtClean="0"/>
              <a:t>.</a:t>
            </a:r>
            <a:endParaRPr lang="en-US" dirty="0"/>
          </a:p>
        </p:txBody>
      </p:sp>
    </p:spTree>
    <p:extLst>
      <p:ext uri="{BB962C8B-B14F-4D97-AF65-F5344CB8AC3E}">
        <p14:creationId xmlns:p14="http://schemas.microsoft.com/office/powerpoint/2010/main" xmlns="" val="314578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 </a:t>
            </a:r>
            <a:r>
              <a:rPr lang="en-US" sz="3200" dirty="0"/>
              <a:t>system with internal structure can have potential energy. Potential energy exists within a system if the objects within that system interact with conservative forces.</a:t>
            </a:r>
          </a:p>
          <a:p>
            <a:pPr lvl="1"/>
            <a:r>
              <a:rPr lang="en-US" dirty="0"/>
              <a:t>The change in electric potential in a circuit is the change in potential energy per unit charge. [Physics 1:  only in the context of circuits</a:t>
            </a:r>
            <a:r>
              <a:rPr lang="en-US" dirty="0" smtClean="0"/>
              <a:t>.]</a:t>
            </a:r>
            <a:endParaRPr lang="en-US" dirty="0"/>
          </a:p>
        </p:txBody>
      </p:sp>
    </p:spTree>
    <p:extLst>
      <p:ext uri="{BB962C8B-B14F-4D97-AF65-F5344CB8AC3E}">
        <p14:creationId xmlns:p14="http://schemas.microsoft.com/office/powerpoint/2010/main" xmlns="" val="39572925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 </a:t>
            </a:r>
            <a:r>
              <a:rPr lang="en-US" sz="3200" dirty="0"/>
              <a:t>exchange of electric charges among a set of objects in a system conserves electric charge.</a:t>
            </a:r>
          </a:p>
          <a:p>
            <a:pPr lvl="1"/>
            <a:r>
              <a:rPr lang="en-US" dirty="0"/>
              <a:t>Charging by conduction between objects in a system conserves the electric charge of the entire system.</a:t>
            </a:r>
          </a:p>
          <a:p>
            <a:pPr lvl="1"/>
            <a:r>
              <a:rPr lang="en-US" dirty="0"/>
              <a:t>Charge separation in a neutral system can be induced by an external charged object placed close to the neutral system.</a:t>
            </a:r>
          </a:p>
          <a:p>
            <a:pPr lvl="1"/>
            <a:r>
              <a:rPr lang="en-US" dirty="0"/>
              <a:t>Grounding involves the transfer of excess charge to another larger system (e.g., the earth</a:t>
            </a:r>
            <a:r>
              <a:rPr lang="en-US" dirty="0" smtClean="0"/>
              <a:t>).</a:t>
            </a:r>
            <a:endParaRPr lang="en-US" dirty="0"/>
          </a:p>
        </p:txBody>
      </p:sp>
    </p:spTree>
    <p:extLst>
      <p:ext uri="{BB962C8B-B14F-4D97-AF65-F5344CB8AC3E}">
        <p14:creationId xmlns:p14="http://schemas.microsoft.com/office/powerpoint/2010/main" xmlns="" val="30883734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Big Idea(s):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Objects </a:t>
            </a:r>
            <a:r>
              <a:rPr lang="en-US" sz="3200" dirty="0"/>
              <a:t>and systems have properties such as mass and charge. Systems may have internal structure.</a:t>
            </a:r>
          </a:p>
          <a:p>
            <a:r>
              <a:rPr lang="en-US" sz="3200" dirty="0"/>
              <a:t>The interactions of an object with other objects can be described by forces.</a:t>
            </a:r>
          </a:p>
          <a:p>
            <a:r>
              <a:rPr lang="en-US" sz="3200" dirty="0"/>
              <a:t>Changes that occur as a result of interactions are constrained by conservation laws</a:t>
            </a:r>
            <a:r>
              <a:rPr lang="en-US" sz="3200" dirty="0" smtClean="0"/>
              <a:t>.</a:t>
            </a:r>
            <a:endParaRPr lang="en-US" sz="3200" dirty="0"/>
          </a:p>
        </p:txBody>
      </p:sp>
    </p:spTree>
    <p:extLst>
      <p:ext uri="{BB962C8B-B14F-4D97-AF65-F5344CB8AC3E}">
        <p14:creationId xmlns:p14="http://schemas.microsoft.com/office/powerpoint/2010/main" xmlns="" val="3548620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latin typeface="Viner Hand ITC" pitchFamily="66" charset="0"/>
              </a:rPr>
              <a:t>Questions?</a:t>
            </a:r>
            <a:endParaRPr lang="en-US" sz="2800" dirty="0">
              <a:latin typeface="Viner Hand ITC" pitchFamily="66" charset="0"/>
            </a:endParaRPr>
          </a:p>
        </p:txBody>
      </p:sp>
      <p:sp>
        <p:nvSpPr>
          <p:cNvPr id="3" name="Subtitle 2"/>
          <p:cNvSpPr>
            <a:spLocks noGrp="1"/>
          </p:cNvSpPr>
          <p:nvPr>
            <p:ph type="subTitle" idx="1"/>
          </p:nvPr>
        </p:nvSpPr>
        <p:spPr/>
        <p:txBody>
          <a:bodyPr/>
          <a:lstStyle/>
          <a:p>
            <a:endParaRPr lang="en-US"/>
          </a:p>
        </p:txBody>
      </p:sp>
      <p:pic>
        <p:nvPicPr>
          <p:cNvPr id="4" name="Picture 3" descr="Devil%20Head.jpg"/>
          <p:cNvPicPr>
            <a:picLocks noChangeAspect="1"/>
          </p:cNvPicPr>
          <p:nvPr/>
        </p:nvPicPr>
        <p:blipFill>
          <a:blip r:embed="rId2" cstate="print"/>
          <a:stretch>
            <a:fillRect/>
          </a:stretch>
        </p:blipFill>
        <p:spPr>
          <a:xfrm>
            <a:off x="2438400" y="152400"/>
            <a:ext cx="4128596" cy="393065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idx="1"/>
          </p:nvPr>
        </p:nvSpPr>
        <p:spPr/>
        <p:txBody>
          <a:bodyPr/>
          <a:lstStyle/>
          <a:p>
            <a:r>
              <a:rPr lang="en-US" dirty="0" smtClean="0"/>
              <a:t>None!!! . . . but, there’s 17 problems in the next section</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rgbClr val="FF0000"/>
                </a:solidFill>
              </a:rPr>
              <a:t>Stopped here on 8/27/14</a:t>
            </a:r>
            <a:endParaRPr lang="en-US" dirty="0">
              <a:solidFill>
                <a:srgbClr val="FF0000"/>
              </a:solidFill>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985810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Electric </a:t>
            </a:r>
            <a:r>
              <a:rPr lang="en-US" sz="3200" dirty="0"/>
              <a:t>charge is a property of an object or system that affects its interactions with other objects or systems containing charge.</a:t>
            </a:r>
          </a:p>
          <a:p>
            <a:r>
              <a:rPr lang="en-US" sz="3200" dirty="0"/>
              <a:t>Materials have many macroscopic properties that result from the arrangement and interactions of the atoms and molecules that make up the material</a:t>
            </a:r>
            <a:r>
              <a:rPr lang="en-US" sz="3200" dirty="0" smtClean="0"/>
              <a:t>.</a:t>
            </a:r>
            <a:endParaRPr lang="en-US" sz="3200" dirty="0"/>
          </a:p>
        </p:txBody>
      </p:sp>
    </p:spTree>
    <p:extLst>
      <p:ext uri="{BB962C8B-B14F-4D97-AF65-F5344CB8AC3E}">
        <p14:creationId xmlns:p14="http://schemas.microsoft.com/office/powerpoint/2010/main" xmlns="" val="67072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Enduring Understanding(s):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At </a:t>
            </a:r>
            <a:r>
              <a:rPr lang="en-US" sz="3200" dirty="0"/>
              <a:t>the macroscopic level, forces can be categorized as either long-range (action-at-a-distance) forces or contact forces.</a:t>
            </a:r>
          </a:p>
          <a:p>
            <a:r>
              <a:rPr lang="en-US" sz="3200" dirty="0"/>
              <a:t>The energy of a system is conserved.</a:t>
            </a:r>
          </a:p>
          <a:p>
            <a:r>
              <a:rPr lang="en-US" sz="3200" dirty="0"/>
              <a:t>The electric charge of a system is conserved</a:t>
            </a:r>
            <a:r>
              <a:rPr lang="en-US" sz="3200" dirty="0" smtClean="0"/>
              <a:t>.</a:t>
            </a:r>
            <a:endParaRPr lang="en-US" sz="3200" dirty="0"/>
          </a:p>
        </p:txBody>
      </p:sp>
    </p:spTree>
    <p:extLst>
      <p:ext uri="{BB962C8B-B14F-4D97-AF65-F5344CB8AC3E}">
        <p14:creationId xmlns:p14="http://schemas.microsoft.com/office/powerpoint/2010/main" xmlns="" val="927615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lnSpcReduction="10000"/>
          </a:bodyPr>
          <a:lstStyle/>
          <a:p>
            <a:r>
              <a:rPr lang="en-US" sz="3200" dirty="0" smtClean="0"/>
              <a:t>There </a:t>
            </a:r>
            <a:r>
              <a:rPr lang="en-US" sz="3200" dirty="0"/>
              <a:t>are only two kinds of electric charge. Neutral objects or systems contain equal quantities of positive and negative charge, with the exception of some fundamental particles that have no electric charge.</a:t>
            </a:r>
          </a:p>
          <a:p>
            <a:pPr lvl="1"/>
            <a:r>
              <a:rPr lang="en-US" dirty="0"/>
              <a:t>Like-charged objects and systems repel, and </a:t>
            </a:r>
            <a:r>
              <a:rPr lang="en-US" dirty="0" err="1"/>
              <a:t>unlikecharged</a:t>
            </a:r>
            <a:r>
              <a:rPr lang="en-US" dirty="0"/>
              <a:t> objects and systems attract.</a:t>
            </a:r>
          </a:p>
          <a:p>
            <a:pPr lvl="1"/>
            <a:r>
              <a:rPr lang="en-US" dirty="0"/>
              <a:t>Charged objects or systems may attract neutral systems by changing the distribution of charge in the neutral system</a:t>
            </a:r>
            <a:r>
              <a:rPr lang="en-US" dirty="0" smtClean="0"/>
              <a:t>.</a:t>
            </a:r>
            <a:endParaRPr lang="en-US" dirty="0"/>
          </a:p>
        </p:txBody>
      </p:sp>
    </p:spTree>
    <p:extLst>
      <p:ext uri="{BB962C8B-B14F-4D97-AF65-F5344CB8AC3E}">
        <p14:creationId xmlns:p14="http://schemas.microsoft.com/office/powerpoint/2010/main" xmlns="" val="691982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Essential Knowledge(s):</a:t>
            </a:r>
            <a:br>
              <a:rPr lang="en-US" dirty="0"/>
            </a:br>
            <a:endParaRPr lang="en-US" dirty="0"/>
          </a:p>
        </p:txBody>
      </p:sp>
      <p:sp>
        <p:nvSpPr>
          <p:cNvPr id="3" name="Content Placeholder 2"/>
          <p:cNvSpPr>
            <a:spLocks noGrp="1"/>
          </p:cNvSpPr>
          <p:nvPr>
            <p:ph idx="1"/>
          </p:nvPr>
        </p:nvSpPr>
        <p:spPr/>
        <p:txBody>
          <a:bodyPr>
            <a:normAutofit/>
          </a:bodyPr>
          <a:lstStyle/>
          <a:p>
            <a:r>
              <a:rPr lang="en-US" sz="3200" dirty="0" smtClean="0"/>
              <a:t>The </a:t>
            </a:r>
            <a:r>
              <a:rPr lang="en-US" sz="3200" dirty="0"/>
              <a:t>smallest observed unit of charge that can be isolated is the electron charge, also known as the elementary charge.</a:t>
            </a:r>
          </a:p>
          <a:p>
            <a:pPr lvl="1"/>
            <a:r>
              <a:rPr lang="en-US" dirty="0"/>
              <a:t>The magnitude of the elementary charge is equal to 1.6 ×10−19 coulombs.</a:t>
            </a:r>
          </a:p>
          <a:p>
            <a:pPr lvl="1"/>
            <a:r>
              <a:rPr lang="en-US" dirty="0"/>
              <a:t>Electrons have a negative elementary charge; protons have a positive elementary charge of equal magnitude, although the mass of a proton is much larger than the mass of an electron</a:t>
            </a:r>
            <a:r>
              <a:rPr lang="en-US" dirty="0" smtClean="0"/>
              <a:t>.</a:t>
            </a:r>
            <a:endParaRPr lang="en-US" dirty="0"/>
          </a:p>
        </p:txBody>
      </p:sp>
    </p:spTree>
    <p:extLst>
      <p:ext uri="{BB962C8B-B14F-4D97-AF65-F5344CB8AC3E}">
        <p14:creationId xmlns:p14="http://schemas.microsoft.com/office/powerpoint/2010/main" xmlns="" val="25843531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640</TotalTime>
  <Words>2496</Words>
  <Application>Microsoft Office PowerPoint</Application>
  <PresentationFormat>On-screen Show (4:3)</PresentationFormat>
  <Paragraphs>194</Paragraphs>
  <Slides>56</Slides>
  <Notes>0</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Metro</vt:lpstr>
      <vt:lpstr>Equation</vt:lpstr>
      <vt:lpstr>Devil physics The baddest class on campus IB Physics</vt:lpstr>
      <vt:lpstr>Faraday Cage Experiment</vt:lpstr>
      <vt:lpstr>Lsn 16-1: Static electricity;    Electric charge and    its conservation Lsn 16-2: Electric charge in     the atom Lsn 16-3: insulators and      conductors Lsn 16-4: Induced charge; the    electroscope</vt:lpstr>
      <vt:lpstr>Introductory Video Electrical Charge and Potential</vt:lpstr>
      <vt:lpstr>Big Idea(s): </vt:lpstr>
      <vt:lpstr>Enduring Understanding(s): </vt:lpstr>
      <vt:lpstr>Enduring Understanding(s): </vt:lpstr>
      <vt:lpstr>Essential Knowledge(s): </vt:lpstr>
      <vt:lpstr>Essential Knowledge(s): </vt:lpstr>
      <vt:lpstr>Essential Knowledge(s): </vt:lpstr>
      <vt:lpstr>Essential Knowledge(s): </vt:lpstr>
      <vt:lpstr>Essential Knowledge(s): </vt:lpstr>
      <vt:lpstr>Essential Knowledge(s): </vt:lpstr>
      <vt:lpstr>Learning Objective(s): </vt:lpstr>
      <vt:lpstr>Learning Objective(s): </vt:lpstr>
      <vt:lpstr>Learning Objective(s): </vt:lpstr>
      <vt:lpstr>Learning Objective(s): </vt:lpstr>
      <vt:lpstr>Electric Charge </vt:lpstr>
      <vt:lpstr>Electric Charge </vt:lpstr>
      <vt:lpstr>Electric Charge</vt:lpstr>
      <vt:lpstr>Electric Charge </vt:lpstr>
      <vt:lpstr>Electric Charge </vt:lpstr>
      <vt:lpstr>Electric Charge </vt:lpstr>
      <vt:lpstr>Electric Force</vt:lpstr>
      <vt:lpstr>Charging by Friction</vt:lpstr>
      <vt:lpstr>Charging by Induction</vt:lpstr>
      <vt:lpstr>Charging by Induction</vt:lpstr>
      <vt:lpstr>Charging by Induction</vt:lpstr>
      <vt:lpstr>Charging by Induction Electroscope</vt:lpstr>
      <vt:lpstr>Charging by Induction Electroscope</vt:lpstr>
      <vt:lpstr>Charging by Induction Electroscope</vt:lpstr>
      <vt:lpstr>Charging by Induction Electroscope</vt:lpstr>
      <vt:lpstr>Electrostatic Experiments</vt:lpstr>
      <vt:lpstr>Electrostatic Experiments</vt:lpstr>
      <vt:lpstr>Lsn 16-5: Coulomb’s Law Lsn 16-2: Solving Problems     involving Coulomb’s    law and vectors </vt:lpstr>
      <vt:lpstr>Coulomb’s Law</vt:lpstr>
      <vt:lpstr>Coulomb’s Law</vt:lpstr>
      <vt:lpstr>Coulomb’s Law</vt:lpstr>
      <vt:lpstr>Coulomb’s Law</vt:lpstr>
      <vt:lpstr>Coulomb’s Law</vt:lpstr>
      <vt:lpstr>Learning Objective(s): </vt:lpstr>
      <vt:lpstr>Learning Objective(s): </vt:lpstr>
      <vt:lpstr>Learning Objective(s): </vt:lpstr>
      <vt:lpstr>Learning Objective(s): </vt:lpstr>
      <vt:lpstr>Enduring Understanding(s): </vt:lpstr>
      <vt:lpstr>Enduring Understanding(s): </vt:lpstr>
      <vt:lpstr>Essential Knowledge(s): </vt:lpstr>
      <vt:lpstr>Essential Knowledge(s): </vt:lpstr>
      <vt:lpstr>Essential Knowledge(s): </vt:lpstr>
      <vt:lpstr>Essential Knowledge(s): </vt:lpstr>
      <vt:lpstr>Essential Knowledge(s): </vt:lpstr>
      <vt:lpstr>Essential Knowledge(s): </vt:lpstr>
      <vt:lpstr>Big Idea(s): </vt:lpstr>
      <vt:lpstr>Questions?</vt:lpstr>
      <vt:lpstr>Homework</vt:lpstr>
      <vt:lpstr>Stopped here on 8/27/14</vt:lpstr>
    </vt:vector>
  </TitlesOfParts>
  <Company>pcsb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Devil physics The baddest class on campus IB Physics Physics I Honors / Pre-IB Physics</dc:title>
  <dc:creator>Kyle Smith</dc:creator>
  <cp:lastModifiedBy>Kyle Smith</cp:lastModifiedBy>
  <cp:revision>50</cp:revision>
  <dcterms:created xsi:type="dcterms:W3CDTF">2010-12-08T08:20:03Z</dcterms:created>
  <dcterms:modified xsi:type="dcterms:W3CDTF">2016-04-01T09:29:20Z</dcterms:modified>
</cp:coreProperties>
</file>