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98" r:id="rId5"/>
    <p:sldId id="299" r:id="rId6"/>
    <p:sldId id="300" r:id="rId7"/>
    <p:sldId id="302" r:id="rId8"/>
    <p:sldId id="303" r:id="rId9"/>
    <p:sldId id="301" r:id="rId10"/>
    <p:sldId id="304" r:id="rId11"/>
    <p:sldId id="305" r:id="rId12"/>
    <p:sldId id="306" r:id="rId13"/>
    <p:sldId id="263" r:id="rId14"/>
    <p:sldId id="262" r:id="rId15"/>
    <p:sldId id="264" r:id="rId16"/>
    <p:sldId id="265" r:id="rId17"/>
    <p:sldId id="266" r:id="rId18"/>
    <p:sldId id="267" r:id="rId19"/>
    <p:sldId id="279" r:id="rId20"/>
    <p:sldId id="268" r:id="rId21"/>
    <p:sldId id="269" r:id="rId22"/>
    <p:sldId id="270" r:id="rId23"/>
    <p:sldId id="271" r:id="rId24"/>
    <p:sldId id="272" r:id="rId25"/>
    <p:sldId id="274" r:id="rId26"/>
    <p:sldId id="273" r:id="rId27"/>
    <p:sldId id="275" r:id="rId28"/>
    <p:sldId id="276" r:id="rId29"/>
    <p:sldId id="278" r:id="rId30"/>
    <p:sldId id="295" r:id="rId31"/>
    <p:sldId id="296" r:id="rId32"/>
    <p:sldId id="280" r:id="rId33"/>
    <p:sldId id="277" r:id="rId34"/>
    <p:sldId id="281" r:id="rId35"/>
    <p:sldId id="285" r:id="rId36"/>
    <p:sldId id="286" r:id="rId37"/>
    <p:sldId id="287" r:id="rId38"/>
    <p:sldId id="288" r:id="rId39"/>
    <p:sldId id="289" r:id="rId40"/>
    <p:sldId id="307" r:id="rId41"/>
    <p:sldId id="308" r:id="rId42"/>
    <p:sldId id="309" r:id="rId43"/>
    <p:sldId id="310" r:id="rId44"/>
    <p:sldId id="294"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r>
              <a:rPr lang="en-US" b="1" i="1" cap="small" smtClean="0">
                <a:effectLst>
                  <a:outerShdw blurRad="50800" dist="38100" algn="tr" rotWithShape="0">
                    <a:prstClr val="black">
                      <a:alpha val="40000"/>
                    </a:prstClr>
                  </a:outerShdw>
                </a:effectLst>
              </a:rPr>
              <a:t>Pre-IB / Physics 1h</a:t>
            </a:r>
            <a:endParaRPr lang="en-US" dirty="0"/>
          </a:p>
        </p:txBody>
      </p:sp>
      <p:sp>
        <p:nvSpPr>
          <p:cNvPr id="17" name="Footer Placeholder 16"/>
          <p:cNvSpPr>
            <a:spLocks noGrp="1"/>
          </p:cNvSpPr>
          <p:nvPr>
            <p:ph type="ftr" sz="quarter" idx="11"/>
          </p:nvPr>
        </p:nvSpPr>
        <p:spPr/>
        <p:txBody>
          <a:bodyPr/>
          <a:lstStyle>
            <a:extLst/>
          </a:lstStyle>
          <a:p>
            <a:r>
              <a:rPr lang="en-US" b="1" i="1" cap="small" smtClean="0">
                <a:effectLst>
                  <a:outerShdw blurRad="50800" dist="38100" algn="tr" rotWithShape="0">
                    <a:prstClr val="black">
                      <a:alpha val="40000"/>
                    </a:prstClr>
                  </a:outerShdw>
                </a:effectLst>
              </a:rPr>
              <a:t>Devil Physics</a:t>
            </a:r>
            <a:endParaRPr lang="en-US" dirty="0"/>
          </a:p>
        </p:txBody>
      </p:sp>
      <p:sp>
        <p:nvSpPr>
          <p:cNvPr id="29" name="Slide Number Placeholder 28"/>
          <p:cNvSpPr>
            <a:spLocks noGrp="1"/>
          </p:cNvSpPr>
          <p:nvPr>
            <p:ph type="sldNum" sz="quarter" idx="12"/>
          </p:nvPr>
        </p:nvSpPr>
        <p:spPr/>
        <p:txBody>
          <a:bodyPr/>
          <a:lstStyle>
            <a:extLst/>
          </a:lstStyle>
          <a:p>
            <a:r>
              <a:rPr lang="en-US" smtClean="0"/>
              <a:t>Baddest Class on Campus</a:t>
            </a: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DECF16-4100-4F3C-B27B-CFD427336D7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2DECF16-4100-4F3C-B27B-CFD427336D7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2DCDD2-5C4C-444C-9726-95D132B73AF4}" type="datetimeFigureOut">
              <a:rPr lang="en-US" smtClean="0"/>
              <a:pPr/>
              <a:t>10/14/2015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DECF16-4100-4F3C-B27B-CFD427336D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B2DCDD2-5C4C-444C-9726-95D132B73AF4}" type="datetimeFigureOut">
              <a:rPr lang="en-US" smtClean="0"/>
              <a:pPr/>
              <a:t>10/14/2015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2DECF16-4100-4F3C-B27B-CFD427336D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B2DCDD2-5C4C-444C-9726-95D132B73AF4}" type="datetimeFigureOut">
              <a:rPr lang="en-US" smtClean="0"/>
              <a:pPr/>
              <a:t>10/14/2015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2DECF16-4100-4F3C-B27B-CFD427336D7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conceptual%20physics%20Projectile%20Motion.wm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BIG%20SLIP.wmv" TargetMode="External"/><Relationship Id="rId2" Type="http://schemas.openxmlformats.org/officeDocument/2006/relationships/hyperlink" Target="2%20dimensional%20projectile%20motion%20(part%201).wmv"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Parabolic%20motion%20-%20velocity%20vector.wmv" TargetMode="Externa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9.bin"/><Relationship Id="rId10" Type="http://schemas.openxmlformats.org/officeDocument/2006/relationships/image" Target="../media/image24.wmf"/><Relationship Id="rId4" Type="http://schemas.openxmlformats.org/officeDocument/2006/relationships/image" Target="../media/image22.wmf"/><Relationship Id="rId9"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walter-fendt.de/ph14e/projectile.htm"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Physics%203.5.2a%20-%20Projectile%20Motion%20Concepts.wmv"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600" b="1" i="1" cap="small" dirty="0">
                <a:effectLst>
                  <a:outerShdw blurRad="50800" dist="38100" algn="tr" rotWithShape="0">
                    <a:prstClr val="black">
                      <a:alpha val="40000"/>
                    </a:prstClr>
                  </a:outerShdw>
                </a:effectLst>
                <a:latin typeface="Pristina" pitchFamily="66" charset="0"/>
              </a:rPr>
              <a:t>Devil </a:t>
            </a:r>
            <a:r>
              <a:rPr lang="en-US" sz="3600" b="1" i="1" cap="small" dirty="0" smtClean="0">
                <a:effectLst>
                  <a:outerShdw blurRad="50800" dist="38100" algn="tr" rotWithShape="0">
                    <a:prstClr val="black">
                      <a:alpha val="40000"/>
                    </a:prstClr>
                  </a:outerShdw>
                </a:effectLst>
                <a:latin typeface="Pristina" pitchFamily="66" charset="0"/>
              </a:rPr>
              <a:t> Physics</a:t>
            </a:r>
            <a:r>
              <a:rPr lang="en-US" sz="3600" dirty="0">
                <a:latin typeface="Pristina" pitchFamily="66" charset="0"/>
              </a:rPr>
              <a:t/>
            </a:r>
            <a:br>
              <a:rPr lang="en-US" sz="3600" dirty="0">
                <a:latin typeface="Pristina" pitchFamily="66" charset="0"/>
              </a:rPr>
            </a:br>
            <a:r>
              <a:rPr lang="en-US" sz="3600" b="1" i="1" cap="small" dirty="0">
                <a:effectLst>
                  <a:outerShdw blurRad="50800" dist="38100" algn="tr" rotWithShape="0">
                    <a:prstClr val="black">
                      <a:alpha val="40000"/>
                    </a:prstClr>
                  </a:outerShdw>
                </a:effectLst>
                <a:latin typeface="Pristina" pitchFamily="66" charset="0"/>
              </a:rPr>
              <a:t>Baddest </a:t>
            </a:r>
            <a:r>
              <a:rPr lang="en-US" sz="3600" b="1" i="1" cap="small" dirty="0" smtClean="0">
                <a:effectLst>
                  <a:outerShdw blurRad="50800" dist="38100" algn="tr" rotWithShape="0">
                    <a:prstClr val="black">
                      <a:alpha val="40000"/>
                    </a:prstClr>
                  </a:outerShdw>
                </a:effectLst>
                <a:latin typeface="Pristina" pitchFamily="66" charset="0"/>
              </a:rPr>
              <a:t> Class  on  </a:t>
            </a:r>
            <a:r>
              <a:rPr lang="en-US" sz="3600" b="1" i="1" cap="small" dirty="0">
                <a:effectLst>
                  <a:outerShdw blurRad="50800" dist="38100" algn="tr" rotWithShape="0">
                    <a:prstClr val="black">
                      <a:alpha val="40000"/>
                    </a:prstClr>
                  </a:outerShdw>
                </a:effectLst>
                <a:latin typeface="Pristina" pitchFamily="66" charset="0"/>
              </a:rPr>
              <a:t>Campus</a:t>
            </a:r>
            <a:r>
              <a:rPr lang="en-US" sz="3600" dirty="0">
                <a:latin typeface="Pristina" pitchFamily="66" charset="0"/>
              </a:rPr>
              <a:t/>
            </a:r>
            <a:br>
              <a:rPr lang="en-US" sz="3600" dirty="0">
                <a:latin typeface="Pristina" pitchFamily="66" charset="0"/>
              </a:rPr>
            </a:br>
            <a:r>
              <a:rPr lang="en-US" sz="3600" b="1" i="1" cap="small" dirty="0" smtClean="0">
                <a:effectLst>
                  <a:outerShdw blurRad="50800" dist="38100" algn="tr" rotWithShape="0">
                    <a:prstClr val="black">
                      <a:alpha val="40000"/>
                    </a:prstClr>
                  </a:outerShdw>
                </a:effectLst>
                <a:latin typeface="Pristina" pitchFamily="66" charset="0"/>
              </a:rPr>
              <a:t>AP  Physics</a:t>
            </a:r>
            <a:r>
              <a:rPr lang="en-US" sz="3600" dirty="0">
                <a:latin typeface="Viner Hand ITC" pitchFamily="66" charset="0"/>
              </a:rPr>
              <a:t/>
            </a:r>
            <a:br>
              <a:rPr lang="en-US" sz="3600" dirty="0">
                <a:latin typeface="Viner Hand ITC" pitchFamily="66" charset="0"/>
              </a:rPr>
            </a:br>
            <a:endParaRPr lang="en-US" sz="36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991778" y="533400"/>
            <a:ext cx="3149600" cy="29985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student is able to analyze experimental data describing the motion of an object and is able to express the results of the analysis using narrative, mathematical, and graphical representations.</a:t>
            </a:r>
          </a:p>
          <a:p>
            <a:r>
              <a:rPr lang="en-US" sz="3200" dirty="0" smtClean="0"/>
              <a:t>The student is able to represent forces in diagrams or mathematically using appropriately labeled vectors with magnitude, direction, and units during the analysis of a situation.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make predictions about the motion of a system based on the fact that acceleration is equal to the change in velocity per unit time, and velocity is equal to the change in position per unit time.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create mathematical models and analyze graphical relationships for acceleration, velocity, and position of the center of mass of a system and use them to calculate properties of the motion of the center of mass of a system.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We’ve Been</a:t>
            </a:r>
            <a:endParaRPr lang="en-US" dirty="0"/>
          </a:p>
        </p:txBody>
      </p:sp>
      <p:sp>
        <p:nvSpPr>
          <p:cNvPr id="3" name="Subtitle 2"/>
          <p:cNvSpPr>
            <a:spLocks noGrp="1"/>
          </p:cNvSpPr>
          <p:nvPr>
            <p:ph type="subTitle" idx="1"/>
          </p:nvPr>
        </p:nvSpPr>
        <p:spPr/>
        <p:txBody>
          <a:bodyPr/>
          <a:lstStyle/>
          <a:p>
            <a:r>
              <a:rPr lang="en-US" dirty="0" smtClean="0"/>
              <a:t>Chapter 2 – One Dimensional Motion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Motion</a:t>
            </a:r>
            <a:endParaRPr lang="en-US" dirty="0"/>
          </a:p>
        </p:txBody>
      </p:sp>
      <p:pic>
        <p:nvPicPr>
          <p:cNvPr id="4" name="Content Placeholder 3" descr="scan0011.jpg"/>
          <p:cNvPicPr>
            <a:picLocks noGrp="1" noChangeAspect="1"/>
          </p:cNvPicPr>
          <p:nvPr>
            <p:ph idx="1"/>
          </p:nvPr>
        </p:nvPicPr>
        <p:blipFill>
          <a:blip r:embed="rId2" cstate="print"/>
          <a:stretch>
            <a:fillRect/>
          </a:stretch>
        </p:blipFill>
        <p:spPr>
          <a:xfrm>
            <a:off x="1664208" y="2031238"/>
            <a:ext cx="6272784" cy="407822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Kinematic Equations for Horizontal Motion</a:t>
            </a:r>
            <a:endParaRPr lang="en-US" sz="3600" dirty="0"/>
          </a:p>
        </p:txBody>
      </p:sp>
      <p:pic>
        <p:nvPicPr>
          <p:cNvPr id="4" name="Content Placeholder 3" descr="scan0012.jpg"/>
          <p:cNvPicPr>
            <a:picLocks noGrp="1" noChangeAspect="1"/>
          </p:cNvPicPr>
          <p:nvPr>
            <p:ph idx="1"/>
          </p:nvPr>
        </p:nvPicPr>
        <p:blipFill>
          <a:blip r:embed="rId2" cstate="print"/>
          <a:stretch>
            <a:fillRect/>
          </a:stretch>
        </p:blipFill>
        <p:spPr>
          <a:xfrm>
            <a:off x="65103" y="2209800"/>
            <a:ext cx="9002697" cy="3276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38400" cy="6126162"/>
          </a:xfrm>
        </p:spPr>
        <p:txBody>
          <a:bodyPr/>
          <a:lstStyle/>
          <a:p>
            <a:r>
              <a:rPr lang="en-US" dirty="0" smtClean="0"/>
              <a:t>Vertical Motion – Drop Problem</a:t>
            </a:r>
            <a:endParaRPr lang="en-US" dirty="0"/>
          </a:p>
        </p:txBody>
      </p:sp>
      <p:pic>
        <p:nvPicPr>
          <p:cNvPr id="4" name="Content Placeholder 3" descr="scan0013.jpg"/>
          <p:cNvPicPr>
            <a:picLocks noGrp="1" noChangeAspect="1"/>
          </p:cNvPicPr>
          <p:nvPr>
            <p:ph idx="1"/>
          </p:nvPr>
        </p:nvPicPr>
        <p:blipFill>
          <a:blip r:embed="rId2" cstate="print"/>
          <a:stretch>
            <a:fillRect/>
          </a:stretch>
        </p:blipFill>
        <p:spPr>
          <a:xfrm>
            <a:off x="4038600" y="304799"/>
            <a:ext cx="4800600" cy="641214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3200400" cy="4449762"/>
          </a:xfrm>
        </p:spPr>
        <p:txBody>
          <a:bodyPr>
            <a:normAutofit/>
          </a:bodyPr>
          <a:lstStyle/>
          <a:p>
            <a:r>
              <a:rPr lang="en-US" dirty="0" smtClean="0"/>
              <a:t>Vertical Motion with Vertical Velocity</a:t>
            </a:r>
            <a:endParaRPr lang="en-US" dirty="0"/>
          </a:p>
        </p:txBody>
      </p:sp>
      <p:pic>
        <p:nvPicPr>
          <p:cNvPr id="4" name="Content Placeholder 3" descr="scan0014.jpg"/>
          <p:cNvPicPr>
            <a:picLocks noGrp="1" noChangeAspect="1"/>
          </p:cNvPicPr>
          <p:nvPr>
            <p:ph idx="1"/>
          </p:nvPr>
        </p:nvPicPr>
        <p:blipFill>
          <a:blip r:embed="rId2" cstate="print"/>
          <a:stretch>
            <a:fillRect/>
          </a:stretch>
        </p:blipFill>
        <p:spPr>
          <a:xfrm>
            <a:off x="5486400" y="228600"/>
            <a:ext cx="2438400" cy="634580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Kinematic Equations</a:t>
            </a:r>
            <a:endParaRPr lang="en-US" b="1" dirty="0"/>
          </a:p>
        </p:txBody>
      </p:sp>
      <p:sp>
        <p:nvSpPr>
          <p:cNvPr id="6" name="Text Placeholder 5"/>
          <p:cNvSpPr>
            <a:spLocks noGrp="1"/>
          </p:cNvSpPr>
          <p:nvPr>
            <p:ph type="body" idx="1"/>
          </p:nvPr>
        </p:nvSpPr>
        <p:spPr/>
        <p:txBody>
          <a:bodyPr>
            <a:noAutofit/>
          </a:bodyPr>
          <a:lstStyle/>
          <a:p>
            <a:pPr algn="ctr"/>
            <a:r>
              <a:rPr lang="en-US" sz="4000" dirty="0" smtClean="0"/>
              <a:t>Horizontal</a:t>
            </a:r>
            <a:endParaRPr lang="en-US" sz="4000" dirty="0"/>
          </a:p>
        </p:txBody>
      </p:sp>
      <p:sp>
        <p:nvSpPr>
          <p:cNvPr id="8" name="Text Placeholder 7"/>
          <p:cNvSpPr>
            <a:spLocks noGrp="1"/>
          </p:cNvSpPr>
          <p:nvPr>
            <p:ph type="body" sz="half" idx="3"/>
          </p:nvPr>
        </p:nvSpPr>
        <p:spPr/>
        <p:txBody>
          <a:bodyPr>
            <a:noAutofit/>
          </a:bodyPr>
          <a:lstStyle/>
          <a:p>
            <a:pPr algn="ctr"/>
            <a:r>
              <a:rPr lang="en-US" sz="4000" dirty="0" smtClean="0"/>
              <a:t>Vertical</a:t>
            </a:r>
            <a:endParaRPr lang="en-US" sz="4000" dirty="0"/>
          </a:p>
        </p:txBody>
      </p:sp>
      <p:graphicFrame>
        <p:nvGraphicFramePr>
          <p:cNvPr id="11" name="Content Placeholder 10"/>
          <p:cNvGraphicFramePr>
            <a:graphicFrameLocks noGrp="1" noChangeAspect="1"/>
          </p:cNvGraphicFramePr>
          <p:nvPr>
            <p:ph sz="quarter" idx="2"/>
          </p:nvPr>
        </p:nvGraphicFramePr>
        <p:xfrm>
          <a:off x="304800" y="2514600"/>
          <a:ext cx="4041775" cy="2135188"/>
        </p:xfrm>
        <a:graphic>
          <a:graphicData uri="http://schemas.openxmlformats.org/presentationml/2006/ole">
            <mc:AlternateContent xmlns:mc="http://schemas.openxmlformats.org/markup-compatibility/2006">
              <mc:Choice xmlns:v="urn:schemas-microsoft-com:vml" Requires="v">
                <p:oleObj spid="_x0000_s2059" name="Equation" r:id="rId3" imgW="1346040" imgH="711000" progId="Equation.3">
                  <p:embed/>
                </p:oleObj>
              </mc:Choice>
              <mc:Fallback>
                <p:oleObj name="Equation" r:id="rId3" imgW="1346040" imgH="711000" progId="Equation.3">
                  <p:embed/>
                  <p:pic>
                    <p:nvPicPr>
                      <p:cNvPr id="0" name="Content Placeholder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4041775" cy="2135188"/>
                      </a:xfrm>
                      <a:prstGeom prst="rect">
                        <a:avLst/>
                      </a:prstGeom>
                      <a:solidFill>
                        <a:schemeClr val="tx1"/>
                      </a:solidFill>
                    </p:spPr>
                  </p:pic>
                </p:oleObj>
              </mc:Fallback>
            </mc:AlternateContent>
          </a:graphicData>
        </a:graphic>
      </p:graphicFrame>
      <p:graphicFrame>
        <p:nvGraphicFramePr>
          <p:cNvPr id="2052" name="Content Placeholder 10"/>
          <p:cNvGraphicFramePr>
            <a:graphicFrameLocks noChangeAspect="1"/>
          </p:cNvGraphicFramePr>
          <p:nvPr/>
        </p:nvGraphicFramePr>
        <p:xfrm>
          <a:off x="4800600" y="2514600"/>
          <a:ext cx="4041775" cy="2327275"/>
        </p:xfrm>
        <a:graphic>
          <a:graphicData uri="http://schemas.openxmlformats.org/presentationml/2006/ole">
            <mc:AlternateContent xmlns:mc="http://schemas.openxmlformats.org/markup-compatibility/2006">
              <mc:Choice xmlns:v="urn:schemas-microsoft-com:vml" Requires="v">
                <p:oleObj spid="_x0000_s2060" name="Equation" r:id="rId5" imgW="1346040" imgH="774360" progId="Equation.3">
                  <p:embed/>
                </p:oleObj>
              </mc:Choice>
              <mc:Fallback>
                <p:oleObj name="Equation" r:id="rId5" imgW="1346040" imgH="7743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14600"/>
                        <a:ext cx="4041775" cy="23272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We’ve Been</a:t>
            </a:r>
            <a:endParaRPr lang="en-US" dirty="0"/>
          </a:p>
        </p:txBody>
      </p:sp>
      <p:sp>
        <p:nvSpPr>
          <p:cNvPr id="3" name="Subtitle 2"/>
          <p:cNvSpPr>
            <a:spLocks noGrp="1"/>
          </p:cNvSpPr>
          <p:nvPr>
            <p:ph type="subTitle" idx="1"/>
          </p:nvPr>
        </p:nvSpPr>
        <p:spPr/>
        <p:txBody>
          <a:bodyPr/>
          <a:lstStyle/>
          <a:p>
            <a:r>
              <a:rPr lang="en-US" dirty="0" smtClean="0"/>
              <a:t>Chapter 3 – Vectors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43400"/>
            <a:ext cx="8382000" cy="1975104"/>
          </a:xfrm>
        </p:spPr>
        <p:txBody>
          <a:bodyPr/>
          <a:lstStyle/>
          <a:p>
            <a:r>
              <a:rPr lang="en-US" dirty="0" err="1" smtClean="0"/>
              <a:t>Lsn</a:t>
            </a:r>
            <a:r>
              <a:rPr lang="en-US" dirty="0" smtClean="0"/>
              <a:t> 3-5: Projectile Motion</a:t>
            </a:r>
            <a:br>
              <a:rPr lang="en-US" dirty="0" smtClean="0"/>
            </a:br>
            <a:r>
              <a:rPr lang="en-US" dirty="0" err="1" smtClean="0"/>
              <a:t>Lsn</a:t>
            </a:r>
            <a:r>
              <a:rPr lang="en-US" dirty="0" smtClean="0"/>
              <a:t> 3-6: solving Projectile </a:t>
            </a:r>
            <a:br>
              <a:rPr lang="en-US" dirty="0" smtClean="0"/>
            </a:br>
            <a:r>
              <a:rPr lang="en-US" dirty="0" smtClean="0"/>
              <a:t>		   Motion problems</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Scalars</a:t>
            </a:r>
            <a:endParaRPr lang="en-US" dirty="0"/>
          </a:p>
        </p:txBody>
      </p:sp>
      <p:pic>
        <p:nvPicPr>
          <p:cNvPr id="4" name="Content Placeholder 3" descr="scan0016.jpg"/>
          <p:cNvPicPr>
            <a:picLocks noGrp="1" noChangeAspect="1"/>
          </p:cNvPicPr>
          <p:nvPr>
            <p:ph idx="1"/>
          </p:nvPr>
        </p:nvPicPr>
        <p:blipFill>
          <a:blip r:embed="rId2" cstate="print"/>
          <a:stretch>
            <a:fillRect/>
          </a:stretch>
        </p:blipFill>
        <p:spPr>
          <a:xfrm>
            <a:off x="1524000" y="1599241"/>
            <a:ext cx="6019800" cy="511003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Addition - Graphically</a:t>
            </a:r>
            <a:endParaRPr lang="en-US" dirty="0"/>
          </a:p>
        </p:txBody>
      </p:sp>
      <p:pic>
        <p:nvPicPr>
          <p:cNvPr id="4" name="Content Placeholder 3" descr="scan0017.jpg"/>
          <p:cNvPicPr>
            <a:picLocks noGrp="1" noChangeAspect="1"/>
          </p:cNvPicPr>
          <p:nvPr>
            <p:ph idx="1"/>
          </p:nvPr>
        </p:nvPicPr>
        <p:blipFill>
          <a:blip r:embed="rId2" cstate="print"/>
          <a:stretch>
            <a:fillRect/>
          </a:stretch>
        </p:blipFill>
        <p:spPr>
          <a:xfrm>
            <a:off x="322576" y="1676400"/>
            <a:ext cx="8516624" cy="3581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Subtraction - Graphically</a:t>
            </a:r>
            <a:endParaRPr lang="en-US" dirty="0"/>
          </a:p>
        </p:txBody>
      </p:sp>
      <p:pic>
        <p:nvPicPr>
          <p:cNvPr id="4" name="Content Placeholder 3" descr="scan0018.jpg"/>
          <p:cNvPicPr>
            <a:picLocks noGrp="1" noChangeAspect="1"/>
          </p:cNvPicPr>
          <p:nvPr>
            <p:ph idx="1"/>
          </p:nvPr>
        </p:nvPicPr>
        <p:blipFill>
          <a:blip r:embed="rId2" cstate="print"/>
          <a:stretch>
            <a:fillRect/>
          </a:stretch>
        </p:blipFill>
        <p:spPr>
          <a:xfrm>
            <a:off x="298384" y="2209800"/>
            <a:ext cx="8540816" cy="2971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3200400" cy="6278562"/>
          </a:xfrm>
        </p:spPr>
        <p:txBody>
          <a:bodyPr>
            <a:normAutofit/>
          </a:bodyPr>
          <a:lstStyle/>
          <a:p>
            <a:r>
              <a:rPr lang="en-US" dirty="0" smtClean="0"/>
              <a:t>Breaking Vectors Down Into Components</a:t>
            </a:r>
            <a:endParaRPr lang="en-US" dirty="0"/>
          </a:p>
        </p:txBody>
      </p:sp>
      <p:pic>
        <p:nvPicPr>
          <p:cNvPr id="4" name="Content Placeholder 3" descr="scan0019.jpg"/>
          <p:cNvPicPr>
            <a:picLocks noGrp="1" noChangeAspect="1"/>
          </p:cNvPicPr>
          <p:nvPr>
            <p:ph idx="1"/>
          </p:nvPr>
        </p:nvPicPr>
        <p:blipFill>
          <a:blip r:embed="rId2" cstate="print"/>
          <a:stretch>
            <a:fillRect/>
          </a:stretch>
        </p:blipFill>
        <p:spPr>
          <a:xfrm>
            <a:off x="3645547" y="381000"/>
            <a:ext cx="5297139" cy="61261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914400"/>
          </a:xfrm>
        </p:spPr>
        <p:txBody>
          <a:bodyPr/>
          <a:lstStyle/>
          <a:p>
            <a:r>
              <a:rPr lang="en-US" dirty="0" smtClean="0"/>
              <a:t>Adding Vectors Using Components</a:t>
            </a:r>
            <a:endParaRPr lang="en-US" dirty="0"/>
          </a:p>
        </p:txBody>
      </p:sp>
      <p:pic>
        <p:nvPicPr>
          <p:cNvPr id="4" name="Content Placeholder 3" descr="scan0020.jpg"/>
          <p:cNvPicPr>
            <a:picLocks noGrp="1" noChangeAspect="1"/>
          </p:cNvPicPr>
          <p:nvPr>
            <p:ph idx="1"/>
          </p:nvPr>
        </p:nvPicPr>
        <p:blipFill>
          <a:blip r:embed="rId2" cstate="print"/>
          <a:stretch>
            <a:fillRect/>
          </a:stretch>
        </p:blipFill>
        <p:spPr>
          <a:xfrm>
            <a:off x="762000" y="1447800"/>
            <a:ext cx="7543800" cy="510019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It All Together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6354762"/>
          </a:xfrm>
        </p:spPr>
        <p:txBody>
          <a:bodyPr/>
          <a:lstStyle/>
          <a:p>
            <a:r>
              <a:rPr lang="en-US" dirty="0" smtClean="0"/>
              <a:t>Two Dimensional Projectile Motion</a:t>
            </a:r>
            <a:endParaRPr lang="en-US" dirty="0"/>
          </a:p>
        </p:txBody>
      </p:sp>
      <p:pic>
        <p:nvPicPr>
          <p:cNvPr id="4" name="Content Placeholder 3" descr="scan0021.jpg"/>
          <p:cNvPicPr>
            <a:picLocks noGrp="1" noChangeAspect="1"/>
          </p:cNvPicPr>
          <p:nvPr>
            <p:ph idx="1"/>
          </p:nvPr>
        </p:nvPicPr>
        <p:blipFill>
          <a:blip r:embed="rId2" cstate="print"/>
          <a:stretch>
            <a:fillRect/>
          </a:stretch>
        </p:blipFill>
        <p:spPr>
          <a:xfrm>
            <a:off x="3673574" y="457200"/>
            <a:ext cx="5279036" cy="59737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Two Dimensional Projectile Motion</a:t>
            </a:r>
            <a:endParaRPr lang="en-US" dirty="0"/>
          </a:p>
        </p:txBody>
      </p:sp>
      <p:pic>
        <p:nvPicPr>
          <p:cNvPr id="6" name="Content Placeholder 5" descr="scan0022.jpg"/>
          <p:cNvPicPr>
            <a:picLocks noGrp="1" noChangeAspect="1"/>
          </p:cNvPicPr>
          <p:nvPr>
            <p:ph idx="1"/>
          </p:nvPr>
        </p:nvPicPr>
        <p:blipFill>
          <a:blip r:embed="rId2" cstate="print"/>
          <a:stretch>
            <a:fillRect/>
          </a:stretch>
        </p:blipFill>
        <p:spPr>
          <a:xfrm>
            <a:off x="914400" y="1973176"/>
            <a:ext cx="7772400" cy="419434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Galileo</a:t>
            </a:r>
            <a:endParaRPr lang="en-US" dirty="0"/>
          </a:p>
        </p:txBody>
      </p:sp>
      <p:pic>
        <p:nvPicPr>
          <p:cNvPr id="4" name="Content Placeholder 3" descr="galileo_sustermans.jpg"/>
          <p:cNvPicPr>
            <a:picLocks noGrp="1" noChangeAspect="1"/>
          </p:cNvPicPr>
          <p:nvPr>
            <p:ph idx="1"/>
          </p:nvPr>
        </p:nvPicPr>
        <p:blipFill>
          <a:blip r:embed="rId2" cstate="print"/>
          <a:stretch>
            <a:fillRect/>
          </a:stretch>
        </p:blipFill>
        <p:spPr>
          <a:xfrm>
            <a:off x="381000" y="1600200"/>
            <a:ext cx="4263457" cy="4525963"/>
          </a:xfrm>
        </p:spPr>
      </p:pic>
      <p:pic>
        <p:nvPicPr>
          <p:cNvPr id="5" name="Picture 4" descr="scan0021.jpg"/>
          <p:cNvPicPr>
            <a:picLocks noChangeAspect="1"/>
          </p:cNvPicPr>
          <p:nvPr/>
        </p:nvPicPr>
        <p:blipFill>
          <a:blip r:embed="rId3" cstate="print"/>
          <a:stretch>
            <a:fillRect/>
          </a:stretch>
        </p:blipFill>
        <p:spPr>
          <a:xfrm>
            <a:off x="4953000" y="1600200"/>
            <a:ext cx="3946397" cy="446574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Key Finding</a:t>
            </a:r>
            <a:endParaRPr lang="en-US" dirty="0"/>
          </a:p>
        </p:txBody>
      </p:sp>
      <p:sp>
        <p:nvSpPr>
          <p:cNvPr id="3" name="Subtitle 2"/>
          <p:cNvSpPr>
            <a:spLocks noGrp="1"/>
          </p:cNvSpPr>
          <p:nvPr>
            <p:ph idx="1"/>
          </p:nvPr>
        </p:nvSpPr>
        <p:spPr>
          <a:xfrm>
            <a:off x="457200" y="1524000"/>
            <a:ext cx="8229600" cy="4343400"/>
          </a:xfrm>
        </p:spPr>
        <p:txBody>
          <a:bodyPr>
            <a:normAutofit/>
          </a:bodyPr>
          <a:lstStyle/>
          <a:p>
            <a:r>
              <a:rPr lang="en-US" dirty="0" smtClean="0"/>
              <a:t>How long it takes to fall down</a:t>
            </a:r>
          </a:p>
          <a:p>
            <a:r>
              <a:rPr lang="en-US" dirty="0" smtClean="0">
                <a:hlinkClick r:id="rId2" action="ppaction://hlinkfile"/>
              </a:rPr>
              <a:t>Time to Fall</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VĬdÉÒs</a:t>
            </a:r>
            <a:r>
              <a:rPr lang="en-US" dirty="0" smtClean="0"/>
              <a:t> </a:t>
            </a:r>
            <a:r>
              <a:rPr lang="en-US" dirty="0" err="1" smtClean="0"/>
              <a:t>IntrÕdŰctÎÖnĀlĘ</a:t>
            </a:r>
            <a:endParaRPr lang="en-US" dirty="0"/>
          </a:p>
        </p:txBody>
      </p:sp>
      <p:sp>
        <p:nvSpPr>
          <p:cNvPr id="3" name="Subtitle 2"/>
          <p:cNvSpPr>
            <a:spLocks noGrp="1"/>
          </p:cNvSpPr>
          <p:nvPr>
            <p:ph type="subTitle" idx="1"/>
          </p:nvPr>
        </p:nvSpPr>
        <p:spPr/>
        <p:txBody>
          <a:bodyPr>
            <a:normAutofit/>
          </a:bodyPr>
          <a:lstStyle/>
          <a:p>
            <a:r>
              <a:rPr lang="en-US" b="1" dirty="0" smtClean="0">
                <a:solidFill>
                  <a:srgbClr val="FFFF00"/>
                </a:solidFill>
                <a:hlinkClick r:id="rId2" action="ppaction://hlinkfile"/>
              </a:rPr>
              <a:t>Two-Dimensional Projectile Motion</a:t>
            </a:r>
            <a:endParaRPr lang="en-US" b="1" dirty="0" smtClean="0">
              <a:solidFill>
                <a:srgbClr val="FFFF00"/>
              </a:solidFill>
            </a:endParaRPr>
          </a:p>
          <a:p>
            <a:endParaRPr lang="en-US" b="1" dirty="0" smtClean="0">
              <a:solidFill>
                <a:schemeClr val="tx1"/>
              </a:solidFill>
            </a:endParaRPr>
          </a:p>
          <a:p>
            <a:r>
              <a:rPr lang="en-US" b="1" dirty="0" smtClean="0">
                <a:solidFill>
                  <a:schemeClr val="tx1"/>
                </a:solidFill>
                <a:hlinkClick r:id="rId3" action="ppaction://hlinkfile"/>
              </a:rPr>
              <a:t>Useful Applications of Projectile Motion</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Key Finding</a:t>
            </a:r>
            <a:endParaRPr lang="en-US" dirty="0"/>
          </a:p>
        </p:txBody>
      </p:sp>
      <p:sp>
        <p:nvSpPr>
          <p:cNvPr id="3" name="Subtitle 2"/>
          <p:cNvSpPr>
            <a:spLocks noGrp="1"/>
          </p:cNvSpPr>
          <p:nvPr>
            <p:ph idx="1"/>
          </p:nvPr>
        </p:nvSpPr>
        <p:spPr>
          <a:xfrm>
            <a:off x="457200" y="1524000"/>
            <a:ext cx="4114800" cy="4343400"/>
          </a:xfrm>
        </p:spPr>
        <p:txBody>
          <a:bodyPr>
            <a:normAutofit/>
          </a:bodyPr>
          <a:lstStyle/>
          <a:p>
            <a:r>
              <a:rPr lang="en-US" dirty="0" smtClean="0"/>
              <a:t>The time it takes for an object to fall from a given height is the same whether it is simply dropped or if it begins with a horizontal velocity.</a:t>
            </a:r>
          </a:p>
        </p:txBody>
      </p:sp>
      <p:pic>
        <p:nvPicPr>
          <p:cNvPr id="4" name="Picture 3" descr="scan0023.jpg"/>
          <p:cNvPicPr>
            <a:picLocks noChangeAspect="1"/>
          </p:cNvPicPr>
          <p:nvPr/>
        </p:nvPicPr>
        <p:blipFill>
          <a:blip r:embed="rId2" cstate="print"/>
          <a:stretch>
            <a:fillRect/>
          </a:stretch>
        </p:blipFill>
        <p:spPr>
          <a:xfrm>
            <a:off x="5181600" y="1473284"/>
            <a:ext cx="3454908" cy="507991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One Key Finding</a:t>
            </a:r>
            <a:endParaRPr lang="en-US" dirty="0"/>
          </a:p>
        </p:txBody>
      </p:sp>
      <p:sp>
        <p:nvSpPr>
          <p:cNvPr id="3" name="Subtitle 2"/>
          <p:cNvSpPr>
            <a:spLocks noGrp="1"/>
          </p:cNvSpPr>
          <p:nvPr>
            <p:ph idx="1"/>
          </p:nvPr>
        </p:nvSpPr>
        <p:spPr>
          <a:xfrm>
            <a:off x="304800" y="990600"/>
            <a:ext cx="8534400" cy="1676400"/>
          </a:xfrm>
        </p:spPr>
        <p:txBody>
          <a:bodyPr>
            <a:normAutofit/>
          </a:bodyPr>
          <a:lstStyle/>
          <a:p>
            <a:r>
              <a:rPr lang="en-US" dirty="0" smtClean="0"/>
              <a:t>The time it takes for an object to fall from a given height is the same whether it is simply dropped or if it begins with a horizontal velocity.</a:t>
            </a:r>
            <a:endParaRPr lang="en-US" dirty="0"/>
          </a:p>
        </p:txBody>
      </p:sp>
      <p:pic>
        <p:nvPicPr>
          <p:cNvPr id="5" name="Content Placeholder 3" descr="scan0013.jpg"/>
          <p:cNvPicPr>
            <a:picLocks noChangeAspect="1"/>
          </p:cNvPicPr>
          <p:nvPr/>
        </p:nvPicPr>
        <p:blipFill>
          <a:blip r:embed="rId2" cstate="print"/>
          <a:stretch>
            <a:fillRect/>
          </a:stretch>
        </p:blipFill>
        <p:spPr>
          <a:xfrm>
            <a:off x="838200" y="2671323"/>
            <a:ext cx="2971800" cy="3969425"/>
          </a:xfrm>
          <a:prstGeom prst="rect">
            <a:avLst/>
          </a:prstGeom>
        </p:spPr>
      </p:pic>
      <p:pic>
        <p:nvPicPr>
          <p:cNvPr id="6" name="Picture 5" descr="scan0021.jpg"/>
          <p:cNvPicPr>
            <a:picLocks noChangeAspect="1"/>
          </p:cNvPicPr>
          <p:nvPr/>
        </p:nvPicPr>
        <p:blipFill>
          <a:blip r:embed="rId3" cstate="print"/>
          <a:stretch>
            <a:fillRect/>
          </a:stretch>
        </p:blipFill>
        <p:spPr>
          <a:xfrm>
            <a:off x="4687232" y="2667000"/>
            <a:ext cx="3542368" cy="400854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Kinematic Equations</a:t>
            </a:r>
            <a:endParaRPr lang="en-US" b="1" dirty="0"/>
          </a:p>
        </p:txBody>
      </p:sp>
      <p:sp>
        <p:nvSpPr>
          <p:cNvPr id="6" name="Text Placeholder 5"/>
          <p:cNvSpPr>
            <a:spLocks noGrp="1"/>
          </p:cNvSpPr>
          <p:nvPr>
            <p:ph type="body" idx="1"/>
          </p:nvPr>
        </p:nvSpPr>
        <p:spPr/>
        <p:txBody>
          <a:bodyPr>
            <a:noAutofit/>
          </a:bodyPr>
          <a:lstStyle/>
          <a:p>
            <a:pPr algn="ctr"/>
            <a:r>
              <a:rPr lang="en-US" sz="4000" dirty="0" smtClean="0"/>
              <a:t>Horizontal</a:t>
            </a:r>
            <a:endParaRPr lang="en-US" sz="4000" dirty="0"/>
          </a:p>
        </p:txBody>
      </p:sp>
      <p:sp>
        <p:nvSpPr>
          <p:cNvPr id="8" name="Text Placeholder 7"/>
          <p:cNvSpPr>
            <a:spLocks noGrp="1"/>
          </p:cNvSpPr>
          <p:nvPr>
            <p:ph type="body" sz="half" idx="3"/>
          </p:nvPr>
        </p:nvSpPr>
        <p:spPr/>
        <p:txBody>
          <a:bodyPr>
            <a:noAutofit/>
          </a:bodyPr>
          <a:lstStyle/>
          <a:p>
            <a:pPr algn="ctr"/>
            <a:r>
              <a:rPr lang="en-US" sz="4000" dirty="0" smtClean="0"/>
              <a:t>Vertical</a:t>
            </a:r>
            <a:endParaRPr lang="en-US" sz="4000" dirty="0"/>
          </a:p>
        </p:txBody>
      </p:sp>
      <p:graphicFrame>
        <p:nvGraphicFramePr>
          <p:cNvPr id="11" name="Content Placeholder 10"/>
          <p:cNvGraphicFramePr>
            <a:graphicFrameLocks noGrp="1" noChangeAspect="1"/>
          </p:cNvGraphicFramePr>
          <p:nvPr>
            <p:ph sz="quarter" idx="2"/>
          </p:nvPr>
        </p:nvGraphicFramePr>
        <p:xfrm>
          <a:off x="304800" y="2514600"/>
          <a:ext cx="4041775" cy="2135188"/>
        </p:xfrm>
        <a:graphic>
          <a:graphicData uri="http://schemas.openxmlformats.org/presentationml/2006/ole">
            <mc:AlternateContent xmlns:mc="http://schemas.openxmlformats.org/markup-compatibility/2006">
              <mc:Choice xmlns:v="urn:schemas-microsoft-com:vml" Requires="v">
                <p:oleObj spid="_x0000_s3082" name="Equation" r:id="rId3" imgW="1346040" imgH="711000" progId="Equation.3">
                  <p:embed/>
                </p:oleObj>
              </mc:Choice>
              <mc:Fallback>
                <p:oleObj name="Equation" r:id="rId3" imgW="1346040" imgH="711000" progId="Equation.3">
                  <p:embed/>
                  <p:pic>
                    <p:nvPicPr>
                      <p:cNvPr id="0" name="Content Placeholder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4041775" cy="2135188"/>
                      </a:xfrm>
                      <a:prstGeom prst="rect">
                        <a:avLst/>
                      </a:prstGeom>
                      <a:solidFill>
                        <a:schemeClr val="tx1"/>
                      </a:solidFill>
                    </p:spPr>
                  </p:pic>
                </p:oleObj>
              </mc:Fallback>
            </mc:AlternateContent>
          </a:graphicData>
        </a:graphic>
      </p:graphicFrame>
      <p:graphicFrame>
        <p:nvGraphicFramePr>
          <p:cNvPr id="2052" name="Content Placeholder 10"/>
          <p:cNvGraphicFramePr>
            <a:graphicFrameLocks noChangeAspect="1"/>
          </p:cNvGraphicFramePr>
          <p:nvPr/>
        </p:nvGraphicFramePr>
        <p:xfrm>
          <a:off x="4800600" y="2514600"/>
          <a:ext cx="4041775" cy="2327275"/>
        </p:xfrm>
        <a:graphic>
          <a:graphicData uri="http://schemas.openxmlformats.org/presentationml/2006/ole">
            <mc:AlternateContent xmlns:mc="http://schemas.openxmlformats.org/markup-compatibility/2006">
              <mc:Choice xmlns:v="urn:schemas-microsoft-com:vml" Requires="v">
                <p:oleObj spid="_x0000_s3083" name="Equation" r:id="rId5" imgW="1346040" imgH="774360" progId="Equation.3">
                  <p:embed/>
                </p:oleObj>
              </mc:Choice>
              <mc:Fallback>
                <p:oleObj name="Equation" r:id="rId5" imgW="1346040" imgH="7743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14600"/>
                        <a:ext cx="4041775" cy="23272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We consider its motion only after it has been projected and is moving freely through the air</a:t>
            </a:r>
          </a:p>
          <a:p>
            <a:pPr lvl="1"/>
            <a:r>
              <a:rPr lang="en-US" dirty="0" smtClean="0"/>
              <a:t>We don’t consider the acceleration it took to reach that velocity</a:t>
            </a:r>
          </a:p>
          <a:p>
            <a:r>
              <a:rPr lang="en-US" dirty="0" smtClean="0"/>
              <a:t>We consider air resistance to be negligible</a:t>
            </a:r>
          </a:p>
          <a:p>
            <a:pPr lvl="1"/>
            <a:r>
              <a:rPr lang="en-US" dirty="0" smtClean="0"/>
              <a:t>When the object is moving through the air, both horizontally and vertically, it doesn’t slow down due to air resistance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Math Easier</a:t>
            </a:r>
            <a:endParaRPr lang="en-US" dirty="0"/>
          </a:p>
        </p:txBody>
      </p:sp>
      <p:sp>
        <p:nvSpPr>
          <p:cNvPr id="3" name="Content Placeholder 2"/>
          <p:cNvSpPr>
            <a:spLocks noGrp="1"/>
          </p:cNvSpPr>
          <p:nvPr>
            <p:ph idx="1"/>
          </p:nvPr>
        </p:nvSpPr>
        <p:spPr>
          <a:xfrm>
            <a:off x="457200" y="3733800"/>
            <a:ext cx="8229600" cy="2392363"/>
          </a:xfrm>
        </p:spPr>
        <p:txBody>
          <a:bodyPr/>
          <a:lstStyle/>
          <a:p>
            <a:r>
              <a:rPr lang="en-US" dirty="0" smtClean="0"/>
              <a:t>No horizontal acceleration, horizontal velocity remains constant </a:t>
            </a:r>
          </a:p>
          <a:p>
            <a:r>
              <a:rPr lang="en-US" dirty="0">
                <a:hlinkClick r:id="rId3" action="ppaction://hlinkfile"/>
              </a:rPr>
              <a:t>Vectors in Parabolic Motion</a:t>
            </a:r>
            <a:endParaRPr lang="en-US" dirty="0"/>
          </a:p>
          <a:p>
            <a:r>
              <a:rPr lang="en-US" dirty="0" smtClean="0"/>
              <a:t>Y-axis </a:t>
            </a:r>
            <a:r>
              <a:rPr lang="en-US" dirty="0" smtClean="0"/>
              <a:t>positive up, gravity negative </a:t>
            </a:r>
            <a:r>
              <a:rPr lang="en-US" dirty="0" smtClean="0"/>
              <a:t>down</a:t>
            </a:r>
            <a:endParaRPr lang="en-US" dirty="0" smtClean="0"/>
          </a:p>
        </p:txBody>
      </p:sp>
      <p:graphicFrame>
        <p:nvGraphicFramePr>
          <p:cNvPr id="6145" name="Content Placeholder 10"/>
          <p:cNvGraphicFramePr>
            <a:graphicFrameLocks noChangeAspect="1"/>
          </p:cNvGraphicFramePr>
          <p:nvPr/>
        </p:nvGraphicFramePr>
        <p:xfrm>
          <a:off x="304800" y="1217612"/>
          <a:ext cx="4041775" cy="2135188"/>
        </p:xfrm>
        <a:graphic>
          <a:graphicData uri="http://schemas.openxmlformats.org/presentationml/2006/ole">
            <mc:AlternateContent xmlns:mc="http://schemas.openxmlformats.org/markup-compatibility/2006">
              <mc:Choice xmlns:v="urn:schemas-microsoft-com:vml" Requires="v">
                <p:oleObj spid="_x0000_s6153" name="Equation" r:id="rId4" imgW="1346040" imgH="711000" progId="Equation.3">
                  <p:embed/>
                </p:oleObj>
              </mc:Choice>
              <mc:Fallback>
                <p:oleObj name="Equation" r:id="rId4" imgW="1346040" imgH="711000" progId="Equation.3">
                  <p:embed/>
                  <p:pic>
                    <p:nvPicPr>
                      <p:cNvPr id="0" name="Content Placeholder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7612"/>
                        <a:ext cx="4041775" cy="2135188"/>
                      </a:xfrm>
                      <a:prstGeom prst="rect">
                        <a:avLst/>
                      </a:prstGeom>
                      <a:solidFill>
                        <a:schemeClr val="tx1"/>
                      </a:solidFill>
                    </p:spPr>
                  </p:pic>
                </p:oleObj>
              </mc:Fallback>
            </mc:AlternateContent>
          </a:graphicData>
        </a:graphic>
      </p:graphicFrame>
      <p:graphicFrame>
        <p:nvGraphicFramePr>
          <p:cNvPr id="6146" name="Object 2"/>
          <p:cNvGraphicFramePr>
            <a:graphicFrameLocks noChangeAspect="1"/>
          </p:cNvGraphicFramePr>
          <p:nvPr/>
        </p:nvGraphicFramePr>
        <p:xfrm>
          <a:off x="4800600" y="1219200"/>
          <a:ext cx="4041775" cy="2327275"/>
        </p:xfrm>
        <a:graphic>
          <a:graphicData uri="http://schemas.openxmlformats.org/presentationml/2006/ole">
            <mc:AlternateContent xmlns:mc="http://schemas.openxmlformats.org/markup-compatibility/2006">
              <mc:Choice xmlns:v="urn:schemas-microsoft-com:vml" Requires="v">
                <p:oleObj spid="_x0000_s6154" name="Equation" r:id="rId6" imgW="1346040" imgH="774360" progId="Equation.3">
                  <p:embed/>
                </p:oleObj>
              </mc:Choice>
              <mc:Fallback>
                <p:oleObj name="Equation" r:id="rId6" imgW="1346040" imgH="77436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219200"/>
                        <a:ext cx="4041775" cy="23272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Kinematic Equations for Projectile Motion</a:t>
            </a:r>
            <a:endParaRPr lang="en-US" b="1" dirty="0">
              <a:solidFill>
                <a:srgbClr val="FFFF00"/>
              </a:solidFill>
              <a:effectLst>
                <a:outerShdw blurRad="38100" dist="38100" dir="2700000" algn="tl">
                  <a:srgbClr val="000000">
                    <a:alpha val="43137"/>
                  </a:srgbClr>
                </a:outerShdw>
              </a:effectLst>
            </a:endParaRPr>
          </a:p>
        </p:txBody>
      </p:sp>
      <p:graphicFrame>
        <p:nvGraphicFramePr>
          <p:cNvPr id="6145" name="Content Placeholder 10"/>
          <p:cNvGraphicFramePr>
            <a:graphicFrameLocks noChangeAspect="1"/>
          </p:cNvGraphicFramePr>
          <p:nvPr/>
        </p:nvGraphicFramePr>
        <p:xfrm>
          <a:off x="1219200" y="4572000"/>
          <a:ext cx="2287588" cy="1371600"/>
        </p:xfrm>
        <a:graphic>
          <a:graphicData uri="http://schemas.openxmlformats.org/presentationml/2006/ole">
            <mc:AlternateContent xmlns:mc="http://schemas.openxmlformats.org/markup-compatibility/2006">
              <mc:Choice xmlns:v="urn:schemas-microsoft-com:vml" Requires="v">
                <p:oleObj spid="_x0000_s52242" name="Equation" r:id="rId3" imgW="761760" imgH="457200" progId="Equation.3">
                  <p:embed/>
                </p:oleObj>
              </mc:Choice>
              <mc:Fallback>
                <p:oleObj name="Equation" r:id="rId3" imgW="761760" imgH="457200" progId="Equation.3">
                  <p:embed/>
                  <p:pic>
                    <p:nvPicPr>
                      <p:cNvPr id="0" name="Content Placeholder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0"/>
                        <a:ext cx="2287588" cy="1371600"/>
                      </a:xfrm>
                      <a:prstGeom prst="rect">
                        <a:avLst/>
                      </a:prstGeom>
                      <a:solidFill>
                        <a:srgbClr val="FFFF00"/>
                      </a:solidFill>
                      <a:ln w="38100">
                        <a:solidFill>
                          <a:schemeClr val="tx1"/>
                        </a:solidFill>
                        <a:miter lim="800000"/>
                        <a:headEnd/>
                        <a:tailEnd/>
                      </a:ln>
                    </p:spPr>
                  </p:pic>
                </p:oleObj>
              </mc:Fallback>
            </mc:AlternateContent>
          </a:graphicData>
        </a:graphic>
      </p:graphicFrame>
      <p:graphicFrame>
        <p:nvGraphicFramePr>
          <p:cNvPr id="6146" name="Object 2"/>
          <p:cNvGraphicFramePr>
            <a:graphicFrameLocks noChangeAspect="1"/>
          </p:cNvGraphicFramePr>
          <p:nvPr/>
        </p:nvGraphicFramePr>
        <p:xfrm>
          <a:off x="4572000" y="4114800"/>
          <a:ext cx="4003675" cy="2327275"/>
        </p:xfrm>
        <a:graphic>
          <a:graphicData uri="http://schemas.openxmlformats.org/presentationml/2006/ole">
            <mc:AlternateContent xmlns:mc="http://schemas.openxmlformats.org/markup-compatibility/2006">
              <mc:Choice xmlns:v="urn:schemas-microsoft-com:vml" Requires="v">
                <p:oleObj spid="_x0000_s52243" name="Equation" r:id="rId5" imgW="1333440" imgH="774360" progId="Equation.3">
                  <p:embed/>
                </p:oleObj>
              </mc:Choice>
              <mc:Fallback>
                <p:oleObj name="Equation" r:id="rId5" imgW="1333440" imgH="7743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114800"/>
                        <a:ext cx="4003675" cy="2327275"/>
                      </a:xfrm>
                      <a:prstGeom prst="rect">
                        <a:avLst/>
                      </a:prstGeom>
                      <a:solidFill>
                        <a:srgbClr val="FFFF00"/>
                      </a:solidFill>
                      <a:ln w="38100">
                        <a:solidFill>
                          <a:schemeClr val="tx1"/>
                        </a:solidFill>
                        <a:miter lim="800000"/>
                        <a:headEnd/>
                        <a:tailEnd/>
                      </a:ln>
                    </p:spPr>
                  </p:pic>
                </p:oleObj>
              </mc:Fallback>
            </mc:AlternateContent>
          </a:graphicData>
        </a:graphic>
      </p:graphicFrame>
      <p:graphicFrame>
        <p:nvGraphicFramePr>
          <p:cNvPr id="52228" name="Content Placeholder 10"/>
          <p:cNvGraphicFramePr>
            <a:graphicFrameLocks noChangeAspect="1"/>
          </p:cNvGraphicFramePr>
          <p:nvPr/>
        </p:nvGraphicFramePr>
        <p:xfrm>
          <a:off x="381000" y="304800"/>
          <a:ext cx="4041775" cy="2135187"/>
        </p:xfrm>
        <a:graphic>
          <a:graphicData uri="http://schemas.openxmlformats.org/presentationml/2006/ole">
            <mc:AlternateContent xmlns:mc="http://schemas.openxmlformats.org/markup-compatibility/2006">
              <mc:Choice xmlns:v="urn:schemas-microsoft-com:vml" Requires="v">
                <p:oleObj spid="_x0000_s52244" name="Equation" r:id="rId7" imgW="1346040" imgH="711000" progId="Equation.3">
                  <p:embed/>
                </p:oleObj>
              </mc:Choice>
              <mc:Fallback>
                <p:oleObj name="Equation" r:id="rId7" imgW="134604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04800"/>
                        <a:ext cx="4041775" cy="2135187"/>
                      </a:xfrm>
                      <a:prstGeom prst="rect">
                        <a:avLst/>
                      </a:prstGeom>
                      <a:solidFill>
                        <a:schemeClr val="tx1"/>
                      </a:solidFill>
                    </p:spPr>
                  </p:pic>
                </p:oleObj>
              </mc:Fallback>
            </mc:AlternateContent>
          </a:graphicData>
        </a:graphic>
      </p:graphicFrame>
      <p:graphicFrame>
        <p:nvGraphicFramePr>
          <p:cNvPr id="52229" name="Object 5"/>
          <p:cNvGraphicFramePr>
            <a:graphicFrameLocks noChangeAspect="1"/>
          </p:cNvGraphicFramePr>
          <p:nvPr/>
        </p:nvGraphicFramePr>
        <p:xfrm>
          <a:off x="4800600" y="152400"/>
          <a:ext cx="4041775" cy="2327275"/>
        </p:xfrm>
        <a:graphic>
          <a:graphicData uri="http://schemas.openxmlformats.org/presentationml/2006/ole">
            <mc:AlternateContent xmlns:mc="http://schemas.openxmlformats.org/markup-compatibility/2006">
              <mc:Choice xmlns:v="urn:schemas-microsoft-com:vml" Requires="v">
                <p:oleObj spid="_x0000_s52245" name="Equation" r:id="rId9" imgW="1346040" imgH="774360" progId="Equation.3">
                  <p:embed/>
                </p:oleObj>
              </mc:Choice>
              <mc:Fallback>
                <p:oleObj name="Equation" r:id="rId9" imgW="1346040" imgH="7743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152400"/>
                        <a:ext cx="4041775" cy="23272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Problem Solving Process – Extra Steps</a:t>
            </a:r>
            <a:endParaRPr lang="en-US" u="sng"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Read the problem carefully and draw a picture</a:t>
            </a:r>
          </a:p>
          <a:p>
            <a:pPr marL="514350" indent="-514350">
              <a:buFont typeface="+mj-lt"/>
              <a:buAutoNum type="arabicPeriod"/>
            </a:pPr>
            <a:r>
              <a:rPr lang="en-US" dirty="0" smtClean="0"/>
              <a:t>Choose origin and x-y coordinate system</a:t>
            </a:r>
          </a:p>
          <a:p>
            <a:pPr marL="514350" indent="-514350">
              <a:buFont typeface="+mj-lt"/>
              <a:buAutoNum type="arabicPeriod"/>
            </a:pPr>
            <a:r>
              <a:rPr lang="en-US" b="1" i="1" dirty="0" smtClean="0">
                <a:solidFill>
                  <a:srgbClr val="FF0000"/>
                </a:solidFill>
              </a:rPr>
              <a:t>If given an initial velocity, resolve it into x- and y-components</a:t>
            </a:r>
            <a:r>
              <a:rPr lang="en-US" b="1" i="1" dirty="0" smtClean="0">
                <a:solidFill>
                  <a:srgbClr val="FF0000"/>
                </a:solidFill>
              </a:rPr>
              <a:t>. RIGHT NOW!!!</a:t>
            </a:r>
            <a:endParaRPr lang="en-US" b="1" i="1" dirty="0" smtClean="0">
              <a:solidFill>
                <a:srgbClr val="FF0000"/>
              </a:solidFill>
            </a:endParaRPr>
          </a:p>
          <a:p>
            <a:pPr marL="514350" indent="-514350">
              <a:buFont typeface="+mj-lt"/>
              <a:buAutoNum type="arabicPeriod"/>
            </a:pPr>
            <a:r>
              <a:rPr lang="en-US" dirty="0" smtClean="0"/>
              <a:t>Analyze horizontal (x) and vertical (y) motion separately</a:t>
            </a:r>
          </a:p>
          <a:p>
            <a:pPr marL="514350" indent="-514350">
              <a:buFont typeface="+mj-lt"/>
              <a:buAutoNum type="arabicPeriod"/>
            </a:pPr>
            <a:r>
              <a:rPr lang="en-US" dirty="0" smtClean="0"/>
              <a:t>Continue with problem solving process for kinematic equations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The time is always determined by the height, so do a vertical problem to determine time if you need to.</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Manipulation of Variables</a:t>
            </a:r>
            <a:endParaRPr lang="en-US" dirty="0"/>
          </a:p>
        </p:txBody>
      </p:sp>
      <p:sp>
        <p:nvSpPr>
          <p:cNvPr id="3" name="Subtitle 2"/>
          <p:cNvSpPr>
            <a:spLocks noGrp="1"/>
          </p:cNvSpPr>
          <p:nvPr>
            <p:ph type="subTitle" idx="1"/>
          </p:nvPr>
        </p:nvSpPr>
        <p:spPr/>
        <p:txBody>
          <a:bodyPr/>
          <a:lstStyle/>
          <a:p>
            <a:r>
              <a:rPr lang="en-US" dirty="0" smtClean="0">
                <a:hlinkClick r:id="rId2"/>
              </a:rPr>
              <a:t>Projectile Motion Simulator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Problems</a:t>
            </a:r>
            <a:endParaRPr lang="en-US" dirty="0"/>
          </a:p>
        </p:txBody>
      </p:sp>
      <p:sp>
        <p:nvSpPr>
          <p:cNvPr id="4" name="Text Placeholder 3"/>
          <p:cNvSpPr>
            <a:spLocks noGrp="1"/>
          </p:cNvSpPr>
          <p:nvPr>
            <p:ph type="body" idx="1"/>
          </p:nvPr>
        </p:nvSpPr>
        <p:spPr/>
        <p:txBody>
          <a:bodyPr>
            <a:normAutofit/>
          </a:bodyPr>
          <a:lstStyle/>
          <a:p>
            <a:r>
              <a:rPr lang="en-US" sz="3200" dirty="0" smtClean="0"/>
              <a:t>Rolling Off A Cliff</a:t>
            </a:r>
            <a:endParaRPr lang="en-US" sz="3200" dirty="0"/>
          </a:p>
        </p:txBody>
      </p:sp>
      <p:sp>
        <p:nvSpPr>
          <p:cNvPr id="6" name="Text Placeholder 5"/>
          <p:cNvSpPr>
            <a:spLocks noGrp="1"/>
          </p:cNvSpPr>
          <p:nvPr>
            <p:ph type="body" sz="half" idx="3"/>
          </p:nvPr>
        </p:nvSpPr>
        <p:spPr/>
        <p:txBody>
          <a:bodyPr>
            <a:normAutofit/>
          </a:bodyPr>
          <a:lstStyle/>
          <a:p>
            <a:r>
              <a:rPr lang="en-US" sz="3200" dirty="0" smtClean="0"/>
              <a:t>Shooting A Canon</a:t>
            </a:r>
            <a:endParaRPr lang="en-US" sz="3200" dirty="0"/>
          </a:p>
        </p:txBody>
      </p:sp>
      <p:sp>
        <p:nvSpPr>
          <p:cNvPr id="5" name="Content Placeholder 4"/>
          <p:cNvSpPr>
            <a:spLocks noGrp="1"/>
          </p:cNvSpPr>
          <p:nvPr>
            <p:ph sz="quarter" idx="2"/>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Big Idea(s):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Big Idea 3: The interactions of an object with other objects can be described by forces.</a:t>
            </a:r>
          </a:p>
          <a:p>
            <a:r>
              <a:rPr lang="en-US" sz="3200" dirty="0" smtClean="0"/>
              <a:t>Big Idea 4: Interactions between systems can result in changes in those systems.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express the motion of an object using narrative, mathematical, and graphical representations.</a:t>
            </a:r>
          </a:p>
          <a:p>
            <a:r>
              <a:rPr lang="en-US" sz="3200" dirty="0" smtClean="0"/>
              <a:t>The student is able to design an experimental investigation of the motion of an object.</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student is able to analyze experimental data describing the motion of an object and is able to express the results of the analysis using narrative, mathematical, and graphical representations.</a:t>
            </a:r>
          </a:p>
          <a:p>
            <a:r>
              <a:rPr lang="en-US" sz="3200" dirty="0" smtClean="0"/>
              <a:t>The student is able to represent forces in diagrams or mathematically using appropriately labeled vectors with magnitude, direction, and units during the analysis of a situation.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make predictions about the motion of a system based on the fact that acceleration is equal to the change in velocity per unit time, and velocity is equal to the change in position per unit time.</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create mathematical models and analyze graphical relationships for acceleration, velocity, and position of the center of mass of a system and use them to calculate properties of the motion of the center of mass of a system.</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 Video</a:t>
            </a:r>
            <a:endParaRPr lang="en-US" dirty="0"/>
          </a:p>
        </p:txBody>
      </p:sp>
      <p:sp>
        <p:nvSpPr>
          <p:cNvPr id="3" name="Subtitle 2"/>
          <p:cNvSpPr>
            <a:spLocks noGrp="1"/>
          </p:cNvSpPr>
          <p:nvPr>
            <p:ph type="subTitle" idx="1"/>
          </p:nvPr>
        </p:nvSpPr>
        <p:spPr/>
        <p:txBody>
          <a:bodyPr/>
          <a:lstStyle/>
          <a:p>
            <a:r>
              <a:rPr lang="en-US" dirty="0" smtClean="0">
                <a:hlinkClick r:id="rId2" action="ppaction://hlinkfile"/>
              </a:rPr>
              <a:t>Projectile Motion Concepts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sz="3600" b="1" i="1" dirty="0" smtClean="0"/>
              <a:t>#17-33</a:t>
            </a:r>
            <a:endParaRPr lang="en-US" sz="3600" b="1" i="1" dirty="0"/>
          </a:p>
        </p:txBody>
      </p:sp>
      <p:sp>
        <p:nvSpPr>
          <p:cNvPr id="2" name="Title 1"/>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All forces share certain common characteristics when considered by observers in inertial reference frames.</a:t>
            </a:r>
          </a:p>
          <a:p>
            <a:r>
              <a:rPr lang="en-US" sz="3200" dirty="0" smtClean="0"/>
              <a:t>The acceleration of the center of mass of a system is related to the net force exerted on the system, where</a:t>
            </a:r>
          </a:p>
        </p:txBody>
      </p:sp>
      <p:graphicFrame>
        <p:nvGraphicFramePr>
          <p:cNvPr id="56322" name="Object 2"/>
          <p:cNvGraphicFramePr>
            <a:graphicFrameLocks noChangeAspect="1"/>
          </p:cNvGraphicFramePr>
          <p:nvPr/>
        </p:nvGraphicFramePr>
        <p:xfrm>
          <a:off x="5334000" y="4582990"/>
          <a:ext cx="1371600" cy="1332035"/>
        </p:xfrm>
        <a:graphic>
          <a:graphicData uri="http://schemas.openxmlformats.org/presentationml/2006/ole">
            <mc:AlternateContent xmlns:mc="http://schemas.openxmlformats.org/markup-compatibility/2006">
              <mc:Choice xmlns:v="urn:schemas-microsoft-com:vml" Requires="v">
                <p:oleObj spid="_x0000_s56326" name="Equation" r:id="rId3" imgW="431640" imgH="419040" progId="Equation.3">
                  <p:embed/>
                </p:oleObj>
              </mc:Choice>
              <mc:Fallback>
                <p:oleObj name="Equation" r:id="rId3" imgW="4316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582990"/>
                        <a:ext cx="1371600" cy="1332035"/>
                      </a:xfrm>
                      <a:prstGeom prst="rect">
                        <a:avLst/>
                      </a:prstGeom>
                      <a:solidFill>
                        <a:schemeClr val="tx1"/>
                      </a:solidFill>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An observer in a particular reference frame can describe the motion of an object using such quantities as position, displacement, distance, velocity, speed, and acceleration.</a:t>
            </a:r>
          </a:p>
          <a:p>
            <a:pPr lvl="1"/>
            <a:r>
              <a:rPr lang="en-US" dirty="0" smtClean="0"/>
              <a:t>Displacement, velocity, and acceleration are all vector quantities.</a:t>
            </a:r>
          </a:p>
          <a:p>
            <a:pPr lvl="1"/>
            <a:r>
              <a:rPr lang="en-US" dirty="0" smtClean="0"/>
              <a:t>Displacement is change in position. Velocity is the rate of change of position with time. Acceleration is the rate of change of velocity with time. Changes in each property are expressed by subtracting initial values from final values.</a:t>
            </a:r>
          </a:p>
          <a:p>
            <a:pPr lvl="1"/>
            <a:r>
              <a:rPr lang="en-US" dirty="0" smtClean="0"/>
              <a:t>A choice of reference frame determines the direction and the magnitude of each of these quantities.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Forces are described by vectors.</a:t>
            </a:r>
          </a:p>
          <a:p>
            <a:pPr lvl="1"/>
            <a:r>
              <a:rPr lang="en-US" dirty="0" smtClean="0"/>
              <a:t>Forces are detected by their influence on the motion of an object.</a:t>
            </a:r>
          </a:p>
          <a:p>
            <a:pPr lvl="1"/>
            <a:r>
              <a:rPr lang="en-US" dirty="0" smtClean="0"/>
              <a:t>Forces have magnitude and direction.</a:t>
            </a:r>
          </a:p>
          <a:p>
            <a:r>
              <a:rPr lang="en-US" sz="3200" dirty="0" smtClean="0"/>
              <a:t>The linear motion of a system can be described by the displacement, velocity, and acceleration of its center of mass.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The acceleration is equal to the rate of change of velocity with time, and velocity is equal to the rate of change of position with time.</a:t>
            </a:r>
          </a:p>
          <a:p>
            <a:pPr lvl="1"/>
            <a:r>
              <a:rPr lang="en-US" dirty="0" smtClean="0"/>
              <a:t>The acceleration of the center of mass of a system is directly proportional to the net force exerted on it by all objects interacting with the system and inversely proportional to the mass of the system.</a:t>
            </a:r>
          </a:p>
          <a:p>
            <a:pPr lvl="1"/>
            <a:r>
              <a:rPr lang="en-US" dirty="0" smtClean="0"/>
              <a:t>Force and acceleration are both vectors, with acceleration in the same direction as the net force.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express the motion of an object using narrative, mathematical, and graphical representations.</a:t>
            </a:r>
          </a:p>
          <a:p>
            <a:r>
              <a:rPr lang="en-US" sz="3200" dirty="0" smtClean="0"/>
              <a:t>The student is able to design an experimental investigation of the motion of an object.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1347</TotalTime>
  <Words>1074</Words>
  <Application>Microsoft Office PowerPoint</Application>
  <PresentationFormat>On-screen Show (4:3)</PresentationFormat>
  <Paragraphs>103</Paragraphs>
  <Slides>45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Consolas</vt:lpstr>
      <vt:lpstr>Corbel</vt:lpstr>
      <vt:lpstr>Pristina</vt:lpstr>
      <vt:lpstr>Viner Hand ITC</vt:lpstr>
      <vt:lpstr>Wingdings</vt:lpstr>
      <vt:lpstr>Wingdings 2</vt:lpstr>
      <vt:lpstr>Wingdings 3</vt:lpstr>
      <vt:lpstr>Metro</vt:lpstr>
      <vt:lpstr>Equation</vt:lpstr>
      <vt:lpstr>Devil  Physics Baddest  Class  on  Campus AP  Physics </vt:lpstr>
      <vt:lpstr>Lsn 3-5: Projectile Motion Lsn 3-6: solving Projectile       Motion problems </vt:lpstr>
      <vt:lpstr>VĬdÉÒs IntrÕdŰctÎÖnĀlĘ</vt:lpstr>
      <vt:lpstr>Big Idea(s): </vt:lpstr>
      <vt:lpstr>Enduring Understanding(s): </vt:lpstr>
      <vt:lpstr>Essential Knowledge(s): </vt:lpstr>
      <vt:lpstr>Essential Knowledge(s): </vt:lpstr>
      <vt:lpstr>Essential Knowledge(s): </vt:lpstr>
      <vt:lpstr>Learning Objective(s): </vt:lpstr>
      <vt:lpstr>Learning Objective(s): </vt:lpstr>
      <vt:lpstr>Learning Objective(s): </vt:lpstr>
      <vt:lpstr>Learning Objective(s): </vt:lpstr>
      <vt:lpstr>Where We’ve Been</vt:lpstr>
      <vt:lpstr>Horizontal Motion</vt:lpstr>
      <vt:lpstr>Kinematic Equations for Horizontal Motion</vt:lpstr>
      <vt:lpstr>Vertical Motion – Drop Problem</vt:lpstr>
      <vt:lpstr>Vertical Motion with Vertical Velocity</vt:lpstr>
      <vt:lpstr>Kinematic Equations</vt:lpstr>
      <vt:lpstr>Where We’ve Been</vt:lpstr>
      <vt:lpstr>Vectors and Scalars</vt:lpstr>
      <vt:lpstr>Vector Addition - Graphically</vt:lpstr>
      <vt:lpstr>Vector Subtraction - Graphically</vt:lpstr>
      <vt:lpstr>Breaking Vectors Down Into Components</vt:lpstr>
      <vt:lpstr>Adding Vectors Using Components</vt:lpstr>
      <vt:lpstr>Putting It All Together</vt:lpstr>
      <vt:lpstr>Two Dimensional Projectile Motion</vt:lpstr>
      <vt:lpstr>Two Dimensional Projectile Motion</vt:lpstr>
      <vt:lpstr>Thanks, Galileo</vt:lpstr>
      <vt:lpstr>One Key Finding</vt:lpstr>
      <vt:lpstr>One Key Finding</vt:lpstr>
      <vt:lpstr>One Key Finding</vt:lpstr>
      <vt:lpstr>Kinematic Equations</vt:lpstr>
      <vt:lpstr>Assumptions</vt:lpstr>
      <vt:lpstr>Make the Math Easier</vt:lpstr>
      <vt:lpstr>Kinematic Equations for Projectile Motion</vt:lpstr>
      <vt:lpstr>Problem Solving Process – Extra Steps</vt:lpstr>
      <vt:lpstr>Helpful Hint</vt:lpstr>
      <vt:lpstr>Manipulation of Variables</vt:lpstr>
      <vt:lpstr>Sample Problems</vt:lpstr>
      <vt:lpstr>Learning Objective(s): </vt:lpstr>
      <vt:lpstr>Learning Objective(s): </vt:lpstr>
      <vt:lpstr>Learning Objective(s): </vt:lpstr>
      <vt:lpstr>Learning Objective(s): </vt:lpstr>
      <vt:lpstr>Summary Video</vt:lpstr>
      <vt:lpstr>Homework</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Baddest Class on Campus Physics I Honors/Pre-IB Physics</dc:title>
  <dc:creator>Kyle Smith</dc:creator>
  <cp:lastModifiedBy>Smith Kyle</cp:lastModifiedBy>
  <cp:revision>87</cp:revision>
  <dcterms:created xsi:type="dcterms:W3CDTF">2010-10-11T20:00:12Z</dcterms:created>
  <dcterms:modified xsi:type="dcterms:W3CDTF">2015-10-14T15:58:32Z</dcterms:modified>
</cp:coreProperties>
</file>