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7" r:id="rId4"/>
    <p:sldId id="288" r:id="rId5"/>
    <p:sldId id="289" r:id="rId6"/>
    <p:sldId id="291" r:id="rId7"/>
    <p:sldId id="292" r:id="rId8"/>
    <p:sldId id="290" r:id="rId9"/>
    <p:sldId id="293" r:id="rId10"/>
    <p:sldId id="294" r:id="rId11"/>
    <p:sldId id="257" r:id="rId12"/>
    <p:sldId id="261" r:id="rId13"/>
    <p:sldId id="264" r:id="rId14"/>
    <p:sldId id="303" r:id="rId15"/>
    <p:sldId id="304" r:id="rId16"/>
    <p:sldId id="265" r:id="rId17"/>
    <p:sldId id="266" r:id="rId18"/>
    <p:sldId id="267" r:id="rId19"/>
    <p:sldId id="268" r:id="rId20"/>
    <p:sldId id="269" r:id="rId21"/>
    <p:sldId id="270" r:id="rId22"/>
    <p:sldId id="271" r:id="rId23"/>
    <p:sldId id="305" r:id="rId24"/>
    <p:sldId id="306" r:id="rId25"/>
    <p:sldId id="272" r:id="rId26"/>
    <p:sldId id="273" r:id="rId27"/>
    <p:sldId id="274" r:id="rId28"/>
    <p:sldId id="276" r:id="rId29"/>
    <p:sldId id="286" r:id="rId30"/>
    <p:sldId id="285" r:id="rId31"/>
    <p:sldId id="307" r:id="rId32"/>
    <p:sldId id="277" r:id="rId33"/>
    <p:sldId id="308" r:id="rId34"/>
    <p:sldId id="278" r:id="rId35"/>
    <p:sldId id="279" r:id="rId36"/>
    <p:sldId id="280" r:id="rId37"/>
    <p:sldId id="281" r:id="rId38"/>
    <p:sldId id="282" r:id="rId39"/>
    <p:sldId id="300" r:id="rId40"/>
    <p:sldId id="301" r:id="rId41"/>
    <p:sldId id="302" r:id="rId42"/>
    <p:sldId id="297" r:id="rId43"/>
    <p:sldId id="298" r:id="rId44"/>
    <p:sldId id="299" r:id="rId45"/>
    <p:sldId id="296" r:id="rId46"/>
    <p:sldId id="295" r:id="rId47"/>
    <p:sldId id="283" r:id="rId48"/>
    <p:sldId id="26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0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5.wmf"/><Relationship Id="rId1" Type="http://schemas.openxmlformats.org/officeDocument/2006/relationships/image" Target="../media/image13.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5.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7.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8.wmf"/><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1/7/2016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1/7/2016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1/7/2016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1/7/2016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1/7/2016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1/7/2016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Work.wmv" TargetMode="External"/><Relationship Id="rId2" Type="http://schemas.openxmlformats.org/officeDocument/2006/relationships/slideLayout" Target="../slideLayouts/slideLayout2.xml"/><Relationship Id="rId1" Type="http://schemas.openxmlformats.org/officeDocument/2006/relationships/video" Target="file:///G:\AAASync\AP%20Physics%201\Lesson%20Plans\Giancoli%20Lessons\Giancoli%20Chapter%206\Giancoli%20Lesson%206-1%20to%206-2\Work.wmv"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1.bin"/></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12.bin"/></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13.bin"/></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14.bin"/></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8.jpeg"/></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oleObject" Target="../embeddings/oleObject16.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image" Target="../media/image8.jpeg"/></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16.jpeg"/></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oleObject" Target="../embeddings/oleObject24.bin"/><Relationship Id="rId4" Type="http://schemas.openxmlformats.org/officeDocument/2006/relationships/image" Target="../media/image16.jpeg"/></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oleObject" Target="../embeddings/oleObject26.bin"/><Relationship Id="rId4" Type="http://schemas.openxmlformats.org/officeDocument/2006/relationships/image" Target="../media/image16.jpeg"/></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image" Target="../media/image16.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sz="4800" dirty="0" smtClean="0">
                <a:latin typeface="Pristina" pitchFamily="66" charset="0"/>
              </a:rPr>
              <a:t>AP  physics</a:t>
            </a: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student is able to make claims about the interaction between a system and its environment in which the environment exerts a force on the system, thus doing work on the system and changing the energy of the system (kinetic energy plus potential energy).</a:t>
            </a:r>
          </a:p>
          <a:p>
            <a:r>
              <a:rPr lang="en-US" sz="3200" dirty="0" smtClean="0"/>
              <a:t>The student is able to predict and calculate the energy transfer to (i.e., the work done on) an object or system from information about a force exerted on the object or system through a distance.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Video:  </a:t>
            </a:r>
            <a:r>
              <a:rPr lang="en-US" dirty="0" smtClean="0">
                <a:hlinkClick r:id="rId3" action="ppaction://hlinkfile"/>
              </a:rPr>
              <a:t>Work</a:t>
            </a:r>
            <a:endParaRPr lang="en-US" dirty="0"/>
          </a:p>
        </p:txBody>
      </p:sp>
      <p:pic>
        <p:nvPicPr>
          <p:cNvPr id="6" name="Work.wmv">
            <a:hlinkClick r:id="" action="ppaction://media"/>
          </p:cNvPr>
          <p:cNvPicPr>
            <a:picLocks noGrp="1" noRot="1" noChangeAspect="1"/>
          </p:cNvPicPr>
          <p:nvPr>
            <p:ph idx="1"/>
            <a:videoFile r:link="rId1"/>
          </p:nvPr>
        </p:nvPicPr>
        <p:blipFill>
          <a:blip r:embed="rId4" cstate="print"/>
          <a:stretch>
            <a:fillRect/>
          </a:stretch>
        </p:blipFill>
        <p:spPr>
          <a:xfrm>
            <a:off x="1303867" y="1447800"/>
            <a:ext cx="6908800" cy="51816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dirty="0" smtClean="0"/>
              <a:t>General meanings for the term in everyday life</a:t>
            </a:r>
          </a:p>
          <a:p>
            <a:r>
              <a:rPr lang="en-US" dirty="0" smtClean="0"/>
              <a:t>Very specific meaning in physics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t>The work done on an object by a constant force (constant in magnitude </a:t>
            </a:r>
            <a:r>
              <a:rPr lang="en-US" b="1" i="1" u="sng" dirty="0" smtClean="0">
                <a:solidFill>
                  <a:srgbClr val="FFFF00"/>
                </a:solidFill>
              </a:rPr>
              <a:t>and</a:t>
            </a:r>
            <a:r>
              <a:rPr lang="en-US" b="1" i="1" dirty="0" smtClean="0"/>
              <a:t> direction) is defined to be the product of the magnitude of the displacement and the </a:t>
            </a:r>
            <a:r>
              <a:rPr lang="en-US" b="1" i="1" dirty="0" smtClean="0">
                <a:solidFill>
                  <a:srgbClr val="FF0000"/>
                </a:solidFill>
              </a:rPr>
              <a:t>component</a:t>
            </a:r>
            <a:r>
              <a:rPr lang="en-US" b="1" i="1" dirty="0" smtClean="0"/>
              <a:t> of the force parallel to the displacement</a:t>
            </a:r>
            <a:endParaRPr lang="en-US" b="1" i="1" dirty="0"/>
          </a:p>
        </p:txBody>
      </p:sp>
      <p:graphicFrame>
        <p:nvGraphicFramePr>
          <p:cNvPr id="4" name="Object 3"/>
          <p:cNvGraphicFramePr>
            <a:graphicFrameLocks noChangeAspect="1"/>
          </p:cNvGraphicFramePr>
          <p:nvPr/>
        </p:nvGraphicFramePr>
        <p:xfrm>
          <a:off x="4419600" y="3886200"/>
          <a:ext cx="2971800" cy="1508078"/>
        </p:xfrm>
        <a:graphic>
          <a:graphicData uri="http://schemas.openxmlformats.org/presentationml/2006/ole">
            <p:oleObj spid="_x0000_s2050" name="Equation" r:id="rId3" imgW="850680" imgH="431640" progId="Equation.3">
              <p:embed/>
            </p:oleObj>
          </a:graphicData>
        </a:graphic>
      </p:graphicFrame>
      <p:cxnSp>
        <p:nvCxnSpPr>
          <p:cNvPr id="6" name="Straight Connector 5"/>
          <p:cNvCxnSpPr/>
          <p:nvPr/>
        </p:nvCxnSpPr>
        <p:spPr>
          <a:xfrm>
            <a:off x="152400" y="6172200"/>
            <a:ext cx="3505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09600" y="5213556"/>
            <a:ext cx="762000" cy="9144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1386348" y="4449096"/>
            <a:ext cx="1295400"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43000" y="4191000"/>
            <a:ext cx="1371600" cy="461665"/>
          </a:xfrm>
          <a:prstGeom prst="rect">
            <a:avLst/>
          </a:prstGeom>
          <a:noFill/>
        </p:spPr>
        <p:txBody>
          <a:bodyPr wrap="square" rtlCol="0">
            <a:spAutoFit/>
          </a:bodyPr>
          <a:lstStyle/>
          <a:p>
            <a:r>
              <a:rPr lang="en-US" sz="2400" b="1" dirty="0" smtClean="0">
                <a:solidFill>
                  <a:srgbClr val="FF0000"/>
                </a:solidFill>
              </a:rPr>
              <a:t>F</a:t>
            </a:r>
            <a:r>
              <a:rPr lang="en-US" sz="2400" b="1" baseline="-25000" dirty="0" smtClean="0">
                <a:solidFill>
                  <a:srgbClr val="FF0000"/>
                </a:solidFill>
              </a:rPr>
              <a:t>P</a:t>
            </a:r>
            <a:r>
              <a:rPr lang="en-US" sz="2400" b="1" dirty="0" smtClean="0">
                <a:solidFill>
                  <a:srgbClr val="FF0000"/>
                </a:solidFill>
              </a:rPr>
              <a:t> = 40 N</a:t>
            </a:r>
            <a:endParaRPr lang="en-US" sz="2400"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t>The work done on an object by a constant force (constant in magnitude </a:t>
            </a:r>
            <a:r>
              <a:rPr lang="en-US" b="1" i="1" u="sng" dirty="0" smtClean="0">
                <a:solidFill>
                  <a:srgbClr val="FFFF00"/>
                </a:solidFill>
              </a:rPr>
              <a:t>and</a:t>
            </a:r>
            <a:r>
              <a:rPr lang="en-US" b="1" i="1" dirty="0" smtClean="0"/>
              <a:t> direction) is defined to be the product of the magnitude of the displacement and the </a:t>
            </a:r>
            <a:r>
              <a:rPr lang="en-US" b="1" i="1" dirty="0" smtClean="0">
                <a:solidFill>
                  <a:srgbClr val="FF0000"/>
                </a:solidFill>
              </a:rPr>
              <a:t>component</a:t>
            </a:r>
            <a:r>
              <a:rPr lang="en-US" b="1" i="1" dirty="0" smtClean="0"/>
              <a:t> of the force parallel to the displacement</a:t>
            </a:r>
            <a:endParaRPr lang="en-US" b="1" i="1" dirty="0"/>
          </a:p>
        </p:txBody>
      </p:sp>
      <p:graphicFrame>
        <p:nvGraphicFramePr>
          <p:cNvPr id="4" name="Object 3"/>
          <p:cNvGraphicFramePr>
            <a:graphicFrameLocks noChangeAspect="1"/>
          </p:cNvGraphicFramePr>
          <p:nvPr/>
        </p:nvGraphicFramePr>
        <p:xfrm>
          <a:off x="5029200" y="4191000"/>
          <a:ext cx="3370262" cy="2393950"/>
        </p:xfrm>
        <a:graphic>
          <a:graphicData uri="http://schemas.openxmlformats.org/presentationml/2006/ole">
            <p:oleObj spid="_x0000_s64514" name="Equation" r:id="rId3" imgW="965160" imgH="685800" progId="Equation.3">
              <p:embed/>
            </p:oleObj>
          </a:graphicData>
        </a:graphic>
      </p:graphicFrame>
      <p:cxnSp>
        <p:nvCxnSpPr>
          <p:cNvPr id="6" name="Straight Connector 5"/>
          <p:cNvCxnSpPr/>
          <p:nvPr/>
        </p:nvCxnSpPr>
        <p:spPr>
          <a:xfrm>
            <a:off x="152400" y="6172200"/>
            <a:ext cx="3505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09600" y="5213556"/>
            <a:ext cx="762000" cy="9144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1386348" y="4419600"/>
            <a:ext cx="1356852" cy="7914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43000" y="4191000"/>
            <a:ext cx="1371600" cy="461665"/>
          </a:xfrm>
          <a:prstGeom prst="rect">
            <a:avLst/>
          </a:prstGeom>
          <a:noFill/>
        </p:spPr>
        <p:txBody>
          <a:bodyPr wrap="square" rtlCol="0">
            <a:spAutoFit/>
          </a:bodyPr>
          <a:lstStyle/>
          <a:p>
            <a:r>
              <a:rPr lang="en-US" sz="2400" b="1" dirty="0" smtClean="0">
                <a:solidFill>
                  <a:srgbClr val="FF0000"/>
                </a:solidFill>
              </a:rPr>
              <a:t>F</a:t>
            </a:r>
            <a:r>
              <a:rPr lang="en-US" sz="2400" b="1" baseline="-25000" dirty="0" smtClean="0">
                <a:solidFill>
                  <a:srgbClr val="FF0000"/>
                </a:solidFill>
              </a:rPr>
              <a:t>P</a:t>
            </a:r>
            <a:r>
              <a:rPr lang="en-US" sz="2400" b="1" dirty="0" smtClean="0">
                <a:solidFill>
                  <a:srgbClr val="FF0000"/>
                </a:solidFill>
              </a:rPr>
              <a:t> = </a:t>
            </a:r>
            <a:r>
              <a:rPr lang="en-US" sz="2400" b="1" dirty="0" smtClean="0">
                <a:solidFill>
                  <a:srgbClr val="FF0000"/>
                </a:solidFill>
              </a:rPr>
              <a:t>60 </a:t>
            </a:r>
            <a:r>
              <a:rPr lang="en-US" sz="2400" b="1" dirty="0" smtClean="0">
                <a:solidFill>
                  <a:srgbClr val="FF0000"/>
                </a:solidFill>
              </a:rPr>
              <a:t>N</a:t>
            </a:r>
            <a:endParaRPr lang="en-US" sz="2400" b="1" dirty="0">
              <a:solidFill>
                <a:srgbClr val="FF0000"/>
              </a:solidFill>
            </a:endParaRPr>
          </a:p>
        </p:txBody>
      </p:sp>
      <p:cxnSp>
        <p:nvCxnSpPr>
          <p:cNvPr id="12" name="Straight Connector 11"/>
          <p:cNvCxnSpPr/>
          <p:nvPr/>
        </p:nvCxnSpPr>
        <p:spPr>
          <a:xfrm>
            <a:off x="1371600" y="5240592"/>
            <a:ext cx="1371600" cy="0"/>
          </a:xfrm>
          <a:prstGeom prst="line">
            <a:avLst/>
          </a:prstGeom>
          <a:ln w="38100">
            <a:solidFill>
              <a:srgbClr val="00B0F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362200" y="4876800"/>
            <a:ext cx="762000" cy="0"/>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752600" y="4844844"/>
            <a:ext cx="1187244" cy="461665"/>
          </a:xfrm>
          <a:prstGeom prst="rect">
            <a:avLst/>
          </a:prstGeom>
          <a:noFill/>
        </p:spPr>
        <p:txBody>
          <a:bodyPr wrap="square" rtlCol="0">
            <a:spAutoFit/>
          </a:bodyPr>
          <a:lstStyle/>
          <a:p>
            <a:r>
              <a:rPr lang="el-GR" sz="2400" b="1" dirty="0" smtClean="0">
                <a:solidFill>
                  <a:srgbClr val="00B0F0"/>
                </a:solidFill>
              </a:rPr>
              <a:t>θ</a:t>
            </a:r>
            <a:r>
              <a:rPr lang="en-US" sz="2400" b="1" dirty="0" smtClean="0">
                <a:solidFill>
                  <a:srgbClr val="00B0F0"/>
                </a:solidFill>
              </a:rPr>
              <a:t>=40º</a:t>
            </a:r>
            <a:endParaRPr lang="en-US" sz="2400" b="1" dirty="0">
              <a:solidFill>
                <a:srgbClr val="00B0F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t>The work done on an object by a constant force (constant in magnitude </a:t>
            </a:r>
            <a:r>
              <a:rPr lang="en-US" b="1" i="1" u="sng" dirty="0" smtClean="0">
                <a:solidFill>
                  <a:srgbClr val="FFFF00"/>
                </a:solidFill>
              </a:rPr>
              <a:t>and</a:t>
            </a:r>
            <a:r>
              <a:rPr lang="en-US" b="1" i="1" dirty="0" smtClean="0"/>
              <a:t> direction) is defined to be the product of the magnitude of the displacement and the </a:t>
            </a:r>
            <a:r>
              <a:rPr lang="en-US" b="1" i="1" dirty="0" smtClean="0">
                <a:solidFill>
                  <a:srgbClr val="FF0000"/>
                </a:solidFill>
              </a:rPr>
              <a:t>component</a:t>
            </a:r>
            <a:r>
              <a:rPr lang="en-US" b="1" i="1" dirty="0" smtClean="0"/>
              <a:t> of the force parallel to the displacement</a:t>
            </a:r>
            <a:endParaRPr lang="en-US" b="1" i="1" dirty="0"/>
          </a:p>
        </p:txBody>
      </p:sp>
      <p:graphicFrame>
        <p:nvGraphicFramePr>
          <p:cNvPr id="4" name="Object 3"/>
          <p:cNvGraphicFramePr>
            <a:graphicFrameLocks noChangeAspect="1"/>
          </p:cNvGraphicFramePr>
          <p:nvPr/>
        </p:nvGraphicFramePr>
        <p:xfrm>
          <a:off x="4408488" y="4213225"/>
          <a:ext cx="4611687" cy="2351088"/>
        </p:xfrm>
        <a:graphic>
          <a:graphicData uri="http://schemas.openxmlformats.org/presentationml/2006/ole">
            <p:oleObj spid="_x0000_s80898" name="Equation" r:id="rId3" imgW="1320480" imgH="672840" progId="Equation.3">
              <p:embed/>
            </p:oleObj>
          </a:graphicData>
        </a:graphic>
      </p:graphicFrame>
      <p:cxnSp>
        <p:nvCxnSpPr>
          <p:cNvPr id="6" name="Straight Connector 5"/>
          <p:cNvCxnSpPr/>
          <p:nvPr/>
        </p:nvCxnSpPr>
        <p:spPr>
          <a:xfrm>
            <a:off x="152400" y="6172200"/>
            <a:ext cx="3505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09600" y="5213556"/>
            <a:ext cx="762000" cy="9144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1386348" y="4419600"/>
            <a:ext cx="1356852" cy="7914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43000" y="4191000"/>
            <a:ext cx="1371600" cy="461665"/>
          </a:xfrm>
          <a:prstGeom prst="rect">
            <a:avLst/>
          </a:prstGeom>
          <a:noFill/>
        </p:spPr>
        <p:txBody>
          <a:bodyPr wrap="square" rtlCol="0">
            <a:spAutoFit/>
          </a:bodyPr>
          <a:lstStyle/>
          <a:p>
            <a:r>
              <a:rPr lang="en-US" sz="2400" b="1" dirty="0" smtClean="0">
                <a:solidFill>
                  <a:srgbClr val="FF0000"/>
                </a:solidFill>
              </a:rPr>
              <a:t>F</a:t>
            </a:r>
            <a:r>
              <a:rPr lang="en-US" sz="2400" b="1" baseline="-25000" dirty="0" smtClean="0">
                <a:solidFill>
                  <a:srgbClr val="FF0000"/>
                </a:solidFill>
              </a:rPr>
              <a:t>P</a:t>
            </a:r>
            <a:r>
              <a:rPr lang="en-US" sz="2400" b="1" dirty="0" smtClean="0">
                <a:solidFill>
                  <a:srgbClr val="FF0000"/>
                </a:solidFill>
              </a:rPr>
              <a:t> = </a:t>
            </a:r>
            <a:r>
              <a:rPr lang="en-US" sz="2400" b="1" dirty="0" smtClean="0">
                <a:solidFill>
                  <a:srgbClr val="FF0000"/>
                </a:solidFill>
              </a:rPr>
              <a:t>60 </a:t>
            </a:r>
            <a:r>
              <a:rPr lang="en-US" sz="2400" b="1" dirty="0" smtClean="0">
                <a:solidFill>
                  <a:srgbClr val="FF0000"/>
                </a:solidFill>
              </a:rPr>
              <a:t>N</a:t>
            </a:r>
            <a:endParaRPr lang="en-US" sz="2400" b="1" dirty="0">
              <a:solidFill>
                <a:srgbClr val="FF0000"/>
              </a:solidFill>
            </a:endParaRPr>
          </a:p>
        </p:txBody>
      </p:sp>
      <p:cxnSp>
        <p:nvCxnSpPr>
          <p:cNvPr id="12" name="Straight Connector 11"/>
          <p:cNvCxnSpPr/>
          <p:nvPr/>
        </p:nvCxnSpPr>
        <p:spPr>
          <a:xfrm>
            <a:off x="1371600" y="5240592"/>
            <a:ext cx="1371600" cy="0"/>
          </a:xfrm>
          <a:prstGeom prst="line">
            <a:avLst/>
          </a:prstGeom>
          <a:ln w="38100">
            <a:solidFill>
              <a:srgbClr val="00B0F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362200" y="4876800"/>
            <a:ext cx="762000" cy="0"/>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752600" y="4844844"/>
            <a:ext cx="1187244" cy="461665"/>
          </a:xfrm>
          <a:prstGeom prst="rect">
            <a:avLst/>
          </a:prstGeom>
          <a:noFill/>
        </p:spPr>
        <p:txBody>
          <a:bodyPr wrap="square" rtlCol="0">
            <a:spAutoFit/>
          </a:bodyPr>
          <a:lstStyle/>
          <a:p>
            <a:r>
              <a:rPr lang="el-GR" sz="2400" b="1" dirty="0" smtClean="0">
                <a:solidFill>
                  <a:srgbClr val="00B0F0"/>
                </a:solidFill>
              </a:rPr>
              <a:t>θ</a:t>
            </a:r>
            <a:r>
              <a:rPr lang="en-US" sz="2400" b="1" dirty="0" smtClean="0">
                <a:solidFill>
                  <a:srgbClr val="00B0F0"/>
                </a:solidFill>
              </a:rPr>
              <a:t>=40º</a:t>
            </a:r>
            <a:endParaRPr lang="en-US" sz="2400" b="1" dirty="0">
              <a:solidFill>
                <a:srgbClr val="00B0F0"/>
              </a:solidFill>
            </a:endParaRPr>
          </a:p>
        </p:txBody>
      </p:sp>
      <p:sp>
        <p:nvSpPr>
          <p:cNvPr id="14" name="TextBox 13"/>
          <p:cNvSpPr txBox="1"/>
          <p:nvPr/>
        </p:nvSpPr>
        <p:spPr>
          <a:xfrm>
            <a:off x="1524000" y="5257800"/>
            <a:ext cx="1676400" cy="461665"/>
          </a:xfrm>
          <a:prstGeom prst="rect">
            <a:avLst/>
          </a:prstGeom>
          <a:noFill/>
        </p:spPr>
        <p:txBody>
          <a:bodyPr wrap="square" rtlCol="0">
            <a:spAutoFit/>
          </a:bodyPr>
          <a:lstStyle/>
          <a:p>
            <a:r>
              <a:rPr lang="en-US" sz="2400" b="1" dirty="0" err="1" smtClean="0">
                <a:solidFill>
                  <a:srgbClr val="00B0F0"/>
                </a:solidFill>
              </a:rPr>
              <a:t>F</a:t>
            </a:r>
            <a:r>
              <a:rPr lang="en-US" sz="2400" b="1" baseline="-25000" dirty="0" err="1" smtClean="0">
                <a:solidFill>
                  <a:srgbClr val="00B0F0"/>
                </a:solidFill>
              </a:rPr>
              <a:t>Px</a:t>
            </a:r>
            <a:r>
              <a:rPr lang="en-US" sz="2400" b="1" dirty="0" smtClean="0">
                <a:solidFill>
                  <a:srgbClr val="00B0F0"/>
                </a:solidFill>
              </a:rPr>
              <a:t> </a:t>
            </a:r>
            <a:r>
              <a:rPr lang="en-US" sz="2400" b="1" dirty="0" smtClean="0">
                <a:solidFill>
                  <a:srgbClr val="00B0F0"/>
                </a:solidFill>
              </a:rPr>
              <a:t>= </a:t>
            </a:r>
            <a:r>
              <a:rPr lang="en-US" sz="2400" b="1" dirty="0" smtClean="0">
                <a:solidFill>
                  <a:srgbClr val="00B0F0"/>
                </a:solidFill>
              </a:rPr>
              <a:t>46 </a:t>
            </a:r>
            <a:r>
              <a:rPr lang="en-US" sz="2400" b="1" dirty="0" smtClean="0">
                <a:solidFill>
                  <a:srgbClr val="00B0F0"/>
                </a:solidFill>
              </a:rPr>
              <a:t>N</a:t>
            </a:r>
            <a:endParaRPr lang="en-US" sz="2400" b="1" dirty="0">
              <a:solidFill>
                <a:srgbClr val="00B0F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dirty="0" smtClean="0"/>
              <a:t>Work is a scalar quantity, only magnitude</a:t>
            </a:r>
          </a:p>
          <a:p>
            <a:r>
              <a:rPr lang="en-US" dirty="0" smtClean="0"/>
              <a:t>Unit of measure for work is the joule (J)</a:t>
            </a:r>
          </a:p>
          <a:p>
            <a:pPr lvl="1"/>
            <a:r>
              <a:rPr lang="en-US" dirty="0" smtClean="0"/>
              <a:t>1J = 1N·m = 1 kg m</a:t>
            </a:r>
            <a:r>
              <a:rPr lang="en-US" baseline="30000" dirty="0" smtClean="0"/>
              <a:t>2</a:t>
            </a:r>
            <a:r>
              <a:rPr lang="en-US" dirty="0" smtClean="0"/>
              <a:t>/s</a:t>
            </a:r>
            <a:r>
              <a:rPr lang="en-US" baseline="30000" dirty="0" smtClean="0"/>
              <a:t>2</a:t>
            </a:r>
          </a:p>
          <a:p>
            <a:pPr lvl="1"/>
            <a:r>
              <a:rPr lang="en-US" dirty="0" smtClean="0"/>
              <a:t>W = </a:t>
            </a:r>
            <a:r>
              <a:rPr lang="en-US" dirty="0" err="1" smtClean="0"/>
              <a:t>Fd</a:t>
            </a:r>
            <a:r>
              <a:rPr lang="en-US" dirty="0" smtClean="0"/>
              <a:t> = (m x a) x d</a:t>
            </a:r>
          </a:p>
          <a:p>
            <a:pPr lvl="1"/>
            <a:r>
              <a:rPr lang="en-US" dirty="0" smtClean="0"/>
              <a:t>(kg) (m/s</a:t>
            </a:r>
            <a:r>
              <a:rPr lang="en-US" baseline="30000" dirty="0" smtClean="0"/>
              <a:t>2</a:t>
            </a:r>
            <a:r>
              <a:rPr lang="en-US" dirty="0" smtClean="0"/>
              <a:t>) (m) = kg m</a:t>
            </a:r>
            <a:r>
              <a:rPr lang="en-US" baseline="30000" dirty="0" smtClean="0"/>
              <a:t>2</a:t>
            </a:r>
            <a:r>
              <a:rPr lang="en-US" dirty="0" smtClean="0"/>
              <a:t>/s</a:t>
            </a:r>
            <a:r>
              <a:rPr lang="en-US" baseline="30000" dirty="0" smtClean="0"/>
              <a:t>2</a:t>
            </a:r>
          </a:p>
          <a:p>
            <a:endParaRPr lang="en-US" dirty="0"/>
          </a:p>
        </p:txBody>
      </p:sp>
      <p:graphicFrame>
        <p:nvGraphicFramePr>
          <p:cNvPr id="4" name="Object 3"/>
          <p:cNvGraphicFramePr>
            <a:graphicFrameLocks noChangeAspect="1"/>
          </p:cNvGraphicFramePr>
          <p:nvPr/>
        </p:nvGraphicFramePr>
        <p:xfrm>
          <a:off x="5791200" y="5029200"/>
          <a:ext cx="2971800" cy="1508078"/>
        </p:xfrm>
        <a:graphic>
          <a:graphicData uri="http://schemas.openxmlformats.org/presentationml/2006/ole">
            <p:oleObj spid="_x0000_s3074" name="Equation" r:id="rId3" imgW="850680" imgH="43164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Can you exert a force without doing work?</a:t>
            </a:r>
          </a:p>
          <a:p>
            <a:pPr lvl="1"/>
            <a:endParaRPr lang="en-US" baseline="30000" dirty="0" smtClean="0"/>
          </a:p>
          <a:p>
            <a:endParaRPr lang="en-US" dirty="0"/>
          </a:p>
        </p:txBody>
      </p:sp>
      <p:graphicFrame>
        <p:nvGraphicFramePr>
          <p:cNvPr id="4" name="Object 3"/>
          <p:cNvGraphicFramePr>
            <a:graphicFrameLocks noChangeAspect="1"/>
          </p:cNvGraphicFramePr>
          <p:nvPr/>
        </p:nvGraphicFramePr>
        <p:xfrm>
          <a:off x="5791200" y="5029200"/>
          <a:ext cx="2971800" cy="1508078"/>
        </p:xfrm>
        <a:graphic>
          <a:graphicData uri="http://schemas.openxmlformats.org/presentationml/2006/ole">
            <p:oleObj spid="_x0000_s4098" name="Equation" r:id="rId3" imgW="850680" imgH="43164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Can you exert a force without doing work?</a:t>
            </a:r>
          </a:p>
          <a:p>
            <a:pPr lvl="1"/>
            <a:r>
              <a:rPr lang="en-US" dirty="0" smtClean="0"/>
              <a:t>A book sitting on a table:  force of gravity and normal force, but no displacement</a:t>
            </a:r>
          </a:p>
          <a:p>
            <a:endParaRPr lang="en-US" dirty="0"/>
          </a:p>
        </p:txBody>
      </p:sp>
      <p:graphicFrame>
        <p:nvGraphicFramePr>
          <p:cNvPr id="4" name="Object 3"/>
          <p:cNvGraphicFramePr>
            <a:graphicFrameLocks noChangeAspect="1"/>
          </p:cNvGraphicFramePr>
          <p:nvPr/>
        </p:nvGraphicFramePr>
        <p:xfrm>
          <a:off x="5791200" y="5029200"/>
          <a:ext cx="2971800" cy="1508078"/>
        </p:xfrm>
        <a:graphic>
          <a:graphicData uri="http://schemas.openxmlformats.org/presentationml/2006/ole">
            <p:oleObj spid="_x0000_s5122" name="Equation" r:id="rId3" imgW="850680" imgH="431640"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Can you exert a force without doing work?</a:t>
            </a:r>
          </a:p>
          <a:p>
            <a:pPr lvl="1"/>
            <a:r>
              <a:rPr lang="en-US" dirty="0" smtClean="0"/>
              <a:t>A book sitting on a table:  force of gravity and normal force, but no displacement</a:t>
            </a:r>
          </a:p>
          <a:p>
            <a:pPr lvl="1"/>
            <a:r>
              <a:rPr lang="en-US" dirty="0" smtClean="0"/>
              <a:t>Carrying a stack of books across the room?</a:t>
            </a:r>
            <a:endParaRPr lang="en-US" dirty="0"/>
          </a:p>
        </p:txBody>
      </p:sp>
      <p:graphicFrame>
        <p:nvGraphicFramePr>
          <p:cNvPr id="4" name="Object 3"/>
          <p:cNvGraphicFramePr>
            <a:graphicFrameLocks noChangeAspect="1"/>
          </p:cNvGraphicFramePr>
          <p:nvPr/>
        </p:nvGraphicFramePr>
        <p:xfrm>
          <a:off x="5791200" y="5029200"/>
          <a:ext cx="2971800" cy="1508078"/>
        </p:xfrm>
        <a:graphic>
          <a:graphicData uri="http://schemas.openxmlformats.org/presentationml/2006/ole">
            <p:oleObj spid="_x0000_s6146" name="Equation" r:id="rId3" imgW="850680" imgH="43164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382000" cy="2889504"/>
          </a:xfrm>
        </p:spPr>
        <p:txBody>
          <a:bodyPr/>
          <a:lstStyle/>
          <a:p>
            <a:r>
              <a:rPr lang="en-US" dirty="0" smtClean="0"/>
              <a:t>Giancoli</a:t>
            </a:r>
            <a:br>
              <a:rPr lang="en-US" dirty="0" smtClean="0"/>
            </a:br>
            <a:r>
              <a:rPr lang="en-US" dirty="0" smtClean="0"/>
              <a:t/>
            </a:r>
            <a:br>
              <a:rPr lang="en-US" dirty="0" smtClean="0"/>
            </a:br>
            <a:r>
              <a:rPr lang="en-US" dirty="0" smtClean="0"/>
              <a:t>Lesson 6-1, Work Done by a constant force</a:t>
            </a:r>
            <a:br>
              <a:rPr lang="en-US" dirty="0" smtClean="0"/>
            </a:br>
            <a:r>
              <a:rPr lang="en-US" dirty="0" smtClean="0"/>
              <a:t/>
            </a:r>
            <a:br>
              <a:rPr lang="en-US" dirty="0" smtClean="0"/>
            </a:br>
            <a:r>
              <a:rPr lang="en-US" dirty="0" smtClean="0"/>
              <a:t>Lesson 6-2, Work Done by a Varying force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Can you exert a force without doing work?</a:t>
            </a:r>
          </a:p>
          <a:p>
            <a:pPr lvl="1"/>
            <a:r>
              <a:rPr lang="en-US" dirty="0" smtClean="0"/>
              <a:t>A book sitting on a table:  force of gravity and normal force, but no displacement</a:t>
            </a:r>
          </a:p>
          <a:p>
            <a:pPr lvl="1"/>
            <a:r>
              <a:rPr lang="en-US" dirty="0" smtClean="0"/>
              <a:t>Carrying a stack of books across the room</a:t>
            </a:r>
          </a:p>
          <a:p>
            <a:pPr lvl="2"/>
            <a:r>
              <a:rPr lang="en-US" dirty="0" smtClean="0"/>
              <a:t>No work done on the books </a:t>
            </a:r>
            <a:r>
              <a:rPr lang="en-US" dirty="0" smtClean="0"/>
              <a:t>by your arms because </a:t>
            </a:r>
            <a:r>
              <a:rPr lang="en-US" dirty="0" smtClean="0"/>
              <a:t>the applied force is normal to the displacement</a:t>
            </a:r>
          </a:p>
          <a:p>
            <a:pPr lvl="2"/>
            <a:r>
              <a:rPr lang="en-US" dirty="0" smtClean="0"/>
              <a:t>However, your feet do work on the floor and friction does work on your feet</a:t>
            </a:r>
          </a:p>
          <a:p>
            <a:endParaRPr lang="en-US" dirty="0"/>
          </a:p>
        </p:txBody>
      </p:sp>
      <p:graphicFrame>
        <p:nvGraphicFramePr>
          <p:cNvPr id="4" name="Object 3"/>
          <p:cNvGraphicFramePr>
            <a:graphicFrameLocks noChangeAspect="1"/>
          </p:cNvGraphicFramePr>
          <p:nvPr/>
        </p:nvGraphicFramePr>
        <p:xfrm>
          <a:off x="5791200" y="5029200"/>
          <a:ext cx="2971800" cy="1508078"/>
        </p:xfrm>
        <a:graphic>
          <a:graphicData uri="http://schemas.openxmlformats.org/presentationml/2006/ole">
            <p:oleObj spid="_x0000_s7170" name="Equation" r:id="rId3" imgW="850680" imgH="431640"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What forces are applied here and what work is being done?</a:t>
            </a:r>
            <a:endParaRPr lang="en-US" dirty="0"/>
          </a:p>
        </p:txBody>
      </p:sp>
      <p:pic>
        <p:nvPicPr>
          <p:cNvPr id="5" name="Picture 4" descr="Work Done on a Box.jpg"/>
          <p:cNvPicPr>
            <a:picLocks noChangeAspect="1"/>
          </p:cNvPicPr>
          <p:nvPr/>
        </p:nvPicPr>
        <p:blipFill>
          <a:blip r:embed="rId3" cstate="print"/>
          <a:stretch>
            <a:fillRect/>
          </a:stretch>
        </p:blipFill>
        <p:spPr>
          <a:xfrm>
            <a:off x="3429000" y="2362200"/>
            <a:ext cx="5410200" cy="2726698"/>
          </a:xfrm>
          <a:prstGeom prst="rect">
            <a:avLst/>
          </a:prstGeom>
        </p:spPr>
      </p:pic>
      <p:graphicFrame>
        <p:nvGraphicFramePr>
          <p:cNvPr id="8195" name="Object 2"/>
          <p:cNvGraphicFramePr>
            <a:graphicFrameLocks noChangeAspect="1"/>
          </p:cNvGraphicFramePr>
          <p:nvPr/>
        </p:nvGraphicFramePr>
        <p:xfrm>
          <a:off x="455613" y="2533650"/>
          <a:ext cx="2516187" cy="1276350"/>
        </p:xfrm>
        <a:graphic>
          <a:graphicData uri="http://schemas.openxmlformats.org/presentationml/2006/ole">
            <p:oleObj spid="_x0000_s8195" name="Equation" r:id="rId4" imgW="850680" imgH="43164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What forces are applied here and what work is being done?</a:t>
            </a:r>
            <a:endParaRPr lang="en-US" dirty="0"/>
          </a:p>
        </p:txBody>
      </p:sp>
      <p:pic>
        <p:nvPicPr>
          <p:cNvPr id="5" name="Picture 4" descr="Work Done on a Box.jpg"/>
          <p:cNvPicPr>
            <a:picLocks noChangeAspect="1"/>
          </p:cNvPicPr>
          <p:nvPr/>
        </p:nvPicPr>
        <p:blipFill>
          <a:blip r:embed="rId3" cstate="print"/>
          <a:stretch>
            <a:fillRect/>
          </a:stretch>
        </p:blipFill>
        <p:spPr>
          <a:xfrm>
            <a:off x="3429000" y="2362200"/>
            <a:ext cx="5410200" cy="2726698"/>
          </a:xfrm>
          <a:prstGeom prst="rect">
            <a:avLst/>
          </a:prstGeom>
        </p:spPr>
      </p:pic>
      <p:graphicFrame>
        <p:nvGraphicFramePr>
          <p:cNvPr id="8195" name="Object 2"/>
          <p:cNvGraphicFramePr>
            <a:graphicFrameLocks noChangeAspect="1"/>
          </p:cNvGraphicFramePr>
          <p:nvPr/>
        </p:nvGraphicFramePr>
        <p:xfrm>
          <a:off x="457200" y="3589338"/>
          <a:ext cx="2514600" cy="1952625"/>
        </p:xfrm>
        <a:graphic>
          <a:graphicData uri="http://schemas.openxmlformats.org/presentationml/2006/ole">
            <p:oleObj spid="_x0000_s9218" name="Equation" r:id="rId4" imgW="850680" imgH="660240" progId="Equation.3">
              <p:embed/>
            </p:oleObj>
          </a:graphicData>
        </a:graphic>
      </p:graphicFrame>
      <p:cxnSp>
        <p:nvCxnSpPr>
          <p:cNvPr id="7" name="Straight Arrow Connector 6"/>
          <p:cNvCxnSpPr/>
          <p:nvPr/>
        </p:nvCxnSpPr>
        <p:spPr>
          <a:xfrm rot="5400000">
            <a:off x="3429000" y="5181600"/>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19600" y="5257800"/>
            <a:ext cx="1524000" cy="461665"/>
          </a:xfrm>
          <a:prstGeom prst="rect">
            <a:avLst/>
          </a:prstGeom>
          <a:noFill/>
          <a:ln>
            <a:noFill/>
          </a:ln>
        </p:spPr>
        <p:txBody>
          <a:bodyPr wrap="square" rtlCol="0">
            <a:spAutoFit/>
          </a:bodyPr>
          <a:lstStyle/>
          <a:p>
            <a:r>
              <a:rPr lang="en-US" sz="2400" b="1" dirty="0" err="1" smtClean="0">
                <a:solidFill>
                  <a:srgbClr val="FF0000"/>
                </a:solidFill>
              </a:rPr>
              <a:t>F</a:t>
            </a:r>
            <a:r>
              <a:rPr lang="en-US" sz="2400" b="1" baseline="-25000" dirty="0" err="1" smtClean="0">
                <a:solidFill>
                  <a:srgbClr val="FF0000"/>
                </a:solidFill>
              </a:rPr>
              <a:t>g</a:t>
            </a:r>
            <a:r>
              <a:rPr lang="en-US" sz="2400" b="1" dirty="0" smtClean="0">
                <a:solidFill>
                  <a:srgbClr val="FF0000"/>
                </a:solidFill>
              </a:rPr>
              <a:t> = mg</a:t>
            </a:r>
            <a:endParaRPr lang="en-US" sz="2400" b="1"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What forces are applied here and what work is being done?</a:t>
            </a:r>
            <a:endParaRPr lang="en-US" dirty="0"/>
          </a:p>
        </p:txBody>
      </p:sp>
      <p:pic>
        <p:nvPicPr>
          <p:cNvPr id="5" name="Picture 4" descr="Work Done on a Box.jpg"/>
          <p:cNvPicPr>
            <a:picLocks noChangeAspect="1"/>
          </p:cNvPicPr>
          <p:nvPr/>
        </p:nvPicPr>
        <p:blipFill>
          <a:blip r:embed="rId3" cstate="print"/>
          <a:stretch>
            <a:fillRect/>
          </a:stretch>
        </p:blipFill>
        <p:spPr>
          <a:xfrm>
            <a:off x="3429000" y="2362200"/>
            <a:ext cx="5410200" cy="2726698"/>
          </a:xfrm>
          <a:prstGeom prst="rect">
            <a:avLst/>
          </a:prstGeom>
        </p:spPr>
      </p:pic>
      <p:graphicFrame>
        <p:nvGraphicFramePr>
          <p:cNvPr id="8195" name="Object 2"/>
          <p:cNvGraphicFramePr>
            <a:graphicFrameLocks noChangeAspect="1"/>
          </p:cNvGraphicFramePr>
          <p:nvPr/>
        </p:nvGraphicFramePr>
        <p:xfrm>
          <a:off x="457200" y="2427287"/>
          <a:ext cx="2514600" cy="4278313"/>
        </p:xfrm>
        <a:graphic>
          <a:graphicData uri="http://schemas.openxmlformats.org/presentationml/2006/ole">
            <p:oleObj spid="_x0000_s81922" name="Equation" r:id="rId4" imgW="850680" imgH="1447560" progId="Equation.3">
              <p:embed/>
            </p:oleObj>
          </a:graphicData>
        </a:graphic>
      </p:graphicFrame>
      <p:cxnSp>
        <p:nvCxnSpPr>
          <p:cNvPr id="7" name="Straight Arrow Connector 6"/>
          <p:cNvCxnSpPr/>
          <p:nvPr/>
        </p:nvCxnSpPr>
        <p:spPr>
          <a:xfrm rot="5400000">
            <a:off x="3429000" y="5181600"/>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19600" y="5257800"/>
            <a:ext cx="1524000" cy="461665"/>
          </a:xfrm>
          <a:prstGeom prst="rect">
            <a:avLst/>
          </a:prstGeom>
          <a:noFill/>
          <a:ln>
            <a:noFill/>
          </a:ln>
        </p:spPr>
        <p:txBody>
          <a:bodyPr wrap="square" rtlCol="0">
            <a:spAutoFit/>
          </a:bodyPr>
          <a:lstStyle/>
          <a:p>
            <a:r>
              <a:rPr lang="en-US" sz="2400" b="1" dirty="0" err="1" smtClean="0">
                <a:solidFill>
                  <a:srgbClr val="FF0000"/>
                </a:solidFill>
              </a:rPr>
              <a:t>F</a:t>
            </a:r>
            <a:r>
              <a:rPr lang="en-US" sz="2400" b="1" baseline="-25000" dirty="0" err="1" smtClean="0">
                <a:solidFill>
                  <a:srgbClr val="FF0000"/>
                </a:solidFill>
              </a:rPr>
              <a:t>g</a:t>
            </a:r>
            <a:r>
              <a:rPr lang="en-US" sz="2400" b="1" dirty="0" smtClean="0">
                <a:solidFill>
                  <a:srgbClr val="FF0000"/>
                </a:solidFill>
              </a:rPr>
              <a:t> = mg</a:t>
            </a:r>
            <a:endParaRPr lang="en-US" sz="2400" b="1"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What forces are applied here and what work is being done?</a:t>
            </a:r>
            <a:endParaRPr lang="en-US" dirty="0"/>
          </a:p>
        </p:txBody>
      </p:sp>
      <p:pic>
        <p:nvPicPr>
          <p:cNvPr id="5" name="Picture 4" descr="Work Done on a Box.jpg"/>
          <p:cNvPicPr>
            <a:picLocks noChangeAspect="1"/>
          </p:cNvPicPr>
          <p:nvPr/>
        </p:nvPicPr>
        <p:blipFill>
          <a:blip r:embed="rId3" cstate="print"/>
          <a:stretch>
            <a:fillRect/>
          </a:stretch>
        </p:blipFill>
        <p:spPr>
          <a:xfrm>
            <a:off x="3429000" y="2362200"/>
            <a:ext cx="5410200" cy="2726698"/>
          </a:xfrm>
          <a:prstGeom prst="rect">
            <a:avLst/>
          </a:prstGeom>
        </p:spPr>
      </p:pic>
      <p:cxnSp>
        <p:nvCxnSpPr>
          <p:cNvPr id="7" name="Straight Arrow Connector 6"/>
          <p:cNvCxnSpPr/>
          <p:nvPr/>
        </p:nvCxnSpPr>
        <p:spPr>
          <a:xfrm rot="5400000">
            <a:off x="3429000" y="5181600"/>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19600" y="5257800"/>
            <a:ext cx="1524000" cy="461665"/>
          </a:xfrm>
          <a:prstGeom prst="rect">
            <a:avLst/>
          </a:prstGeom>
          <a:noFill/>
          <a:ln>
            <a:noFill/>
          </a:ln>
        </p:spPr>
        <p:txBody>
          <a:bodyPr wrap="square" rtlCol="0">
            <a:spAutoFit/>
          </a:bodyPr>
          <a:lstStyle/>
          <a:p>
            <a:r>
              <a:rPr lang="en-US" sz="2400" b="1" dirty="0" err="1" smtClean="0">
                <a:solidFill>
                  <a:srgbClr val="FF0000"/>
                </a:solidFill>
              </a:rPr>
              <a:t>F</a:t>
            </a:r>
            <a:r>
              <a:rPr lang="en-US" sz="2400" b="1" baseline="-25000" dirty="0" err="1" smtClean="0">
                <a:solidFill>
                  <a:srgbClr val="FF0000"/>
                </a:solidFill>
              </a:rPr>
              <a:t>g</a:t>
            </a:r>
            <a:r>
              <a:rPr lang="en-US" sz="2400" b="1" dirty="0" smtClean="0">
                <a:solidFill>
                  <a:srgbClr val="FF0000"/>
                </a:solidFill>
              </a:rPr>
              <a:t> = mg</a:t>
            </a:r>
            <a:endParaRPr lang="en-US" sz="2400" b="1" dirty="0">
              <a:solidFill>
                <a:srgbClr val="FF0000"/>
              </a:solidFill>
            </a:endParaRPr>
          </a:p>
        </p:txBody>
      </p:sp>
      <p:cxnSp>
        <p:nvCxnSpPr>
          <p:cNvPr id="9" name="Straight Arrow Connector 8"/>
          <p:cNvCxnSpPr/>
          <p:nvPr/>
        </p:nvCxnSpPr>
        <p:spPr>
          <a:xfrm rot="16200000" flipV="1">
            <a:off x="3429794" y="3656806"/>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91000" y="3124200"/>
            <a:ext cx="15240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N</a:t>
            </a:r>
            <a:r>
              <a:rPr lang="en-US" sz="2400" b="1" dirty="0" smtClean="0">
                <a:solidFill>
                  <a:srgbClr val="FF0000"/>
                </a:solidFill>
              </a:rPr>
              <a:t> = mg?</a:t>
            </a:r>
            <a:endParaRPr lang="en-US" sz="2400" b="1" dirty="0">
              <a:solidFill>
                <a:srgbClr val="FF0000"/>
              </a:solidFill>
            </a:endParaRPr>
          </a:p>
        </p:txBody>
      </p:sp>
      <p:graphicFrame>
        <p:nvGraphicFramePr>
          <p:cNvPr id="10243" name="Object 2"/>
          <p:cNvGraphicFramePr>
            <a:graphicFrameLocks noChangeAspect="1"/>
          </p:cNvGraphicFramePr>
          <p:nvPr/>
        </p:nvGraphicFramePr>
        <p:xfrm>
          <a:off x="457200" y="2427288"/>
          <a:ext cx="2514600" cy="4278312"/>
        </p:xfrm>
        <a:graphic>
          <a:graphicData uri="http://schemas.openxmlformats.org/presentationml/2006/ole">
            <p:oleObj spid="_x0000_s82946" name="Equation" r:id="rId4" imgW="850680" imgH="1447560" progId="Equation.3">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What forces are applied here and what work is being done?</a:t>
            </a:r>
            <a:endParaRPr lang="en-US" dirty="0"/>
          </a:p>
        </p:txBody>
      </p:sp>
      <p:pic>
        <p:nvPicPr>
          <p:cNvPr id="5" name="Picture 4" descr="Work Done on a Box.jpg"/>
          <p:cNvPicPr>
            <a:picLocks noChangeAspect="1"/>
          </p:cNvPicPr>
          <p:nvPr/>
        </p:nvPicPr>
        <p:blipFill>
          <a:blip r:embed="rId3" cstate="print"/>
          <a:stretch>
            <a:fillRect/>
          </a:stretch>
        </p:blipFill>
        <p:spPr>
          <a:xfrm>
            <a:off x="3429000" y="2362200"/>
            <a:ext cx="5410200" cy="2726698"/>
          </a:xfrm>
          <a:prstGeom prst="rect">
            <a:avLst/>
          </a:prstGeom>
        </p:spPr>
      </p:pic>
      <p:cxnSp>
        <p:nvCxnSpPr>
          <p:cNvPr id="7" name="Straight Arrow Connector 6"/>
          <p:cNvCxnSpPr/>
          <p:nvPr/>
        </p:nvCxnSpPr>
        <p:spPr>
          <a:xfrm rot="5400000">
            <a:off x="3429000" y="5181600"/>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19600" y="5257800"/>
            <a:ext cx="1524000" cy="461665"/>
          </a:xfrm>
          <a:prstGeom prst="rect">
            <a:avLst/>
          </a:prstGeom>
          <a:noFill/>
          <a:ln>
            <a:noFill/>
          </a:ln>
        </p:spPr>
        <p:txBody>
          <a:bodyPr wrap="square" rtlCol="0">
            <a:spAutoFit/>
          </a:bodyPr>
          <a:lstStyle/>
          <a:p>
            <a:r>
              <a:rPr lang="en-US" sz="2400" b="1" dirty="0" err="1" smtClean="0">
                <a:solidFill>
                  <a:srgbClr val="FF0000"/>
                </a:solidFill>
              </a:rPr>
              <a:t>F</a:t>
            </a:r>
            <a:r>
              <a:rPr lang="en-US" sz="2400" b="1" baseline="-25000" dirty="0" err="1" smtClean="0">
                <a:solidFill>
                  <a:srgbClr val="FF0000"/>
                </a:solidFill>
              </a:rPr>
              <a:t>g</a:t>
            </a:r>
            <a:r>
              <a:rPr lang="en-US" sz="2400" b="1" dirty="0" smtClean="0">
                <a:solidFill>
                  <a:srgbClr val="FF0000"/>
                </a:solidFill>
              </a:rPr>
              <a:t> = mg</a:t>
            </a:r>
            <a:endParaRPr lang="en-US" sz="2400" b="1" dirty="0">
              <a:solidFill>
                <a:srgbClr val="FF0000"/>
              </a:solidFill>
            </a:endParaRPr>
          </a:p>
        </p:txBody>
      </p:sp>
      <p:cxnSp>
        <p:nvCxnSpPr>
          <p:cNvPr id="9" name="Straight Arrow Connector 8"/>
          <p:cNvCxnSpPr/>
          <p:nvPr/>
        </p:nvCxnSpPr>
        <p:spPr>
          <a:xfrm rot="16200000" flipV="1">
            <a:off x="3429794" y="3656806"/>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91000" y="3124200"/>
            <a:ext cx="15240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N</a:t>
            </a:r>
            <a:r>
              <a:rPr lang="en-US" sz="2400" b="1" dirty="0" smtClean="0">
                <a:solidFill>
                  <a:srgbClr val="FF0000"/>
                </a:solidFill>
              </a:rPr>
              <a:t> = mg?</a:t>
            </a:r>
            <a:endParaRPr lang="en-US" sz="2400" b="1" dirty="0">
              <a:solidFill>
                <a:srgbClr val="FF0000"/>
              </a:solidFill>
            </a:endParaRPr>
          </a:p>
        </p:txBody>
      </p:sp>
      <p:graphicFrame>
        <p:nvGraphicFramePr>
          <p:cNvPr id="10243" name="Object 2"/>
          <p:cNvGraphicFramePr>
            <a:graphicFrameLocks noChangeAspect="1"/>
          </p:cNvGraphicFramePr>
          <p:nvPr/>
        </p:nvGraphicFramePr>
        <p:xfrm>
          <a:off x="457200" y="3533775"/>
          <a:ext cx="2514600" cy="2063750"/>
        </p:xfrm>
        <a:graphic>
          <a:graphicData uri="http://schemas.openxmlformats.org/presentationml/2006/ole">
            <p:oleObj spid="_x0000_s10243" name="Equation" r:id="rId4" imgW="850680" imgH="698400" progId="Equation.3">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What forces are applied here and what work is being done?</a:t>
            </a:r>
            <a:endParaRPr lang="en-US" dirty="0"/>
          </a:p>
        </p:txBody>
      </p:sp>
      <p:pic>
        <p:nvPicPr>
          <p:cNvPr id="5" name="Picture 4" descr="Work Done on a Box.jpg"/>
          <p:cNvPicPr>
            <a:picLocks noChangeAspect="1"/>
          </p:cNvPicPr>
          <p:nvPr/>
        </p:nvPicPr>
        <p:blipFill>
          <a:blip r:embed="rId3" cstate="print"/>
          <a:stretch>
            <a:fillRect/>
          </a:stretch>
        </p:blipFill>
        <p:spPr>
          <a:xfrm>
            <a:off x="3429000" y="2362200"/>
            <a:ext cx="5410200" cy="2726698"/>
          </a:xfrm>
          <a:prstGeom prst="rect">
            <a:avLst/>
          </a:prstGeom>
        </p:spPr>
      </p:pic>
      <p:cxnSp>
        <p:nvCxnSpPr>
          <p:cNvPr id="7" name="Straight Arrow Connector 6"/>
          <p:cNvCxnSpPr/>
          <p:nvPr/>
        </p:nvCxnSpPr>
        <p:spPr>
          <a:xfrm rot="5400000">
            <a:off x="3429000" y="5181600"/>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19600" y="5257800"/>
            <a:ext cx="1524000" cy="461665"/>
          </a:xfrm>
          <a:prstGeom prst="rect">
            <a:avLst/>
          </a:prstGeom>
          <a:noFill/>
          <a:ln>
            <a:noFill/>
          </a:ln>
        </p:spPr>
        <p:txBody>
          <a:bodyPr wrap="square" rtlCol="0">
            <a:spAutoFit/>
          </a:bodyPr>
          <a:lstStyle/>
          <a:p>
            <a:r>
              <a:rPr lang="en-US" sz="2400" b="1" dirty="0" err="1" smtClean="0">
                <a:solidFill>
                  <a:srgbClr val="FF0000"/>
                </a:solidFill>
              </a:rPr>
              <a:t>F</a:t>
            </a:r>
            <a:r>
              <a:rPr lang="en-US" sz="2400" b="1" baseline="-25000" dirty="0" err="1" smtClean="0">
                <a:solidFill>
                  <a:srgbClr val="FF0000"/>
                </a:solidFill>
              </a:rPr>
              <a:t>g</a:t>
            </a:r>
            <a:r>
              <a:rPr lang="en-US" sz="2400" b="1" dirty="0" smtClean="0">
                <a:solidFill>
                  <a:srgbClr val="FF0000"/>
                </a:solidFill>
              </a:rPr>
              <a:t> = mg</a:t>
            </a:r>
            <a:endParaRPr lang="en-US" sz="2400" b="1" dirty="0">
              <a:solidFill>
                <a:srgbClr val="FF0000"/>
              </a:solidFill>
            </a:endParaRPr>
          </a:p>
        </p:txBody>
      </p:sp>
      <p:cxnSp>
        <p:nvCxnSpPr>
          <p:cNvPr id="9" name="Straight Arrow Connector 8"/>
          <p:cNvCxnSpPr/>
          <p:nvPr/>
        </p:nvCxnSpPr>
        <p:spPr>
          <a:xfrm rot="16200000" flipV="1">
            <a:off x="3429794" y="3656806"/>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91000" y="3124200"/>
            <a:ext cx="15240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N</a:t>
            </a:r>
            <a:r>
              <a:rPr lang="en-US" sz="2400" b="1" dirty="0" smtClean="0">
                <a:solidFill>
                  <a:srgbClr val="FF0000"/>
                </a:solidFill>
              </a:rPr>
              <a:t> = mg?</a:t>
            </a:r>
            <a:endParaRPr lang="en-US" sz="2400" b="1" dirty="0">
              <a:solidFill>
                <a:srgbClr val="FF0000"/>
              </a:solidFill>
            </a:endParaRPr>
          </a:p>
        </p:txBody>
      </p:sp>
      <p:cxnSp>
        <p:nvCxnSpPr>
          <p:cNvPr id="11" name="Straight Arrow Connector 10"/>
          <p:cNvCxnSpPr/>
          <p:nvPr/>
        </p:nvCxnSpPr>
        <p:spPr>
          <a:xfrm rot="16200000" flipV="1">
            <a:off x="5715794" y="3809206"/>
            <a:ext cx="457200" cy="1588"/>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29200" y="2438400"/>
            <a:ext cx="19050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P-Y</a:t>
            </a:r>
            <a:r>
              <a:rPr lang="en-US" sz="2400" b="1" dirty="0" smtClean="0">
                <a:solidFill>
                  <a:srgbClr val="FF0000"/>
                </a:solidFill>
              </a:rPr>
              <a:t> = F</a:t>
            </a:r>
            <a:r>
              <a:rPr lang="en-US" sz="2400" b="1" baseline="-25000" dirty="0" smtClean="0">
                <a:solidFill>
                  <a:srgbClr val="FF0000"/>
                </a:solidFill>
              </a:rPr>
              <a:t>P</a:t>
            </a:r>
            <a:r>
              <a:rPr lang="en-US" sz="2400" b="1" dirty="0" smtClean="0">
                <a:solidFill>
                  <a:srgbClr val="FF0000"/>
                </a:solidFill>
              </a:rPr>
              <a:t> sin</a:t>
            </a:r>
            <a:r>
              <a:rPr lang="el-GR" sz="2400" b="1" dirty="0" smtClean="0">
                <a:solidFill>
                  <a:srgbClr val="FF0000"/>
                </a:solidFill>
              </a:rPr>
              <a:t>θ</a:t>
            </a:r>
            <a:endParaRPr lang="en-US" sz="2400" b="1" dirty="0">
              <a:solidFill>
                <a:srgbClr val="FF0000"/>
              </a:solidFill>
            </a:endParaRPr>
          </a:p>
        </p:txBody>
      </p:sp>
      <p:graphicFrame>
        <p:nvGraphicFramePr>
          <p:cNvPr id="11267" name="Object 2"/>
          <p:cNvGraphicFramePr>
            <a:graphicFrameLocks noChangeAspect="1"/>
          </p:cNvGraphicFramePr>
          <p:nvPr/>
        </p:nvGraphicFramePr>
        <p:xfrm>
          <a:off x="250825" y="3178175"/>
          <a:ext cx="2927350" cy="2776538"/>
        </p:xfrm>
        <a:graphic>
          <a:graphicData uri="http://schemas.openxmlformats.org/presentationml/2006/ole">
            <p:oleObj spid="_x0000_s11267" name="Equation" r:id="rId4" imgW="990360" imgH="939600" progId="Equation.3">
              <p:embed/>
            </p:oleObj>
          </a:graphicData>
        </a:graphic>
      </p:graphicFrame>
      <p:cxnSp>
        <p:nvCxnSpPr>
          <p:cNvPr id="12" name="Straight Arrow Connector 11"/>
          <p:cNvCxnSpPr/>
          <p:nvPr/>
        </p:nvCxnSpPr>
        <p:spPr>
          <a:xfrm rot="16200000" flipV="1">
            <a:off x="4191794" y="3809206"/>
            <a:ext cx="457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495800" y="3505200"/>
            <a:ext cx="6858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P-Y</a:t>
            </a:r>
            <a:r>
              <a:rPr lang="en-US" sz="2400" b="1" dirty="0" smtClean="0">
                <a:solidFill>
                  <a:srgbClr val="FF0000"/>
                </a:solidFill>
              </a:rPr>
              <a:t> </a:t>
            </a:r>
            <a:endParaRPr lang="en-US" sz="2400" b="1" dirty="0">
              <a:solidFill>
                <a:srgbClr val="FF0000"/>
              </a:solidFill>
            </a:endParaRPr>
          </a:p>
        </p:txBody>
      </p:sp>
      <p:sp>
        <p:nvSpPr>
          <p:cNvPr id="15" name="TextBox 14"/>
          <p:cNvSpPr txBox="1"/>
          <p:nvPr/>
        </p:nvSpPr>
        <p:spPr>
          <a:xfrm>
            <a:off x="6019800" y="3657600"/>
            <a:ext cx="685800" cy="461665"/>
          </a:xfrm>
          <a:prstGeom prst="rect">
            <a:avLst/>
          </a:prstGeom>
          <a:noFill/>
          <a:ln>
            <a:noFill/>
          </a:ln>
        </p:spPr>
        <p:txBody>
          <a:bodyPr wrap="square" rtlCol="0">
            <a:spAutoFit/>
          </a:bodyPr>
          <a:lstStyle/>
          <a:p>
            <a:r>
              <a:rPr lang="en-US" sz="2400" b="1" dirty="0" smtClean="0">
                <a:solidFill>
                  <a:srgbClr val="0070C0"/>
                </a:solidFill>
              </a:rPr>
              <a:t>F</a:t>
            </a:r>
            <a:r>
              <a:rPr lang="en-US" sz="2400" b="1" baseline="-25000" dirty="0" smtClean="0">
                <a:solidFill>
                  <a:srgbClr val="0070C0"/>
                </a:solidFill>
              </a:rPr>
              <a:t>P-Y</a:t>
            </a:r>
            <a:r>
              <a:rPr lang="en-US" sz="2400" b="1" dirty="0" smtClean="0">
                <a:solidFill>
                  <a:srgbClr val="0070C0"/>
                </a:solidFill>
              </a:rPr>
              <a:t> </a:t>
            </a:r>
            <a:endParaRPr lang="en-US" sz="2400" b="1" dirty="0">
              <a:solidFill>
                <a:srgbClr val="0070C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What forces are applied here and what work is being done?</a:t>
            </a:r>
            <a:endParaRPr lang="en-US" dirty="0"/>
          </a:p>
        </p:txBody>
      </p:sp>
      <p:pic>
        <p:nvPicPr>
          <p:cNvPr id="5" name="Picture 4" descr="Work Done on a Box.jpg"/>
          <p:cNvPicPr>
            <a:picLocks noChangeAspect="1"/>
          </p:cNvPicPr>
          <p:nvPr/>
        </p:nvPicPr>
        <p:blipFill>
          <a:blip r:embed="rId2" cstate="print"/>
          <a:stretch>
            <a:fillRect/>
          </a:stretch>
        </p:blipFill>
        <p:spPr>
          <a:xfrm>
            <a:off x="3429000" y="2362200"/>
            <a:ext cx="5410200" cy="2726698"/>
          </a:xfrm>
          <a:prstGeom prst="rect">
            <a:avLst/>
          </a:prstGeom>
        </p:spPr>
      </p:pic>
      <p:cxnSp>
        <p:nvCxnSpPr>
          <p:cNvPr id="7" name="Straight Arrow Connector 6"/>
          <p:cNvCxnSpPr/>
          <p:nvPr/>
        </p:nvCxnSpPr>
        <p:spPr>
          <a:xfrm rot="5400000">
            <a:off x="3429000" y="5181600"/>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19600" y="5257800"/>
            <a:ext cx="1524000" cy="461665"/>
          </a:xfrm>
          <a:prstGeom prst="rect">
            <a:avLst/>
          </a:prstGeom>
          <a:noFill/>
          <a:ln>
            <a:noFill/>
          </a:ln>
        </p:spPr>
        <p:txBody>
          <a:bodyPr wrap="square" rtlCol="0">
            <a:spAutoFit/>
          </a:bodyPr>
          <a:lstStyle/>
          <a:p>
            <a:r>
              <a:rPr lang="en-US" sz="2400" b="1" dirty="0" err="1" smtClean="0">
                <a:solidFill>
                  <a:srgbClr val="FF0000"/>
                </a:solidFill>
              </a:rPr>
              <a:t>F</a:t>
            </a:r>
            <a:r>
              <a:rPr lang="en-US" sz="2400" b="1" baseline="-25000" dirty="0" err="1" smtClean="0">
                <a:solidFill>
                  <a:srgbClr val="FF0000"/>
                </a:solidFill>
              </a:rPr>
              <a:t>g</a:t>
            </a:r>
            <a:r>
              <a:rPr lang="en-US" sz="2400" b="1" dirty="0" smtClean="0">
                <a:solidFill>
                  <a:srgbClr val="FF0000"/>
                </a:solidFill>
              </a:rPr>
              <a:t> = mg</a:t>
            </a:r>
            <a:endParaRPr lang="en-US" sz="2400" b="1" dirty="0">
              <a:solidFill>
                <a:srgbClr val="FF0000"/>
              </a:solidFill>
            </a:endParaRPr>
          </a:p>
        </p:txBody>
      </p:sp>
      <p:cxnSp>
        <p:nvCxnSpPr>
          <p:cNvPr id="9" name="Straight Arrow Connector 8"/>
          <p:cNvCxnSpPr/>
          <p:nvPr/>
        </p:nvCxnSpPr>
        <p:spPr>
          <a:xfrm rot="16200000" flipV="1">
            <a:off x="3429794" y="3656806"/>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V="1">
            <a:off x="4191794" y="3809206"/>
            <a:ext cx="457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86200" y="2438400"/>
            <a:ext cx="30480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N</a:t>
            </a:r>
            <a:r>
              <a:rPr lang="en-US" sz="2400" b="1" dirty="0" smtClean="0">
                <a:solidFill>
                  <a:srgbClr val="FF0000"/>
                </a:solidFill>
              </a:rPr>
              <a:t> = mg - F</a:t>
            </a:r>
            <a:r>
              <a:rPr lang="en-US" sz="2400" b="1" baseline="-25000" dirty="0" smtClean="0">
                <a:solidFill>
                  <a:srgbClr val="FF0000"/>
                </a:solidFill>
              </a:rPr>
              <a:t>P</a:t>
            </a:r>
            <a:r>
              <a:rPr lang="en-US" sz="2400" b="1" dirty="0" smtClean="0">
                <a:solidFill>
                  <a:srgbClr val="FF0000"/>
                </a:solidFill>
              </a:rPr>
              <a:t> sin</a:t>
            </a:r>
            <a:r>
              <a:rPr lang="el-GR" sz="2400" b="1" dirty="0" smtClean="0">
                <a:solidFill>
                  <a:srgbClr val="FF0000"/>
                </a:solidFill>
              </a:rPr>
              <a:t>θ</a:t>
            </a:r>
            <a:endParaRPr lang="en-US" sz="2400" b="1" dirty="0">
              <a:solidFill>
                <a:srgbClr val="FF0000"/>
              </a:solidFill>
            </a:endParaRPr>
          </a:p>
        </p:txBody>
      </p:sp>
      <p:sp>
        <p:nvSpPr>
          <p:cNvPr id="10" name="TextBox 9"/>
          <p:cNvSpPr txBox="1"/>
          <p:nvPr/>
        </p:nvSpPr>
        <p:spPr>
          <a:xfrm>
            <a:off x="4495800" y="3505200"/>
            <a:ext cx="6858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P-Y</a:t>
            </a:r>
            <a:r>
              <a:rPr lang="en-US" sz="2400" b="1" dirty="0" smtClean="0">
                <a:solidFill>
                  <a:srgbClr val="FF0000"/>
                </a:solidFill>
              </a:rPr>
              <a:t> </a:t>
            </a:r>
            <a:endParaRPr lang="en-US" sz="2400" b="1"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5" name="Object 2"/>
          <p:cNvGraphicFramePr>
            <a:graphicFrameLocks noChangeAspect="1"/>
          </p:cNvGraphicFramePr>
          <p:nvPr/>
        </p:nvGraphicFramePr>
        <p:xfrm>
          <a:off x="228600" y="3886200"/>
          <a:ext cx="4267200" cy="2731681"/>
        </p:xfrm>
        <a:graphic>
          <a:graphicData uri="http://schemas.openxmlformats.org/presentationml/2006/ole">
            <p:oleObj spid="_x0000_s14338" name="Equation" r:id="rId3" imgW="1904760" imgH="1218960" progId="Equation.3">
              <p:embed/>
            </p:oleObj>
          </a:graphicData>
        </a:graphic>
      </p:graphicFrame>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What forces are applied here and what work is being done?</a:t>
            </a:r>
            <a:endParaRPr lang="en-US" dirty="0"/>
          </a:p>
        </p:txBody>
      </p:sp>
      <p:pic>
        <p:nvPicPr>
          <p:cNvPr id="5" name="Picture 4" descr="Work Done on a Box.jpg"/>
          <p:cNvPicPr>
            <a:picLocks noChangeAspect="1"/>
          </p:cNvPicPr>
          <p:nvPr/>
        </p:nvPicPr>
        <p:blipFill>
          <a:blip r:embed="rId4" cstate="print"/>
          <a:stretch>
            <a:fillRect/>
          </a:stretch>
        </p:blipFill>
        <p:spPr>
          <a:xfrm>
            <a:off x="3429000" y="2362200"/>
            <a:ext cx="5410200" cy="2726698"/>
          </a:xfrm>
          <a:prstGeom prst="rect">
            <a:avLst/>
          </a:prstGeom>
        </p:spPr>
      </p:pic>
      <p:cxnSp>
        <p:nvCxnSpPr>
          <p:cNvPr id="7" name="Straight Arrow Connector 6"/>
          <p:cNvCxnSpPr/>
          <p:nvPr/>
        </p:nvCxnSpPr>
        <p:spPr>
          <a:xfrm rot="5400000">
            <a:off x="3429000" y="5181600"/>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19600" y="5257800"/>
            <a:ext cx="1524000" cy="461665"/>
          </a:xfrm>
          <a:prstGeom prst="rect">
            <a:avLst/>
          </a:prstGeom>
          <a:noFill/>
          <a:ln>
            <a:noFill/>
          </a:ln>
        </p:spPr>
        <p:txBody>
          <a:bodyPr wrap="square" rtlCol="0">
            <a:spAutoFit/>
          </a:bodyPr>
          <a:lstStyle/>
          <a:p>
            <a:r>
              <a:rPr lang="en-US" sz="2400" b="1" dirty="0" err="1" smtClean="0">
                <a:solidFill>
                  <a:srgbClr val="FF0000"/>
                </a:solidFill>
              </a:rPr>
              <a:t>F</a:t>
            </a:r>
            <a:r>
              <a:rPr lang="en-US" sz="2400" b="1" baseline="-25000" dirty="0" err="1" smtClean="0">
                <a:solidFill>
                  <a:srgbClr val="FF0000"/>
                </a:solidFill>
              </a:rPr>
              <a:t>g</a:t>
            </a:r>
            <a:r>
              <a:rPr lang="en-US" sz="2400" b="1" dirty="0" smtClean="0">
                <a:solidFill>
                  <a:srgbClr val="FF0000"/>
                </a:solidFill>
              </a:rPr>
              <a:t> = mg</a:t>
            </a:r>
            <a:endParaRPr lang="en-US" sz="2400" b="1" dirty="0">
              <a:solidFill>
                <a:srgbClr val="FF0000"/>
              </a:solidFill>
            </a:endParaRPr>
          </a:p>
        </p:txBody>
      </p:sp>
      <p:cxnSp>
        <p:nvCxnSpPr>
          <p:cNvPr id="9" name="Straight Arrow Connector 8"/>
          <p:cNvCxnSpPr/>
          <p:nvPr/>
        </p:nvCxnSpPr>
        <p:spPr>
          <a:xfrm rot="16200000" flipV="1">
            <a:off x="3429794" y="3656806"/>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V="1">
            <a:off x="4191794" y="3733006"/>
            <a:ext cx="457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86200" y="2438400"/>
            <a:ext cx="30480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N</a:t>
            </a:r>
            <a:r>
              <a:rPr lang="en-US" sz="2400" b="1" dirty="0" smtClean="0">
                <a:solidFill>
                  <a:srgbClr val="FF0000"/>
                </a:solidFill>
              </a:rPr>
              <a:t> = mg - F</a:t>
            </a:r>
            <a:r>
              <a:rPr lang="en-US" sz="2400" b="1" baseline="-25000" dirty="0" smtClean="0">
                <a:solidFill>
                  <a:srgbClr val="FF0000"/>
                </a:solidFill>
              </a:rPr>
              <a:t>P</a:t>
            </a:r>
            <a:r>
              <a:rPr lang="en-US" sz="2400" b="1" dirty="0" smtClean="0">
                <a:solidFill>
                  <a:srgbClr val="FF0000"/>
                </a:solidFill>
              </a:rPr>
              <a:t> sin</a:t>
            </a:r>
            <a:r>
              <a:rPr lang="el-GR" sz="2400" b="1" dirty="0" smtClean="0">
                <a:solidFill>
                  <a:srgbClr val="FF0000"/>
                </a:solidFill>
              </a:rPr>
              <a:t>θ</a:t>
            </a:r>
            <a:endParaRPr lang="en-US" sz="2400" b="1" dirty="0">
              <a:solidFill>
                <a:srgbClr val="FF0000"/>
              </a:solidFill>
            </a:endParaRPr>
          </a:p>
        </p:txBody>
      </p:sp>
      <p:cxnSp>
        <p:nvCxnSpPr>
          <p:cNvPr id="12" name="Straight Arrow Connector 11"/>
          <p:cNvCxnSpPr/>
          <p:nvPr/>
        </p:nvCxnSpPr>
        <p:spPr>
          <a:xfrm rot="10800000" flipV="1">
            <a:off x="2667000" y="4466915"/>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429000" y="3962400"/>
            <a:ext cx="4572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f</a:t>
            </a:r>
            <a:endParaRPr lang="en-US" sz="2400" b="1" dirty="0">
              <a:solidFill>
                <a:srgbClr val="FF0000"/>
              </a:solidFill>
            </a:endParaRPr>
          </a:p>
        </p:txBody>
      </p:sp>
      <p:sp>
        <p:nvSpPr>
          <p:cNvPr id="15" name="TextBox 14"/>
          <p:cNvSpPr txBox="1"/>
          <p:nvPr/>
        </p:nvSpPr>
        <p:spPr>
          <a:xfrm>
            <a:off x="4495800" y="3505200"/>
            <a:ext cx="6858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P-Y</a:t>
            </a:r>
            <a:r>
              <a:rPr lang="en-US" sz="2400" b="1" dirty="0" smtClean="0">
                <a:solidFill>
                  <a:srgbClr val="FF0000"/>
                </a:solidFill>
              </a:rPr>
              <a:t> </a:t>
            </a:r>
            <a:endParaRPr lang="en-US" sz="2400" b="1"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What forces are applied here and what work is being done?</a:t>
            </a:r>
            <a:endParaRPr lang="en-US" dirty="0"/>
          </a:p>
        </p:txBody>
      </p:sp>
      <p:pic>
        <p:nvPicPr>
          <p:cNvPr id="5" name="Picture 4" descr="Work Done on a Box.jpg"/>
          <p:cNvPicPr>
            <a:picLocks noChangeAspect="1"/>
          </p:cNvPicPr>
          <p:nvPr/>
        </p:nvPicPr>
        <p:blipFill>
          <a:blip r:embed="rId3" cstate="print"/>
          <a:stretch>
            <a:fillRect/>
          </a:stretch>
        </p:blipFill>
        <p:spPr>
          <a:xfrm>
            <a:off x="3429000" y="2362200"/>
            <a:ext cx="5410200" cy="2726698"/>
          </a:xfrm>
          <a:prstGeom prst="rect">
            <a:avLst/>
          </a:prstGeom>
        </p:spPr>
      </p:pic>
      <p:cxnSp>
        <p:nvCxnSpPr>
          <p:cNvPr id="7" name="Straight Arrow Connector 6"/>
          <p:cNvCxnSpPr/>
          <p:nvPr/>
        </p:nvCxnSpPr>
        <p:spPr>
          <a:xfrm rot="5400000">
            <a:off x="3429000" y="5181600"/>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19600" y="5257800"/>
            <a:ext cx="1524000" cy="461665"/>
          </a:xfrm>
          <a:prstGeom prst="rect">
            <a:avLst/>
          </a:prstGeom>
          <a:noFill/>
          <a:ln>
            <a:noFill/>
          </a:ln>
        </p:spPr>
        <p:txBody>
          <a:bodyPr wrap="square" rtlCol="0">
            <a:spAutoFit/>
          </a:bodyPr>
          <a:lstStyle/>
          <a:p>
            <a:r>
              <a:rPr lang="en-US" sz="2400" b="1" dirty="0" err="1" smtClean="0">
                <a:solidFill>
                  <a:srgbClr val="FF0000"/>
                </a:solidFill>
              </a:rPr>
              <a:t>F</a:t>
            </a:r>
            <a:r>
              <a:rPr lang="en-US" sz="2400" b="1" baseline="-25000" dirty="0" err="1" smtClean="0">
                <a:solidFill>
                  <a:srgbClr val="FF0000"/>
                </a:solidFill>
              </a:rPr>
              <a:t>g</a:t>
            </a:r>
            <a:r>
              <a:rPr lang="en-US" sz="2400" b="1" dirty="0" smtClean="0">
                <a:solidFill>
                  <a:srgbClr val="FF0000"/>
                </a:solidFill>
              </a:rPr>
              <a:t> = mg</a:t>
            </a:r>
            <a:endParaRPr lang="en-US" sz="2400" b="1" dirty="0">
              <a:solidFill>
                <a:srgbClr val="FF0000"/>
              </a:solidFill>
            </a:endParaRPr>
          </a:p>
        </p:txBody>
      </p:sp>
      <p:cxnSp>
        <p:nvCxnSpPr>
          <p:cNvPr id="9" name="Straight Arrow Connector 8"/>
          <p:cNvCxnSpPr/>
          <p:nvPr/>
        </p:nvCxnSpPr>
        <p:spPr>
          <a:xfrm rot="16200000" flipV="1">
            <a:off x="3429794" y="3656806"/>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V="1">
            <a:off x="4191794" y="3809206"/>
            <a:ext cx="457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86200" y="2438400"/>
            <a:ext cx="30480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N</a:t>
            </a:r>
            <a:r>
              <a:rPr lang="en-US" sz="2400" b="1" dirty="0" smtClean="0">
                <a:solidFill>
                  <a:srgbClr val="FF0000"/>
                </a:solidFill>
              </a:rPr>
              <a:t> = mg - F</a:t>
            </a:r>
            <a:r>
              <a:rPr lang="en-US" sz="2400" b="1" baseline="-25000" dirty="0" smtClean="0">
                <a:solidFill>
                  <a:srgbClr val="FF0000"/>
                </a:solidFill>
              </a:rPr>
              <a:t>P</a:t>
            </a:r>
            <a:r>
              <a:rPr lang="en-US" sz="2400" b="1" dirty="0" smtClean="0">
                <a:solidFill>
                  <a:srgbClr val="FF0000"/>
                </a:solidFill>
              </a:rPr>
              <a:t> sin</a:t>
            </a:r>
            <a:r>
              <a:rPr lang="el-GR" sz="2400" b="1" dirty="0" smtClean="0">
                <a:solidFill>
                  <a:srgbClr val="FF0000"/>
                </a:solidFill>
              </a:rPr>
              <a:t>θ</a:t>
            </a:r>
            <a:endParaRPr lang="en-US" sz="2400" b="1" dirty="0">
              <a:solidFill>
                <a:srgbClr val="FF0000"/>
              </a:solidFill>
            </a:endParaRPr>
          </a:p>
        </p:txBody>
      </p:sp>
      <p:cxnSp>
        <p:nvCxnSpPr>
          <p:cNvPr id="12" name="Straight Arrow Connector 11"/>
          <p:cNvCxnSpPr/>
          <p:nvPr/>
        </p:nvCxnSpPr>
        <p:spPr>
          <a:xfrm rot="10800000" flipV="1">
            <a:off x="2667000" y="4466915"/>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429000" y="3962400"/>
            <a:ext cx="4572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f</a:t>
            </a:r>
            <a:endParaRPr lang="en-US" sz="2400" b="1" dirty="0">
              <a:solidFill>
                <a:srgbClr val="FF0000"/>
              </a:solidFill>
            </a:endParaRPr>
          </a:p>
        </p:txBody>
      </p:sp>
      <p:cxnSp>
        <p:nvCxnSpPr>
          <p:cNvPr id="15" name="Straight Arrow Connector 14"/>
          <p:cNvCxnSpPr/>
          <p:nvPr/>
        </p:nvCxnSpPr>
        <p:spPr>
          <a:xfrm rot="10800000" flipH="1" flipV="1">
            <a:off x="4191000" y="4458100"/>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343400" y="4572000"/>
            <a:ext cx="2819400" cy="461665"/>
          </a:xfrm>
          <a:prstGeom prst="rect">
            <a:avLst/>
          </a:prstGeom>
          <a:noFill/>
          <a:ln>
            <a:noFill/>
          </a:ln>
        </p:spPr>
        <p:txBody>
          <a:bodyPr wrap="square" rtlCol="0">
            <a:spAutoFit/>
          </a:bodyPr>
          <a:lstStyle/>
          <a:p>
            <a:r>
              <a:rPr lang="en-US" sz="2400" b="1" dirty="0" err="1" smtClean="0">
                <a:solidFill>
                  <a:srgbClr val="FF0000"/>
                </a:solidFill>
              </a:rPr>
              <a:t>F</a:t>
            </a:r>
            <a:r>
              <a:rPr lang="en-US" sz="2400" b="1" baseline="-25000" dirty="0" err="1" smtClean="0">
                <a:solidFill>
                  <a:srgbClr val="FF0000"/>
                </a:solidFill>
              </a:rPr>
              <a:t>p</a:t>
            </a:r>
            <a:r>
              <a:rPr lang="en-US" sz="2400" b="1" baseline="-25000" dirty="0" smtClean="0">
                <a:solidFill>
                  <a:srgbClr val="FF0000"/>
                </a:solidFill>
              </a:rPr>
              <a:t>-x</a:t>
            </a:r>
            <a:r>
              <a:rPr lang="en-US" sz="2400" b="1" dirty="0" smtClean="0">
                <a:solidFill>
                  <a:srgbClr val="FF0000"/>
                </a:solidFill>
              </a:rPr>
              <a:t> = F</a:t>
            </a:r>
            <a:r>
              <a:rPr lang="en-US" sz="2400" b="1" baseline="-25000" dirty="0" smtClean="0">
                <a:solidFill>
                  <a:srgbClr val="FF0000"/>
                </a:solidFill>
              </a:rPr>
              <a:t>P</a:t>
            </a:r>
            <a:r>
              <a:rPr lang="en-US" sz="2400" b="1" dirty="0" smtClean="0">
                <a:solidFill>
                  <a:srgbClr val="FF0000"/>
                </a:solidFill>
              </a:rPr>
              <a:t> </a:t>
            </a:r>
            <a:r>
              <a:rPr lang="en-US" sz="2400" b="1" dirty="0" err="1" smtClean="0">
                <a:solidFill>
                  <a:srgbClr val="FF0000"/>
                </a:solidFill>
              </a:rPr>
              <a:t>cos</a:t>
            </a:r>
            <a:r>
              <a:rPr lang="en-US" sz="2400" b="1" dirty="0" smtClean="0">
                <a:solidFill>
                  <a:srgbClr val="FF0000"/>
                </a:solidFill>
              </a:rPr>
              <a:t> </a:t>
            </a:r>
            <a:r>
              <a:rPr lang="en-US" sz="2400" b="1" dirty="0" smtClean="0">
                <a:solidFill>
                  <a:srgbClr val="FF0000"/>
                </a:solidFill>
                <a:sym typeface="Symbol"/>
              </a:rPr>
              <a:t></a:t>
            </a:r>
            <a:endParaRPr lang="en-US" sz="2400" b="1" dirty="0">
              <a:solidFill>
                <a:srgbClr val="FF0000"/>
              </a:solidFill>
            </a:endParaRPr>
          </a:p>
        </p:txBody>
      </p:sp>
      <p:graphicFrame>
        <p:nvGraphicFramePr>
          <p:cNvPr id="37891" name="Object 2"/>
          <p:cNvGraphicFramePr>
            <a:graphicFrameLocks noChangeAspect="1"/>
          </p:cNvGraphicFramePr>
          <p:nvPr/>
        </p:nvGraphicFramePr>
        <p:xfrm>
          <a:off x="304800" y="2497138"/>
          <a:ext cx="2817813" cy="1350962"/>
        </p:xfrm>
        <a:graphic>
          <a:graphicData uri="http://schemas.openxmlformats.org/presentationml/2006/ole">
            <p:oleObj spid="_x0000_s37891" name="Equation" r:id="rId4" imgW="952200" imgH="457200" progId="Equation.3">
              <p:embed/>
            </p:oleObj>
          </a:graphicData>
        </a:graphic>
      </p:graphicFrame>
      <p:sp>
        <p:nvSpPr>
          <p:cNvPr id="17" name="TextBox 16"/>
          <p:cNvSpPr txBox="1"/>
          <p:nvPr/>
        </p:nvSpPr>
        <p:spPr>
          <a:xfrm>
            <a:off x="4495800" y="3505200"/>
            <a:ext cx="6858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P-Y</a:t>
            </a:r>
            <a:r>
              <a:rPr lang="en-US" sz="2400" b="1" dirty="0" smtClean="0">
                <a:solidFill>
                  <a:srgbClr val="FF0000"/>
                </a:solidFill>
              </a:rPr>
              <a:t> </a:t>
            </a:r>
            <a:endParaRPr lang="en-US" sz="2400" b="1" dirty="0">
              <a:solidFill>
                <a:srgbClr val="FF0000"/>
              </a:solidFill>
            </a:endParaRPr>
          </a:p>
        </p:txBody>
      </p:sp>
      <p:cxnSp>
        <p:nvCxnSpPr>
          <p:cNvPr id="18" name="Straight Arrow Connector 17"/>
          <p:cNvCxnSpPr/>
          <p:nvPr/>
        </p:nvCxnSpPr>
        <p:spPr>
          <a:xfrm rot="10800000" flipH="1" flipV="1">
            <a:off x="4724400" y="4038600"/>
            <a:ext cx="1524000" cy="1588"/>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interactions of an object with other objects can be described by forces.</a:t>
            </a:r>
          </a:p>
          <a:p>
            <a:r>
              <a:rPr lang="en-US" sz="3200" dirty="0" smtClean="0"/>
              <a:t>Interactions between systems can result in changes in those systems.</a:t>
            </a:r>
          </a:p>
          <a:p>
            <a:r>
              <a:rPr lang="en-US" sz="3200" dirty="0" smtClean="0"/>
              <a:t>Changes that occur as a result of interactions are constrained by conservation laws.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5" name="Object 2"/>
          <p:cNvGraphicFramePr>
            <a:graphicFrameLocks noChangeAspect="1"/>
          </p:cNvGraphicFramePr>
          <p:nvPr/>
        </p:nvGraphicFramePr>
        <p:xfrm>
          <a:off x="228600" y="3886200"/>
          <a:ext cx="4267200" cy="2731681"/>
        </p:xfrm>
        <a:graphic>
          <a:graphicData uri="http://schemas.openxmlformats.org/presentationml/2006/ole">
            <p:oleObj spid="_x0000_s36866" name="Equation" r:id="rId3" imgW="1904760" imgH="1218960" progId="Equation.3">
              <p:embed/>
            </p:oleObj>
          </a:graphicData>
        </a:graphic>
      </p:graphicFrame>
      <p:sp>
        <p:nvSpPr>
          <p:cNvPr id="2" name="Title 1"/>
          <p:cNvSpPr>
            <a:spLocks noGrp="1"/>
          </p:cNvSpPr>
          <p:nvPr>
            <p:ph type="title"/>
          </p:nvPr>
        </p:nvSpPr>
        <p:spPr>
          <a:xfrm>
            <a:off x="152400" y="152400"/>
            <a:ext cx="7772400" cy="914400"/>
          </a:xfrm>
        </p:spPr>
        <p:txBody>
          <a:bodyPr/>
          <a:lstStyle/>
          <a:p>
            <a:r>
              <a:rPr lang="en-US" dirty="0" smtClean="0"/>
              <a:t>Work</a:t>
            </a:r>
            <a:endParaRPr lang="en-US" dirty="0"/>
          </a:p>
        </p:txBody>
      </p:sp>
      <p:sp>
        <p:nvSpPr>
          <p:cNvPr id="3" name="Content Placeholder 2"/>
          <p:cNvSpPr>
            <a:spLocks noGrp="1"/>
          </p:cNvSpPr>
          <p:nvPr>
            <p:ph idx="1"/>
          </p:nvPr>
        </p:nvSpPr>
        <p:spPr>
          <a:xfrm>
            <a:off x="152400" y="838200"/>
            <a:ext cx="8839200" cy="5060160"/>
          </a:xfrm>
        </p:spPr>
        <p:txBody>
          <a:bodyPr/>
          <a:lstStyle/>
          <a:p>
            <a:r>
              <a:rPr lang="en-US" b="1" i="1" dirty="0" smtClean="0">
                <a:solidFill>
                  <a:srgbClr val="FFFF00"/>
                </a:solidFill>
              </a:rPr>
              <a:t>What forces are applied here and what work is being done?</a:t>
            </a:r>
            <a:endParaRPr lang="en-US" dirty="0"/>
          </a:p>
        </p:txBody>
      </p:sp>
      <p:pic>
        <p:nvPicPr>
          <p:cNvPr id="5" name="Picture 4" descr="Work Done on a Box.jpg"/>
          <p:cNvPicPr>
            <a:picLocks noChangeAspect="1"/>
          </p:cNvPicPr>
          <p:nvPr/>
        </p:nvPicPr>
        <p:blipFill>
          <a:blip r:embed="rId4" cstate="print"/>
          <a:stretch>
            <a:fillRect/>
          </a:stretch>
        </p:blipFill>
        <p:spPr>
          <a:xfrm>
            <a:off x="3429000" y="2362200"/>
            <a:ext cx="5410200" cy="2726698"/>
          </a:xfrm>
          <a:prstGeom prst="rect">
            <a:avLst/>
          </a:prstGeom>
        </p:spPr>
      </p:pic>
      <p:cxnSp>
        <p:nvCxnSpPr>
          <p:cNvPr id="7" name="Straight Arrow Connector 6"/>
          <p:cNvCxnSpPr/>
          <p:nvPr/>
        </p:nvCxnSpPr>
        <p:spPr>
          <a:xfrm rot="5400000">
            <a:off x="3429000" y="5181600"/>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19600" y="5257800"/>
            <a:ext cx="1524000" cy="461665"/>
          </a:xfrm>
          <a:prstGeom prst="rect">
            <a:avLst/>
          </a:prstGeom>
          <a:noFill/>
          <a:ln>
            <a:noFill/>
          </a:ln>
        </p:spPr>
        <p:txBody>
          <a:bodyPr wrap="square" rtlCol="0">
            <a:spAutoFit/>
          </a:bodyPr>
          <a:lstStyle/>
          <a:p>
            <a:r>
              <a:rPr lang="en-US" sz="2400" b="1" dirty="0" err="1" smtClean="0">
                <a:solidFill>
                  <a:srgbClr val="FF0000"/>
                </a:solidFill>
              </a:rPr>
              <a:t>F</a:t>
            </a:r>
            <a:r>
              <a:rPr lang="en-US" sz="2400" b="1" baseline="-25000" dirty="0" err="1" smtClean="0">
                <a:solidFill>
                  <a:srgbClr val="FF0000"/>
                </a:solidFill>
              </a:rPr>
              <a:t>g</a:t>
            </a:r>
            <a:r>
              <a:rPr lang="en-US" sz="2400" b="1" dirty="0" smtClean="0">
                <a:solidFill>
                  <a:srgbClr val="FF0000"/>
                </a:solidFill>
              </a:rPr>
              <a:t> = mg</a:t>
            </a:r>
            <a:endParaRPr lang="en-US" sz="2400" b="1" dirty="0">
              <a:solidFill>
                <a:srgbClr val="FF0000"/>
              </a:solidFill>
            </a:endParaRPr>
          </a:p>
        </p:txBody>
      </p:sp>
      <p:cxnSp>
        <p:nvCxnSpPr>
          <p:cNvPr id="9" name="Straight Arrow Connector 8"/>
          <p:cNvCxnSpPr/>
          <p:nvPr/>
        </p:nvCxnSpPr>
        <p:spPr>
          <a:xfrm rot="16200000" flipV="1">
            <a:off x="3429794" y="3656806"/>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V="1">
            <a:off x="4191794" y="3733006"/>
            <a:ext cx="457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86200" y="2438400"/>
            <a:ext cx="30480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N</a:t>
            </a:r>
            <a:r>
              <a:rPr lang="en-US" sz="2400" b="1" dirty="0" smtClean="0">
                <a:solidFill>
                  <a:srgbClr val="FF0000"/>
                </a:solidFill>
              </a:rPr>
              <a:t> = mg - F</a:t>
            </a:r>
            <a:r>
              <a:rPr lang="en-US" sz="2400" b="1" baseline="-25000" dirty="0" smtClean="0">
                <a:solidFill>
                  <a:srgbClr val="FF0000"/>
                </a:solidFill>
              </a:rPr>
              <a:t>P</a:t>
            </a:r>
            <a:r>
              <a:rPr lang="en-US" sz="2400" b="1" dirty="0" smtClean="0">
                <a:solidFill>
                  <a:srgbClr val="FF0000"/>
                </a:solidFill>
              </a:rPr>
              <a:t> sin</a:t>
            </a:r>
            <a:r>
              <a:rPr lang="el-GR" sz="2400" b="1" dirty="0" smtClean="0">
                <a:solidFill>
                  <a:srgbClr val="FF0000"/>
                </a:solidFill>
              </a:rPr>
              <a:t>θ</a:t>
            </a:r>
            <a:endParaRPr lang="en-US" sz="2400" b="1" dirty="0">
              <a:solidFill>
                <a:srgbClr val="FF0000"/>
              </a:solidFill>
            </a:endParaRPr>
          </a:p>
        </p:txBody>
      </p:sp>
      <p:cxnSp>
        <p:nvCxnSpPr>
          <p:cNvPr id="12" name="Straight Arrow Connector 11"/>
          <p:cNvCxnSpPr/>
          <p:nvPr/>
        </p:nvCxnSpPr>
        <p:spPr>
          <a:xfrm rot="10800000" flipV="1">
            <a:off x="2667000" y="4466915"/>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429000" y="3962400"/>
            <a:ext cx="4572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f</a:t>
            </a:r>
            <a:endParaRPr lang="en-US" sz="2400" b="1" dirty="0">
              <a:solidFill>
                <a:srgbClr val="FF0000"/>
              </a:solidFill>
            </a:endParaRPr>
          </a:p>
        </p:txBody>
      </p:sp>
      <p:graphicFrame>
        <p:nvGraphicFramePr>
          <p:cNvPr id="36867" name="Object 2"/>
          <p:cNvGraphicFramePr>
            <a:graphicFrameLocks noChangeAspect="1"/>
          </p:cNvGraphicFramePr>
          <p:nvPr/>
        </p:nvGraphicFramePr>
        <p:xfrm>
          <a:off x="2895600" y="1524000"/>
          <a:ext cx="6146800" cy="620816"/>
        </p:xfrm>
        <a:graphic>
          <a:graphicData uri="http://schemas.openxmlformats.org/presentationml/2006/ole">
            <p:oleObj spid="_x0000_s36867" name="Equation" r:id="rId5" imgW="2260440" imgH="228600" progId="Equation.3">
              <p:embed/>
            </p:oleObj>
          </a:graphicData>
        </a:graphic>
      </p:graphicFrame>
      <p:cxnSp>
        <p:nvCxnSpPr>
          <p:cNvPr id="15" name="Straight Arrow Connector 14"/>
          <p:cNvCxnSpPr/>
          <p:nvPr/>
        </p:nvCxnSpPr>
        <p:spPr>
          <a:xfrm rot="10800000" flipH="1" flipV="1">
            <a:off x="4191000" y="4458100"/>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343400" y="4572000"/>
            <a:ext cx="2819400" cy="461665"/>
          </a:xfrm>
          <a:prstGeom prst="rect">
            <a:avLst/>
          </a:prstGeom>
          <a:noFill/>
          <a:ln>
            <a:noFill/>
          </a:ln>
        </p:spPr>
        <p:txBody>
          <a:bodyPr wrap="square" rtlCol="0">
            <a:spAutoFit/>
          </a:bodyPr>
          <a:lstStyle/>
          <a:p>
            <a:r>
              <a:rPr lang="en-US" sz="2400" b="1" dirty="0" err="1" smtClean="0">
                <a:solidFill>
                  <a:srgbClr val="FF0000"/>
                </a:solidFill>
              </a:rPr>
              <a:t>F</a:t>
            </a:r>
            <a:r>
              <a:rPr lang="en-US" sz="2400" b="1" baseline="-25000" dirty="0" err="1" smtClean="0">
                <a:solidFill>
                  <a:srgbClr val="FF0000"/>
                </a:solidFill>
              </a:rPr>
              <a:t>p</a:t>
            </a:r>
            <a:r>
              <a:rPr lang="en-US" sz="2400" b="1" baseline="-25000" dirty="0" smtClean="0">
                <a:solidFill>
                  <a:srgbClr val="FF0000"/>
                </a:solidFill>
              </a:rPr>
              <a:t>-x</a:t>
            </a:r>
            <a:r>
              <a:rPr lang="en-US" sz="2400" b="1" dirty="0" smtClean="0">
                <a:solidFill>
                  <a:srgbClr val="FF0000"/>
                </a:solidFill>
              </a:rPr>
              <a:t> = F</a:t>
            </a:r>
            <a:r>
              <a:rPr lang="en-US" sz="2400" b="1" baseline="-25000" dirty="0" smtClean="0">
                <a:solidFill>
                  <a:srgbClr val="FF0000"/>
                </a:solidFill>
              </a:rPr>
              <a:t>P</a:t>
            </a:r>
            <a:r>
              <a:rPr lang="en-US" sz="2400" b="1" dirty="0" smtClean="0">
                <a:solidFill>
                  <a:srgbClr val="FF0000"/>
                </a:solidFill>
              </a:rPr>
              <a:t> </a:t>
            </a:r>
            <a:r>
              <a:rPr lang="en-US" sz="2400" b="1" dirty="0" err="1" smtClean="0">
                <a:solidFill>
                  <a:srgbClr val="FF0000"/>
                </a:solidFill>
              </a:rPr>
              <a:t>cos</a:t>
            </a:r>
            <a:r>
              <a:rPr lang="en-US" sz="2400" b="1" dirty="0" smtClean="0">
                <a:solidFill>
                  <a:srgbClr val="FF0000"/>
                </a:solidFill>
              </a:rPr>
              <a:t> </a:t>
            </a:r>
            <a:r>
              <a:rPr lang="en-US" sz="2400" b="1" dirty="0" smtClean="0">
                <a:solidFill>
                  <a:srgbClr val="FF0000"/>
                </a:solidFill>
                <a:sym typeface="Symbol"/>
              </a:rPr>
              <a:t></a:t>
            </a:r>
            <a:endParaRPr lang="en-US" sz="2400" b="1" dirty="0">
              <a:solidFill>
                <a:srgbClr val="FF0000"/>
              </a:solidFill>
            </a:endParaRPr>
          </a:p>
        </p:txBody>
      </p:sp>
      <p:graphicFrame>
        <p:nvGraphicFramePr>
          <p:cNvPr id="36868" name="Object 2"/>
          <p:cNvGraphicFramePr>
            <a:graphicFrameLocks noChangeAspect="1"/>
          </p:cNvGraphicFramePr>
          <p:nvPr/>
        </p:nvGraphicFramePr>
        <p:xfrm>
          <a:off x="304800" y="2286000"/>
          <a:ext cx="2817813" cy="1350962"/>
        </p:xfrm>
        <a:graphic>
          <a:graphicData uri="http://schemas.openxmlformats.org/presentationml/2006/ole">
            <p:oleObj spid="_x0000_s36868" name="Equation" r:id="rId6" imgW="952200" imgH="457200" progId="Equation.3">
              <p:embed/>
            </p:oleObj>
          </a:graphicData>
        </a:graphic>
      </p:graphicFrame>
      <p:sp>
        <p:nvSpPr>
          <p:cNvPr id="17" name="TextBox 16"/>
          <p:cNvSpPr txBox="1"/>
          <p:nvPr/>
        </p:nvSpPr>
        <p:spPr>
          <a:xfrm>
            <a:off x="4495800" y="3505200"/>
            <a:ext cx="6858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P-Y</a:t>
            </a:r>
            <a:r>
              <a:rPr lang="en-US" sz="2400" b="1" dirty="0" smtClean="0">
                <a:solidFill>
                  <a:srgbClr val="FF0000"/>
                </a:solidFill>
              </a:rPr>
              <a:t> </a:t>
            </a:r>
            <a:endParaRPr lang="en-US" sz="2400" b="1"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772400" cy="914400"/>
          </a:xfrm>
        </p:spPr>
        <p:txBody>
          <a:bodyPr/>
          <a:lstStyle/>
          <a:p>
            <a:r>
              <a:rPr lang="en-US" dirty="0" smtClean="0"/>
              <a:t>Work</a:t>
            </a:r>
            <a:endParaRPr lang="en-US" dirty="0"/>
          </a:p>
        </p:txBody>
      </p:sp>
      <p:sp>
        <p:nvSpPr>
          <p:cNvPr id="3" name="Content Placeholder 2"/>
          <p:cNvSpPr>
            <a:spLocks noGrp="1"/>
          </p:cNvSpPr>
          <p:nvPr>
            <p:ph idx="1"/>
          </p:nvPr>
        </p:nvSpPr>
        <p:spPr>
          <a:xfrm>
            <a:off x="152400" y="838200"/>
            <a:ext cx="8839200" cy="5060160"/>
          </a:xfrm>
        </p:spPr>
        <p:txBody>
          <a:bodyPr/>
          <a:lstStyle/>
          <a:p>
            <a:r>
              <a:rPr lang="en-US" b="1" i="1" dirty="0" smtClean="0">
                <a:solidFill>
                  <a:srgbClr val="FFFF00"/>
                </a:solidFill>
              </a:rPr>
              <a:t>What forces are applied here and what work is being done?</a:t>
            </a:r>
            <a:endParaRPr lang="en-US" dirty="0"/>
          </a:p>
        </p:txBody>
      </p:sp>
      <p:pic>
        <p:nvPicPr>
          <p:cNvPr id="5" name="Picture 4" descr="Work Done on a Box.jpg"/>
          <p:cNvPicPr>
            <a:picLocks noChangeAspect="1"/>
          </p:cNvPicPr>
          <p:nvPr/>
        </p:nvPicPr>
        <p:blipFill>
          <a:blip r:embed="rId3" cstate="print"/>
          <a:stretch>
            <a:fillRect/>
          </a:stretch>
        </p:blipFill>
        <p:spPr>
          <a:xfrm>
            <a:off x="3429000" y="2362200"/>
            <a:ext cx="5410200" cy="2726698"/>
          </a:xfrm>
          <a:prstGeom prst="rect">
            <a:avLst/>
          </a:prstGeom>
        </p:spPr>
      </p:pic>
      <p:cxnSp>
        <p:nvCxnSpPr>
          <p:cNvPr id="7" name="Straight Arrow Connector 6"/>
          <p:cNvCxnSpPr/>
          <p:nvPr/>
        </p:nvCxnSpPr>
        <p:spPr>
          <a:xfrm rot="5400000">
            <a:off x="3429000" y="5181600"/>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19600" y="5257800"/>
            <a:ext cx="1524000" cy="461665"/>
          </a:xfrm>
          <a:prstGeom prst="rect">
            <a:avLst/>
          </a:prstGeom>
          <a:noFill/>
          <a:ln>
            <a:noFill/>
          </a:ln>
        </p:spPr>
        <p:txBody>
          <a:bodyPr wrap="square" rtlCol="0">
            <a:spAutoFit/>
          </a:bodyPr>
          <a:lstStyle/>
          <a:p>
            <a:r>
              <a:rPr lang="en-US" sz="2400" b="1" dirty="0" err="1" smtClean="0">
                <a:solidFill>
                  <a:srgbClr val="FF0000"/>
                </a:solidFill>
              </a:rPr>
              <a:t>F</a:t>
            </a:r>
            <a:r>
              <a:rPr lang="en-US" sz="2400" b="1" baseline="-25000" dirty="0" err="1" smtClean="0">
                <a:solidFill>
                  <a:srgbClr val="FF0000"/>
                </a:solidFill>
              </a:rPr>
              <a:t>g</a:t>
            </a:r>
            <a:r>
              <a:rPr lang="en-US" sz="2400" b="1" dirty="0" smtClean="0">
                <a:solidFill>
                  <a:srgbClr val="FF0000"/>
                </a:solidFill>
              </a:rPr>
              <a:t> = mg</a:t>
            </a:r>
            <a:endParaRPr lang="en-US" sz="2400" b="1" dirty="0">
              <a:solidFill>
                <a:srgbClr val="FF0000"/>
              </a:solidFill>
            </a:endParaRPr>
          </a:p>
        </p:txBody>
      </p:sp>
      <p:cxnSp>
        <p:nvCxnSpPr>
          <p:cNvPr id="9" name="Straight Arrow Connector 8"/>
          <p:cNvCxnSpPr/>
          <p:nvPr/>
        </p:nvCxnSpPr>
        <p:spPr>
          <a:xfrm rot="16200000" flipV="1">
            <a:off x="3429794" y="3656806"/>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V="1">
            <a:off x="4191794" y="3809206"/>
            <a:ext cx="457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86200" y="2438400"/>
            <a:ext cx="30480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N</a:t>
            </a:r>
            <a:r>
              <a:rPr lang="en-US" sz="2400" b="1" dirty="0" smtClean="0">
                <a:solidFill>
                  <a:srgbClr val="FF0000"/>
                </a:solidFill>
              </a:rPr>
              <a:t> = mg - F</a:t>
            </a:r>
            <a:r>
              <a:rPr lang="en-US" sz="2400" b="1" baseline="-25000" dirty="0" smtClean="0">
                <a:solidFill>
                  <a:srgbClr val="FF0000"/>
                </a:solidFill>
              </a:rPr>
              <a:t>P</a:t>
            </a:r>
            <a:r>
              <a:rPr lang="en-US" sz="2400" b="1" dirty="0" smtClean="0">
                <a:solidFill>
                  <a:srgbClr val="FF0000"/>
                </a:solidFill>
              </a:rPr>
              <a:t> sin</a:t>
            </a:r>
            <a:r>
              <a:rPr lang="el-GR" sz="2400" b="1" dirty="0" smtClean="0">
                <a:solidFill>
                  <a:srgbClr val="FF0000"/>
                </a:solidFill>
              </a:rPr>
              <a:t>θ</a:t>
            </a:r>
            <a:endParaRPr lang="en-US" sz="2400" b="1" dirty="0">
              <a:solidFill>
                <a:srgbClr val="FF0000"/>
              </a:solidFill>
            </a:endParaRPr>
          </a:p>
        </p:txBody>
      </p:sp>
      <p:cxnSp>
        <p:nvCxnSpPr>
          <p:cNvPr id="12" name="Straight Arrow Connector 11"/>
          <p:cNvCxnSpPr/>
          <p:nvPr/>
        </p:nvCxnSpPr>
        <p:spPr>
          <a:xfrm rot="10800000" flipV="1">
            <a:off x="2667000" y="4466915"/>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429000" y="3962400"/>
            <a:ext cx="4572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f</a:t>
            </a:r>
            <a:endParaRPr lang="en-US" sz="2400" b="1" dirty="0">
              <a:solidFill>
                <a:srgbClr val="FF0000"/>
              </a:solidFill>
            </a:endParaRPr>
          </a:p>
        </p:txBody>
      </p:sp>
      <p:graphicFrame>
        <p:nvGraphicFramePr>
          <p:cNvPr id="36867" name="Object 2"/>
          <p:cNvGraphicFramePr>
            <a:graphicFrameLocks noChangeAspect="1"/>
          </p:cNvGraphicFramePr>
          <p:nvPr/>
        </p:nvGraphicFramePr>
        <p:xfrm>
          <a:off x="2895600" y="1524000"/>
          <a:ext cx="6146800" cy="620816"/>
        </p:xfrm>
        <a:graphic>
          <a:graphicData uri="http://schemas.openxmlformats.org/presentationml/2006/ole">
            <p:oleObj spid="_x0000_s83971" name="Equation" r:id="rId4" imgW="2260440" imgH="228600" progId="Equation.3">
              <p:embed/>
            </p:oleObj>
          </a:graphicData>
        </a:graphic>
      </p:graphicFrame>
      <p:cxnSp>
        <p:nvCxnSpPr>
          <p:cNvPr id="15" name="Straight Arrow Connector 14"/>
          <p:cNvCxnSpPr/>
          <p:nvPr/>
        </p:nvCxnSpPr>
        <p:spPr>
          <a:xfrm rot="10800000" flipH="1" flipV="1">
            <a:off x="4191000" y="4458100"/>
            <a:ext cx="1524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343400" y="4572000"/>
            <a:ext cx="2819400" cy="461665"/>
          </a:xfrm>
          <a:prstGeom prst="rect">
            <a:avLst/>
          </a:prstGeom>
          <a:noFill/>
          <a:ln>
            <a:noFill/>
          </a:ln>
        </p:spPr>
        <p:txBody>
          <a:bodyPr wrap="square" rtlCol="0">
            <a:spAutoFit/>
          </a:bodyPr>
          <a:lstStyle/>
          <a:p>
            <a:r>
              <a:rPr lang="en-US" sz="2400" b="1" dirty="0" err="1" smtClean="0">
                <a:solidFill>
                  <a:srgbClr val="FF0000"/>
                </a:solidFill>
              </a:rPr>
              <a:t>F</a:t>
            </a:r>
            <a:r>
              <a:rPr lang="en-US" sz="2400" b="1" baseline="-25000" dirty="0" err="1" smtClean="0">
                <a:solidFill>
                  <a:srgbClr val="FF0000"/>
                </a:solidFill>
              </a:rPr>
              <a:t>p</a:t>
            </a:r>
            <a:r>
              <a:rPr lang="en-US" sz="2400" b="1" baseline="-25000" dirty="0" smtClean="0">
                <a:solidFill>
                  <a:srgbClr val="FF0000"/>
                </a:solidFill>
              </a:rPr>
              <a:t>-x</a:t>
            </a:r>
            <a:r>
              <a:rPr lang="en-US" sz="2400" b="1" dirty="0" smtClean="0">
                <a:solidFill>
                  <a:srgbClr val="FF0000"/>
                </a:solidFill>
              </a:rPr>
              <a:t> = F</a:t>
            </a:r>
            <a:r>
              <a:rPr lang="en-US" sz="2400" b="1" baseline="-25000" dirty="0" smtClean="0">
                <a:solidFill>
                  <a:srgbClr val="FF0000"/>
                </a:solidFill>
              </a:rPr>
              <a:t>P</a:t>
            </a:r>
            <a:r>
              <a:rPr lang="en-US" sz="2400" b="1" dirty="0" smtClean="0">
                <a:solidFill>
                  <a:srgbClr val="FF0000"/>
                </a:solidFill>
              </a:rPr>
              <a:t> </a:t>
            </a:r>
            <a:r>
              <a:rPr lang="en-US" sz="2400" b="1" dirty="0" err="1" smtClean="0">
                <a:solidFill>
                  <a:srgbClr val="FF0000"/>
                </a:solidFill>
              </a:rPr>
              <a:t>cos</a:t>
            </a:r>
            <a:r>
              <a:rPr lang="en-US" sz="2400" b="1" dirty="0" smtClean="0">
                <a:solidFill>
                  <a:srgbClr val="FF0000"/>
                </a:solidFill>
              </a:rPr>
              <a:t> </a:t>
            </a:r>
            <a:r>
              <a:rPr lang="en-US" sz="2400" b="1" dirty="0" smtClean="0">
                <a:solidFill>
                  <a:srgbClr val="FF0000"/>
                </a:solidFill>
                <a:sym typeface="Symbol"/>
              </a:rPr>
              <a:t></a:t>
            </a:r>
            <a:endParaRPr lang="en-US" sz="2400" b="1" dirty="0">
              <a:solidFill>
                <a:srgbClr val="FF0000"/>
              </a:solidFill>
            </a:endParaRPr>
          </a:p>
        </p:txBody>
      </p:sp>
      <p:graphicFrame>
        <p:nvGraphicFramePr>
          <p:cNvPr id="36868" name="Object 2"/>
          <p:cNvGraphicFramePr>
            <a:graphicFrameLocks noChangeAspect="1"/>
          </p:cNvGraphicFramePr>
          <p:nvPr/>
        </p:nvGraphicFramePr>
        <p:xfrm>
          <a:off x="304800" y="2286000"/>
          <a:ext cx="2817813" cy="1350962"/>
        </p:xfrm>
        <a:graphic>
          <a:graphicData uri="http://schemas.openxmlformats.org/presentationml/2006/ole">
            <p:oleObj spid="_x0000_s83972" name="Equation" r:id="rId5" imgW="952200" imgH="457200" progId="Equation.3">
              <p:embed/>
            </p:oleObj>
          </a:graphicData>
        </a:graphic>
      </p:graphicFrame>
      <p:sp>
        <p:nvSpPr>
          <p:cNvPr id="17" name="TextBox 16"/>
          <p:cNvSpPr txBox="1"/>
          <p:nvPr/>
        </p:nvSpPr>
        <p:spPr>
          <a:xfrm>
            <a:off x="228600" y="4648200"/>
            <a:ext cx="3276600" cy="2062103"/>
          </a:xfrm>
          <a:prstGeom prst="rect">
            <a:avLst/>
          </a:prstGeom>
          <a:noFill/>
        </p:spPr>
        <p:txBody>
          <a:bodyPr wrap="square" rtlCol="0">
            <a:spAutoFit/>
          </a:bodyPr>
          <a:lstStyle/>
          <a:p>
            <a:r>
              <a:rPr lang="en-US" sz="3200" b="1" i="1" dirty="0" smtClean="0">
                <a:solidFill>
                  <a:srgbClr val="FFFF00"/>
                </a:solidFill>
              </a:rPr>
              <a:t>Work is only done in the x-direction.  No work done in y-direction</a:t>
            </a:r>
            <a:endParaRPr lang="en-US" sz="3200" b="1" i="1" dirty="0">
              <a:solidFill>
                <a:srgbClr val="FFFF00"/>
              </a:solidFill>
            </a:endParaRPr>
          </a:p>
        </p:txBody>
      </p:sp>
      <p:sp>
        <p:nvSpPr>
          <p:cNvPr id="18" name="TextBox 17"/>
          <p:cNvSpPr txBox="1"/>
          <p:nvPr/>
        </p:nvSpPr>
        <p:spPr>
          <a:xfrm>
            <a:off x="4495800" y="3505200"/>
            <a:ext cx="685800" cy="461665"/>
          </a:xfrm>
          <a:prstGeom prst="rect">
            <a:avLst/>
          </a:prstGeom>
          <a:noFill/>
          <a:ln>
            <a:noFill/>
          </a:ln>
        </p:spPr>
        <p:txBody>
          <a:bodyPr wrap="square" rtlCol="0">
            <a:spAutoFit/>
          </a:bodyPr>
          <a:lstStyle/>
          <a:p>
            <a:r>
              <a:rPr lang="en-US" sz="2400" b="1" dirty="0" smtClean="0">
                <a:solidFill>
                  <a:srgbClr val="FF0000"/>
                </a:solidFill>
              </a:rPr>
              <a:t>F</a:t>
            </a:r>
            <a:r>
              <a:rPr lang="en-US" sz="2400" b="1" baseline="-25000" dirty="0" smtClean="0">
                <a:solidFill>
                  <a:srgbClr val="FF0000"/>
                </a:solidFill>
              </a:rPr>
              <a:t>P-Y</a:t>
            </a:r>
            <a:r>
              <a:rPr lang="en-US" sz="2400" b="1" dirty="0" smtClean="0">
                <a:solidFill>
                  <a:srgbClr val="FF0000"/>
                </a:solidFill>
              </a:rPr>
              <a:t> </a:t>
            </a:r>
            <a:endParaRPr lang="en-US" sz="2400" b="1" dirty="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What forces are applied here and what work is being done?</a:t>
            </a:r>
            <a:endParaRPr lang="en-US" dirty="0"/>
          </a:p>
        </p:txBody>
      </p:sp>
      <p:pic>
        <p:nvPicPr>
          <p:cNvPr id="15" name="Picture 14" descr="Work Done on a Backpack.jpg"/>
          <p:cNvPicPr>
            <a:picLocks noChangeAspect="1"/>
          </p:cNvPicPr>
          <p:nvPr/>
        </p:nvPicPr>
        <p:blipFill>
          <a:blip r:embed="rId2" cstate="print"/>
          <a:srcRect r="14816" b="67778"/>
          <a:stretch>
            <a:fillRect/>
          </a:stretch>
        </p:blipFill>
        <p:spPr>
          <a:xfrm>
            <a:off x="190685" y="2362200"/>
            <a:ext cx="2628715" cy="2209800"/>
          </a:xfrm>
          <a:prstGeom prst="rect">
            <a:avLst/>
          </a:prstGeom>
        </p:spPr>
      </p:pic>
      <p:pic>
        <p:nvPicPr>
          <p:cNvPr id="16" name="Picture 15" descr="Work Done on a Backpack.jpg"/>
          <p:cNvPicPr>
            <a:picLocks noChangeAspect="1"/>
          </p:cNvPicPr>
          <p:nvPr/>
        </p:nvPicPr>
        <p:blipFill>
          <a:blip r:embed="rId2" cstate="print"/>
          <a:srcRect l="23452" t="37778" r="17285" b="36667"/>
          <a:stretch>
            <a:fillRect/>
          </a:stretch>
        </p:blipFill>
        <p:spPr>
          <a:xfrm>
            <a:off x="3581400" y="2590800"/>
            <a:ext cx="1828800" cy="1752600"/>
          </a:xfrm>
          <a:prstGeom prst="rect">
            <a:avLst/>
          </a:prstGeom>
        </p:spPr>
      </p:pic>
      <p:pic>
        <p:nvPicPr>
          <p:cNvPr id="17" name="Picture 16" descr="Work Done on a Backpack.jpg"/>
          <p:cNvPicPr>
            <a:picLocks noChangeAspect="1"/>
          </p:cNvPicPr>
          <p:nvPr/>
        </p:nvPicPr>
        <p:blipFill>
          <a:blip r:embed="rId2" cstate="print"/>
          <a:srcRect l="6167" t="67778" b="5556"/>
          <a:stretch>
            <a:fillRect/>
          </a:stretch>
        </p:blipFill>
        <p:spPr>
          <a:xfrm>
            <a:off x="6019800" y="2438400"/>
            <a:ext cx="2895600" cy="182880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What forces are applied here and what work is being done?</a:t>
            </a:r>
            <a:endParaRPr lang="en-US" dirty="0"/>
          </a:p>
        </p:txBody>
      </p:sp>
      <p:graphicFrame>
        <p:nvGraphicFramePr>
          <p:cNvPr id="8195" name="Object 2"/>
          <p:cNvGraphicFramePr>
            <a:graphicFrameLocks noChangeAspect="1"/>
          </p:cNvGraphicFramePr>
          <p:nvPr/>
        </p:nvGraphicFramePr>
        <p:xfrm>
          <a:off x="3429000" y="4572000"/>
          <a:ext cx="2325687" cy="2060575"/>
        </p:xfrm>
        <a:graphic>
          <a:graphicData uri="http://schemas.openxmlformats.org/presentationml/2006/ole">
            <p:oleObj spid="_x0000_s84994" name="Equation" r:id="rId3" imgW="787320" imgH="698400" progId="Equation.3">
              <p:embed/>
            </p:oleObj>
          </a:graphicData>
        </a:graphic>
      </p:graphicFrame>
      <p:pic>
        <p:nvPicPr>
          <p:cNvPr id="15" name="Picture 14" descr="Work Done on a Backpack.jpg"/>
          <p:cNvPicPr>
            <a:picLocks noChangeAspect="1"/>
          </p:cNvPicPr>
          <p:nvPr/>
        </p:nvPicPr>
        <p:blipFill>
          <a:blip r:embed="rId4" cstate="print"/>
          <a:srcRect r="14816" b="67778"/>
          <a:stretch>
            <a:fillRect/>
          </a:stretch>
        </p:blipFill>
        <p:spPr>
          <a:xfrm>
            <a:off x="190685" y="2362200"/>
            <a:ext cx="2628715" cy="2209800"/>
          </a:xfrm>
          <a:prstGeom prst="rect">
            <a:avLst/>
          </a:prstGeom>
        </p:spPr>
      </p:pic>
      <p:pic>
        <p:nvPicPr>
          <p:cNvPr id="16" name="Picture 15" descr="Work Done on a Backpack.jpg"/>
          <p:cNvPicPr>
            <a:picLocks noChangeAspect="1"/>
          </p:cNvPicPr>
          <p:nvPr/>
        </p:nvPicPr>
        <p:blipFill>
          <a:blip r:embed="rId4" cstate="print"/>
          <a:srcRect l="23452" t="37778" r="17285" b="36667"/>
          <a:stretch>
            <a:fillRect/>
          </a:stretch>
        </p:blipFill>
        <p:spPr>
          <a:xfrm>
            <a:off x="3581400" y="2590800"/>
            <a:ext cx="1828800" cy="1752600"/>
          </a:xfrm>
          <a:prstGeom prst="rect">
            <a:avLst/>
          </a:prstGeom>
        </p:spPr>
      </p:pic>
      <p:pic>
        <p:nvPicPr>
          <p:cNvPr id="17" name="Picture 16" descr="Work Done on a Backpack.jpg"/>
          <p:cNvPicPr>
            <a:picLocks noChangeAspect="1"/>
          </p:cNvPicPr>
          <p:nvPr/>
        </p:nvPicPr>
        <p:blipFill>
          <a:blip r:embed="rId4" cstate="print"/>
          <a:srcRect l="6167" t="67778" b="5556"/>
          <a:stretch>
            <a:fillRect/>
          </a:stretch>
        </p:blipFill>
        <p:spPr>
          <a:xfrm>
            <a:off x="6019800" y="2438400"/>
            <a:ext cx="2895600" cy="1828800"/>
          </a:xfrm>
          <a:prstGeom prst="rect">
            <a:avLst/>
          </a:prstGeom>
        </p:spPr>
      </p:pic>
      <p:sp>
        <p:nvSpPr>
          <p:cNvPr id="8" name="TextBox 7"/>
          <p:cNvSpPr txBox="1"/>
          <p:nvPr/>
        </p:nvSpPr>
        <p:spPr>
          <a:xfrm>
            <a:off x="304800" y="5257800"/>
            <a:ext cx="2819400" cy="923330"/>
          </a:xfrm>
          <a:prstGeom prst="rect">
            <a:avLst/>
          </a:prstGeom>
          <a:noFill/>
        </p:spPr>
        <p:txBody>
          <a:bodyPr wrap="square" rtlCol="0">
            <a:spAutoFit/>
          </a:bodyPr>
          <a:lstStyle/>
          <a:p>
            <a:r>
              <a:rPr lang="en-US" sz="5400" b="1" i="1" dirty="0" smtClean="0">
                <a:solidFill>
                  <a:srgbClr val="FF0000"/>
                </a:solidFill>
              </a:rPr>
              <a:t>Hiker</a:t>
            </a:r>
            <a:endParaRPr lang="en-US" sz="5400" b="1" i="1"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What forces are applied here and what work is being done?</a:t>
            </a:r>
            <a:endParaRPr lang="en-US" dirty="0"/>
          </a:p>
        </p:txBody>
      </p:sp>
      <p:graphicFrame>
        <p:nvGraphicFramePr>
          <p:cNvPr id="8195" name="Object 2"/>
          <p:cNvGraphicFramePr>
            <a:graphicFrameLocks noChangeAspect="1"/>
          </p:cNvGraphicFramePr>
          <p:nvPr/>
        </p:nvGraphicFramePr>
        <p:xfrm>
          <a:off x="3429000" y="4572000"/>
          <a:ext cx="2325687" cy="2060575"/>
        </p:xfrm>
        <a:graphic>
          <a:graphicData uri="http://schemas.openxmlformats.org/presentationml/2006/ole">
            <p:oleObj spid="_x0000_s17410" name="Equation" r:id="rId3" imgW="787320" imgH="698400" progId="Equation.3">
              <p:embed/>
            </p:oleObj>
          </a:graphicData>
        </a:graphic>
      </p:graphicFrame>
      <p:pic>
        <p:nvPicPr>
          <p:cNvPr id="15" name="Picture 14" descr="Work Done on a Backpack.jpg"/>
          <p:cNvPicPr>
            <a:picLocks noChangeAspect="1"/>
          </p:cNvPicPr>
          <p:nvPr/>
        </p:nvPicPr>
        <p:blipFill>
          <a:blip r:embed="rId4" cstate="print"/>
          <a:srcRect r="14816" b="67778"/>
          <a:stretch>
            <a:fillRect/>
          </a:stretch>
        </p:blipFill>
        <p:spPr>
          <a:xfrm>
            <a:off x="190685" y="2362200"/>
            <a:ext cx="2628715" cy="2209800"/>
          </a:xfrm>
          <a:prstGeom prst="rect">
            <a:avLst/>
          </a:prstGeom>
        </p:spPr>
      </p:pic>
      <p:pic>
        <p:nvPicPr>
          <p:cNvPr id="16" name="Picture 15" descr="Work Done on a Backpack.jpg"/>
          <p:cNvPicPr>
            <a:picLocks noChangeAspect="1"/>
          </p:cNvPicPr>
          <p:nvPr/>
        </p:nvPicPr>
        <p:blipFill>
          <a:blip r:embed="rId4" cstate="print"/>
          <a:srcRect l="23452" t="37778" r="17285" b="36667"/>
          <a:stretch>
            <a:fillRect/>
          </a:stretch>
        </p:blipFill>
        <p:spPr>
          <a:xfrm>
            <a:off x="3581400" y="2590800"/>
            <a:ext cx="1828800" cy="1752600"/>
          </a:xfrm>
          <a:prstGeom prst="rect">
            <a:avLst/>
          </a:prstGeom>
        </p:spPr>
      </p:pic>
      <p:pic>
        <p:nvPicPr>
          <p:cNvPr id="17" name="Picture 16" descr="Work Done on a Backpack.jpg"/>
          <p:cNvPicPr>
            <a:picLocks noChangeAspect="1"/>
          </p:cNvPicPr>
          <p:nvPr/>
        </p:nvPicPr>
        <p:blipFill>
          <a:blip r:embed="rId4" cstate="print"/>
          <a:srcRect l="6167" t="67778" b="5556"/>
          <a:stretch>
            <a:fillRect/>
          </a:stretch>
        </p:blipFill>
        <p:spPr>
          <a:xfrm>
            <a:off x="6019800" y="2438400"/>
            <a:ext cx="2895600" cy="1828800"/>
          </a:xfrm>
          <a:prstGeom prst="rect">
            <a:avLst/>
          </a:prstGeom>
        </p:spPr>
      </p:pic>
      <p:graphicFrame>
        <p:nvGraphicFramePr>
          <p:cNvPr id="17411" name="Object 2"/>
          <p:cNvGraphicFramePr>
            <a:graphicFrameLocks noChangeAspect="1"/>
          </p:cNvGraphicFramePr>
          <p:nvPr/>
        </p:nvGraphicFramePr>
        <p:xfrm>
          <a:off x="5929313" y="4608513"/>
          <a:ext cx="2963862" cy="1985962"/>
        </p:xfrm>
        <a:graphic>
          <a:graphicData uri="http://schemas.openxmlformats.org/presentationml/2006/ole">
            <p:oleObj spid="_x0000_s17411" name="Equation" r:id="rId5" imgW="1002960" imgH="672840" progId="Equation.3">
              <p:embed/>
            </p:oleObj>
          </a:graphicData>
        </a:graphic>
      </p:graphicFrame>
      <p:sp>
        <p:nvSpPr>
          <p:cNvPr id="9" name="TextBox 8"/>
          <p:cNvSpPr txBox="1"/>
          <p:nvPr/>
        </p:nvSpPr>
        <p:spPr>
          <a:xfrm>
            <a:off x="304800" y="5257800"/>
            <a:ext cx="2819400" cy="923330"/>
          </a:xfrm>
          <a:prstGeom prst="rect">
            <a:avLst/>
          </a:prstGeom>
          <a:noFill/>
        </p:spPr>
        <p:txBody>
          <a:bodyPr wrap="square" rtlCol="0">
            <a:spAutoFit/>
          </a:bodyPr>
          <a:lstStyle/>
          <a:p>
            <a:r>
              <a:rPr lang="en-US" sz="5400" b="1" i="1" dirty="0" smtClean="0">
                <a:solidFill>
                  <a:srgbClr val="FF0000"/>
                </a:solidFill>
              </a:rPr>
              <a:t>Hiker</a:t>
            </a:r>
            <a:endParaRPr lang="en-US" sz="5400" b="1" i="1" dirty="0">
              <a:solidFill>
                <a:srgbClr val="FF0000"/>
              </a:solidFill>
            </a:endParaRPr>
          </a:p>
        </p:txBody>
      </p:sp>
      <p:sp>
        <p:nvSpPr>
          <p:cNvPr id="10" name="Oval 9"/>
          <p:cNvSpPr/>
          <p:nvPr/>
        </p:nvSpPr>
        <p:spPr>
          <a:xfrm>
            <a:off x="5715000" y="5867400"/>
            <a:ext cx="2438400" cy="838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7772400" cy="5060160"/>
          </a:xfrm>
        </p:spPr>
        <p:txBody>
          <a:bodyPr/>
          <a:lstStyle/>
          <a:p>
            <a:r>
              <a:rPr lang="en-US" b="1" i="1" dirty="0" smtClean="0">
                <a:solidFill>
                  <a:srgbClr val="FFFF00"/>
                </a:solidFill>
              </a:rPr>
              <a:t>What forces are applied here and what work is being done?</a:t>
            </a:r>
            <a:endParaRPr lang="en-US" dirty="0"/>
          </a:p>
        </p:txBody>
      </p:sp>
      <p:graphicFrame>
        <p:nvGraphicFramePr>
          <p:cNvPr id="8195" name="Object 2"/>
          <p:cNvGraphicFramePr>
            <a:graphicFrameLocks noChangeAspect="1"/>
          </p:cNvGraphicFramePr>
          <p:nvPr/>
        </p:nvGraphicFramePr>
        <p:xfrm>
          <a:off x="228600" y="4724400"/>
          <a:ext cx="1981200" cy="1755357"/>
        </p:xfrm>
        <a:graphic>
          <a:graphicData uri="http://schemas.openxmlformats.org/presentationml/2006/ole">
            <p:oleObj spid="_x0000_s18434" name="Equation" r:id="rId3" imgW="787320" imgH="698400" progId="Equation.3">
              <p:embed/>
            </p:oleObj>
          </a:graphicData>
        </a:graphic>
      </p:graphicFrame>
      <p:pic>
        <p:nvPicPr>
          <p:cNvPr id="15" name="Picture 14" descr="Work Done on a Backpack.jpg"/>
          <p:cNvPicPr>
            <a:picLocks noChangeAspect="1"/>
          </p:cNvPicPr>
          <p:nvPr/>
        </p:nvPicPr>
        <p:blipFill>
          <a:blip r:embed="rId4" cstate="print"/>
          <a:srcRect r="14816" b="67778"/>
          <a:stretch>
            <a:fillRect/>
          </a:stretch>
        </p:blipFill>
        <p:spPr>
          <a:xfrm>
            <a:off x="190685" y="2362200"/>
            <a:ext cx="2628715" cy="2209800"/>
          </a:xfrm>
          <a:prstGeom prst="rect">
            <a:avLst/>
          </a:prstGeom>
        </p:spPr>
      </p:pic>
      <p:pic>
        <p:nvPicPr>
          <p:cNvPr id="16" name="Picture 15" descr="Work Done on a Backpack.jpg"/>
          <p:cNvPicPr>
            <a:picLocks noChangeAspect="1"/>
          </p:cNvPicPr>
          <p:nvPr/>
        </p:nvPicPr>
        <p:blipFill>
          <a:blip r:embed="rId4" cstate="print"/>
          <a:srcRect l="23452" t="37778" r="17285" b="36667"/>
          <a:stretch>
            <a:fillRect/>
          </a:stretch>
        </p:blipFill>
        <p:spPr>
          <a:xfrm>
            <a:off x="3581400" y="2590800"/>
            <a:ext cx="1828800" cy="1752600"/>
          </a:xfrm>
          <a:prstGeom prst="rect">
            <a:avLst/>
          </a:prstGeom>
        </p:spPr>
      </p:pic>
      <p:pic>
        <p:nvPicPr>
          <p:cNvPr id="17" name="Picture 16" descr="Work Done on a Backpack.jpg"/>
          <p:cNvPicPr>
            <a:picLocks noChangeAspect="1"/>
          </p:cNvPicPr>
          <p:nvPr/>
        </p:nvPicPr>
        <p:blipFill>
          <a:blip r:embed="rId4" cstate="print"/>
          <a:srcRect l="6167" t="67778" b="5556"/>
          <a:stretch>
            <a:fillRect/>
          </a:stretch>
        </p:blipFill>
        <p:spPr>
          <a:xfrm>
            <a:off x="6019800" y="2438400"/>
            <a:ext cx="2895600" cy="1828800"/>
          </a:xfrm>
          <a:prstGeom prst="rect">
            <a:avLst/>
          </a:prstGeom>
        </p:spPr>
      </p:pic>
      <p:graphicFrame>
        <p:nvGraphicFramePr>
          <p:cNvPr id="18436" name="Object 2"/>
          <p:cNvGraphicFramePr>
            <a:graphicFrameLocks noChangeAspect="1"/>
          </p:cNvGraphicFramePr>
          <p:nvPr/>
        </p:nvGraphicFramePr>
        <p:xfrm>
          <a:off x="5553075" y="4667251"/>
          <a:ext cx="3514725" cy="1689878"/>
        </p:xfrm>
        <a:graphic>
          <a:graphicData uri="http://schemas.openxmlformats.org/presentationml/2006/ole">
            <p:oleObj spid="_x0000_s18436" name="Equation" r:id="rId5" imgW="1371600" imgH="660240" progId="Equation.3">
              <p:embed/>
            </p:oleObj>
          </a:graphicData>
        </a:graphic>
      </p:graphicFrame>
      <p:sp>
        <p:nvSpPr>
          <p:cNvPr id="10" name="TextBox 9"/>
          <p:cNvSpPr txBox="1"/>
          <p:nvPr/>
        </p:nvSpPr>
        <p:spPr>
          <a:xfrm>
            <a:off x="2590800" y="5029200"/>
            <a:ext cx="2819400" cy="923330"/>
          </a:xfrm>
          <a:prstGeom prst="rect">
            <a:avLst/>
          </a:prstGeom>
          <a:noFill/>
        </p:spPr>
        <p:txBody>
          <a:bodyPr wrap="square" rtlCol="0">
            <a:spAutoFit/>
          </a:bodyPr>
          <a:lstStyle/>
          <a:p>
            <a:r>
              <a:rPr lang="en-US" sz="5400" b="1" i="1" dirty="0" smtClean="0">
                <a:solidFill>
                  <a:srgbClr val="FF0000"/>
                </a:solidFill>
              </a:rPr>
              <a:t>Gravity</a:t>
            </a:r>
            <a:endParaRPr lang="en-US" sz="5400" b="1" i="1"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a:xfrm>
            <a:off x="914400" y="1295400"/>
            <a:ext cx="8229600" cy="5060160"/>
          </a:xfrm>
        </p:spPr>
        <p:txBody>
          <a:bodyPr/>
          <a:lstStyle/>
          <a:p>
            <a:r>
              <a:rPr lang="en-US" b="1" i="1" dirty="0" smtClean="0">
                <a:solidFill>
                  <a:srgbClr val="FFFF00"/>
                </a:solidFill>
              </a:rPr>
              <a:t>What forces are applied here and what work is being done?  </a:t>
            </a:r>
            <a:r>
              <a:rPr lang="en-US" b="1" i="1" dirty="0" smtClean="0">
                <a:solidFill>
                  <a:srgbClr val="FF0000"/>
                </a:solidFill>
              </a:rPr>
              <a:t>Note: </a:t>
            </a:r>
            <a:r>
              <a:rPr lang="en-US" b="1" i="1" dirty="0" err="1" smtClean="0">
                <a:solidFill>
                  <a:srgbClr val="FF0000"/>
                </a:solidFill>
              </a:rPr>
              <a:t>W</a:t>
            </a:r>
            <a:r>
              <a:rPr lang="en-US" b="1" i="1" baseline="-25000" dirty="0" err="1" smtClean="0">
                <a:solidFill>
                  <a:srgbClr val="FF0000"/>
                </a:solidFill>
              </a:rPr>
              <a:t>net</a:t>
            </a:r>
            <a:r>
              <a:rPr lang="en-US" b="1" i="1" dirty="0" smtClean="0">
                <a:solidFill>
                  <a:srgbClr val="FF0000"/>
                </a:solidFill>
              </a:rPr>
              <a:t> = </a:t>
            </a:r>
            <a:r>
              <a:rPr lang="en-US" b="1" i="1" dirty="0" err="1" smtClean="0">
                <a:solidFill>
                  <a:srgbClr val="FF0000"/>
                </a:solidFill>
              </a:rPr>
              <a:t>W</a:t>
            </a:r>
            <a:r>
              <a:rPr lang="en-US" b="1" i="1" baseline="-25000" dirty="0" err="1" smtClean="0">
                <a:solidFill>
                  <a:srgbClr val="FF0000"/>
                </a:solidFill>
              </a:rPr>
              <a:t>Hiker</a:t>
            </a:r>
            <a:r>
              <a:rPr lang="en-US" b="1" i="1" dirty="0" smtClean="0">
                <a:solidFill>
                  <a:srgbClr val="FF0000"/>
                </a:solidFill>
              </a:rPr>
              <a:t> </a:t>
            </a:r>
            <a:r>
              <a:rPr lang="en-US" b="1" i="1" dirty="0" smtClean="0">
                <a:solidFill>
                  <a:srgbClr val="FF0000"/>
                </a:solidFill>
              </a:rPr>
              <a:t>– </a:t>
            </a:r>
            <a:r>
              <a:rPr lang="en-US" b="1" i="1" dirty="0" err="1" smtClean="0">
                <a:solidFill>
                  <a:srgbClr val="FF0000"/>
                </a:solidFill>
              </a:rPr>
              <a:t>W</a:t>
            </a:r>
            <a:r>
              <a:rPr lang="en-US" b="1" i="1" baseline="-25000" dirty="0" err="1" smtClean="0">
                <a:solidFill>
                  <a:srgbClr val="FF0000"/>
                </a:solidFill>
              </a:rPr>
              <a:t>gravity</a:t>
            </a:r>
            <a:r>
              <a:rPr lang="en-US" b="1" i="1" dirty="0" smtClean="0">
                <a:solidFill>
                  <a:srgbClr val="FF0000"/>
                </a:solidFill>
              </a:rPr>
              <a:t> = 0</a:t>
            </a:r>
            <a:endParaRPr lang="en-US" dirty="0">
              <a:solidFill>
                <a:srgbClr val="FF0000"/>
              </a:solidFill>
            </a:endParaRPr>
          </a:p>
        </p:txBody>
      </p:sp>
      <p:graphicFrame>
        <p:nvGraphicFramePr>
          <p:cNvPr id="8195" name="Object 2"/>
          <p:cNvGraphicFramePr>
            <a:graphicFrameLocks noChangeAspect="1"/>
          </p:cNvGraphicFramePr>
          <p:nvPr/>
        </p:nvGraphicFramePr>
        <p:xfrm>
          <a:off x="228600" y="4724400"/>
          <a:ext cx="1981200" cy="1755357"/>
        </p:xfrm>
        <a:graphic>
          <a:graphicData uri="http://schemas.openxmlformats.org/presentationml/2006/ole">
            <p:oleObj spid="_x0000_s19458" name="Equation" r:id="rId3" imgW="787320" imgH="698400" progId="Equation.3">
              <p:embed/>
            </p:oleObj>
          </a:graphicData>
        </a:graphic>
      </p:graphicFrame>
      <p:pic>
        <p:nvPicPr>
          <p:cNvPr id="15" name="Picture 14" descr="Work Done on a Backpack.jpg"/>
          <p:cNvPicPr>
            <a:picLocks noChangeAspect="1"/>
          </p:cNvPicPr>
          <p:nvPr/>
        </p:nvPicPr>
        <p:blipFill>
          <a:blip r:embed="rId4" cstate="print"/>
          <a:srcRect r="14816" b="67778"/>
          <a:stretch>
            <a:fillRect/>
          </a:stretch>
        </p:blipFill>
        <p:spPr>
          <a:xfrm>
            <a:off x="190685" y="2362200"/>
            <a:ext cx="2628715" cy="2209800"/>
          </a:xfrm>
          <a:prstGeom prst="rect">
            <a:avLst/>
          </a:prstGeom>
        </p:spPr>
      </p:pic>
      <p:pic>
        <p:nvPicPr>
          <p:cNvPr id="16" name="Picture 15" descr="Work Done on a Backpack.jpg"/>
          <p:cNvPicPr>
            <a:picLocks noChangeAspect="1"/>
          </p:cNvPicPr>
          <p:nvPr/>
        </p:nvPicPr>
        <p:blipFill>
          <a:blip r:embed="rId4" cstate="print"/>
          <a:srcRect l="23452" t="37778" r="17285" b="36667"/>
          <a:stretch>
            <a:fillRect/>
          </a:stretch>
        </p:blipFill>
        <p:spPr>
          <a:xfrm>
            <a:off x="3581400" y="2590800"/>
            <a:ext cx="1828800" cy="1752600"/>
          </a:xfrm>
          <a:prstGeom prst="rect">
            <a:avLst/>
          </a:prstGeom>
        </p:spPr>
      </p:pic>
      <p:pic>
        <p:nvPicPr>
          <p:cNvPr id="17" name="Picture 16" descr="Work Done on a Backpack.jpg"/>
          <p:cNvPicPr>
            <a:picLocks noChangeAspect="1"/>
          </p:cNvPicPr>
          <p:nvPr/>
        </p:nvPicPr>
        <p:blipFill>
          <a:blip r:embed="rId4" cstate="print"/>
          <a:srcRect l="6167" t="67778" b="5556"/>
          <a:stretch>
            <a:fillRect/>
          </a:stretch>
        </p:blipFill>
        <p:spPr>
          <a:xfrm>
            <a:off x="6019800" y="2438400"/>
            <a:ext cx="2895600" cy="1828800"/>
          </a:xfrm>
          <a:prstGeom prst="rect">
            <a:avLst/>
          </a:prstGeom>
        </p:spPr>
      </p:pic>
      <p:graphicFrame>
        <p:nvGraphicFramePr>
          <p:cNvPr id="17411" name="Object 2"/>
          <p:cNvGraphicFramePr>
            <a:graphicFrameLocks noChangeAspect="1"/>
          </p:cNvGraphicFramePr>
          <p:nvPr/>
        </p:nvGraphicFramePr>
        <p:xfrm>
          <a:off x="2667000" y="4648200"/>
          <a:ext cx="2667000" cy="1787047"/>
        </p:xfrm>
        <a:graphic>
          <a:graphicData uri="http://schemas.openxmlformats.org/presentationml/2006/ole">
            <p:oleObj spid="_x0000_s19459" name="Equation" r:id="rId5" imgW="1002960" imgH="672840" progId="Equation.3">
              <p:embed/>
            </p:oleObj>
          </a:graphicData>
        </a:graphic>
      </p:graphicFrame>
      <p:graphicFrame>
        <p:nvGraphicFramePr>
          <p:cNvPr id="18436" name="Object 2"/>
          <p:cNvGraphicFramePr>
            <a:graphicFrameLocks noChangeAspect="1"/>
          </p:cNvGraphicFramePr>
          <p:nvPr/>
        </p:nvGraphicFramePr>
        <p:xfrm>
          <a:off x="5862638" y="4602163"/>
          <a:ext cx="2895600" cy="1819275"/>
        </p:xfrm>
        <a:graphic>
          <a:graphicData uri="http://schemas.openxmlformats.org/presentationml/2006/ole">
            <p:oleObj spid="_x0000_s19460" name="Equation" r:id="rId6" imgW="1130040" imgH="711000" progId="Equation.3">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Done By A Varying Force</a:t>
            </a:r>
            <a:endParaRPr lang="en-US" dirty="0"/>
          </a:p>
        </p:txBody>
      </p:sp>
      <p:sp>
        <p:nvSpPr>
          <p:cNvPr id="3" name="Content Placeholder 2"/>
          <p:cNvSpPr>
            <a:spLocks noGrp="1"/>
          </p:cNvSpPr>
          <p:nvPr>
            <p:ph idx="1"/>
          </p:nvPr>
        </p:nvSpPr>
        <p:spPr/>
        <p:txBody>
          <a:bodyPr/>
          <a:lstStyle/>
          <a:p>
            <a:r>
              <a:rPr lang="en-US" dirty="0" smtClean="0"/>
              <a:t>Examples:</a:t>
            </a:r>
          </a:p>
          <a:p>
            <a:pPr lvl="1"/>
            <a:r>
              <a:rPr lang="en-US" dirty="0" smtClean="0"/>
              <a:t>Rocket overcoming steadily decreasing gravity force as it moves away from earth</a:t>
            </a:r>
          </a:p>
          <a:p>
            <a:pPr lvl="1"/>
            <a:r>
              <a:rPr lang="en-US" dirty="0" smtClean="0"/>
              <a:t>Force of a spring increases as its length increases</a:t>
            </a:r>
          </a:p>
          <a:p>
            <a:pPr lvl="1"/>
            <a:r>
              <a:rPr lang="en-US" dirty="0" smtClean="0"/>
              <a:t>Force used to pull a cart up an uneven hill</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Done By A Varying Force</a:t>
            </a:r>
            <a:endParaRPr lang="en-US" dirty="0"/>
          </a:p>
        </p:txBody>
      </p:sp>
      <p:sp>
        <p:nvSpPr>
          <p:cNvPr id="3" name="Content Placeholder 2"/>
          <p:cNvSpPr>
            <a:spLocks noGrp="1"/>
          </p:cNvSpPr>
          <p:nvPr>
            <p:ph idx="1"/>
          </p:nvPr>
        </p:nvSpPr>
        <p:spPr/>
        <p:txBody>
          <a:bodyPr/>
          <a:lstStyle/>
          <a:p>
            <a:r>
              <a:rPr lang="en-US" dirty="0" smtClean="0"/>
              <a:t>Work can be determined graphically</a:t>
            </a:r>
          </a:p>
          <a:p>
            <a:r>
              <a:rPr lang="en-US" dirty="0" smtClean="0"/>
              <a:t>The area under a force-distance graph is equal to work</a:t>
            </a:r>
            <a:endParaRPr lang="en-US" dirty="0"/>
          </a:p>
        </p:txBody>
      </p:sp>
      <p:pic>
        <p:nvPicPr>
          <p:cNvPr id="4" name="Picture 3" descr="Work Done by a Varying Force.jpg"/>
          <p:cNvPicPr>
            <a:picLocks noChangeAspect="1"/>
          </p:cNvPicPr>
          <p:nvPr/>
        </p:nvPicPr>
        <p:blipFill>
          <a:blip r:embed="rId2" cstate="print"/>
          <a:srcRect b="52222"/>
          <a:stretch>
            <a:fillRect/>
          </a:stretch>
        </p:blipFill>
        <p:spPr>
          <a:xfrm>
            <a:off x="4812922" y="3429000"/>
            <a:ext cx="4178678" cy="3276600"/>
          </a:xfrm>
          <a:prstGeom prst="rect">
            <a:avLst/>
          </a:prstGeom>
        </p:spPr>
      </p:pic>
      <p:pic>
        <p:nvPicPr>
          <p:cNvPr id="5" name="Picture 4" descr="Work Done by a Varying Force.jpg"/>
          <p:cNvPicPr>
            <a:picLocks noChangeAspect="1"/>
          </p:cNvPicPr>
          <p:nvPr/>
        </p:nvPicPr>
        <p:blipFill>
          <a:blip r:embed="rId2" cstate="print"/>
          <a:srcRect t="52223" b="-1111"/>
          <a:stretch>
            <a:fillRect/>
          </a:stretch>
        </p:blipFill>
        <p:spPr>
          <a:xfrm>
            <a:off x="164722" y="3429000"/>
            <a:ext cx="4178678" cy="3352800"/>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student is able to make predictions about the changes in the mechanical energy of a system when a component of an external force acts parallel or </a:t>
            </a:r>
            <a:r>
              <a:rPr lang="en-US" sz="3200" dirty="0" err="1" smtClean="0"/>
              <a:t>antiparallel</a:t>
            </a:r>
            <a:r>
              <a:rPr lang="en-US" sz="3200" dirty="0" smtClean="0"/>
              <a:t> to the direction of the displacement of the center of mass.</a:t>
            </a:r>
          </a:p>
          <a:p>
            <a:r>
              <a:rPr lang="en-US" sz="3200" dirty="0" smtClean="0"/>
              <a:t>The student is able to design an experiment and analyze data to examine how a force exerted on an object or system does work on the object or system as it moves through a distance.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Interactions with other objects or systems can change the total energy of a system.</a:t>
            </a:r>
          </a:p>
          <a:p>
            <a:r>
              <a:rPr lang="en-US" sz="3200" dirty="0" smtClean="0"/>
              <a:t>The energy of a system is conserved.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The student is able to design an experiment and analyze graphical data in which interpretations of the area under a force-distance curve are needed to determine the work done on or by the object or system.</a:t>
            </a:r>
          </a:p>
          <a:p>
            <a:r>
              <a:rPr lang="en-US" sz="3200" dirty="0" smtClean="0"/>
              <a:t>The student is able to predict and calculate from graphical data the energy transfer to or work done on an object or system from information about a force exerted on the object or system through a distance.</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student is able to make claims about the interaction between a system and its environment in which the environment exerts a force on the system, thus doing work on the system and changing the energy of the system (kinetic energy plus potential energy).</a:t>
            </a:r>
          </a:p>
          <a:p>
            <a:r>
              <a:rPr lang="en-US" sz="3200" dirty="0" smtClean="0"/>
              <a:t>The student is able to predict and calculate the energy transfer to (i.e., the work done on) an object or system from information about a force exerted on the object or system through a distance.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a:xfrm>
            <a:off x="914400" y="1371600"/>
            <a:ext cx="7772400" cy="5257800"/>
          </a:xfrm>
        </p:spPr>
        <p:txBody>
          <a:bodyPr>
            <a:normAutofit fontScale="92500" lnSpcReduction="20000"/>
          </a:bodyPr>
          <a:lstStyle/>
          <a:p>
            <a:r>
              <a:rPr lang="en-US" sz="3200" dirty="0" smtClean="0"/>
              <a:t>Mechanical energy (the sum of kinetic and potential energy) is transferred into or out of a system when an external force is exerted on a system such that a component of the force is parallel to its displacement. The process through which the energy is transferred is called work.</a:t>
            </a:r>
          </a:p>
          <a:p>
            <a:pPr lvl="1"/>
            <a:r>
              <a:rPr lang="en-US" dirty="0" smtClean="0"/>
              <a:t>If the force is constant during a given displacement, then the work done is the product of the displacement and the component of the force parallel or </a:t>
            </a:r>
            <a:r>
              <a:rPr lang="en-US" dirty="0" err="1" smtClean="0"/>
              <a:t>antiparallel</a:t>
            </a:r>
            <a:r>
              <a:rPr lang="en-US" dirty="0" smtClean="0"/>
              <a:t> to the displacement.</a:t>
            </a:r>
          </a:p>
          <a:p>
            <a:pPr lvl="1"/>
            <a:r>
              <a:rPr lang="en-US" dirty="0" smtClean="0"/>
              <a:t>Work (change in energy) can be found from the area under a graph of the magnitude of the force component parallel to the displacement versus displacement.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system with internal structure can have potential energy. Potential energy exists within a system if the objects within that system interact with conservative forces.</a:t>
            </a:r>
          </a:p>
          <a:p>
            <a:pPr lvl="1"/>
            <a:r>
              <a:rPr lang="en-US" dirty="0" smtClean="0"/>
              <a:t>The work done by a conservative force is independent of the path taken. The work description is used for forces external to the system. Potential energy is used when the forces are internal interactions between parts of the system.</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Energy can be transferred by an external force exerted on an object or system that moves the object or system through a distance; this energy transfer is called work. Energy transfer in mechanical or electrical systems may occur at different rates. Power is defined as the rate of energy transfer into, out of, or within a system. [A piston filled with gas getting compressed or expanded is treated in Physics 2 as a part of thermodynamics.]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Interactions with other objects or systems can change the total energy of a system.</a:t>
            </a:r>
          </a:p>
          <a:p>
            <a:r>
              <a:rPr lang="en-US" sz="3200" dirty="0" smtClean="0"/>
              <a:t>The energy of a system is conserved.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interactions of an object with other objects can be described by forces.</a:t>
            </a:r>
          </a:p>
          <a:p>
            <a:r>
              <a:rPr lang="en-US" sz="3200" dirty="0" smtClean="0"/>
              <a:t>Interactions between systems can result in changes in those systems.</a:t>
            </a:r>
          </a:p>
          <a:p>
            <a:r>
              <a:rPr lang="en-US" sz="3200" dirty="0" smtClean="0"/>
              <a:t>Changes that occur as a result of interactions are constrained by conservation laws.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sz="4800" dirty="0" smtClean="0">
                <a:latin typeface="Pristina" pitchFamily="66" charset="0"/>
              </a:rPr>
              <a:t>Questions?</a:t>
            </a:r>
          </a:p>
        </p:txBody>
      </p:sp>
      <p:sp>
        <p:nvSpPr>
          <p:cNvPr id="3" name="Subtitle 2"/>
          <p:cNvSpPr>
            <a:spLocks noGrp="1"/>
          </p:cNvSpPr>
          <p:nvPr>
            <p:ph type="subTitle" idx="1"/>
          </p:nvPr>
        </p:nvSpPr>
        <p:spPr/>
        <p:txBody>
          <a:bodyPr/>
          <a:lstStyle/>
          <a:p>
            <a:endParaRPr lang="en-US"/>
          </a:p>
        </p:txBody>
      </p:sp>
      <p:pic>
        <p:nvPicPr>
          <p:cNvPr id="6" name="Picture 5"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19200" y="1351672"/>
            <a:ext cx="5205750" cy="2839328"/>
          </a:xfrm>
        </p:spPr>
        <p:txBody>
          <a:bodyPr>
            <a:normAutofit/>
          </a:bodyPr>
          <a:lstStyle/>
          <a:p>
            <a:r>
              <a:rPr lang="en-US" sz="3600" b="1" dirty="0" smtClean="0">
                <a:effectLst>
                  <a:outerShdw blurRad="38100" dist="38100" dir="2700000" algn="tl">
                    <a:srgbClr val="000000">
                      <a:alpha val="43137"/>
                    </a:srgbClr>
                  </a:outerShdw>
                </a:effectLst>
              </a:rPr>
              <a:t>#1-14</a:t>
            </a:r>
          </a:p>
        </p:txBody>
      </p:sp>
      <p:sp>
        <p:nvSpPr>
          <p:cNvPr id="3" name="Title 2"/>
          <p:cNvSpPr>
            <a:spLocks noGrp="1"/>
          </p:cNvSpPr>
          <p:nvPr>
            <p:ph type="title"/>
          </p:nvPr>
        </p:nvSpPr>
        <p:spPr/>
        <p:txBody>
          <a:bodyPr/>
          <a:lstStyle/>
          <a:p>
            <a:r>
              <a:rPr lang="en-US" dirty="0" smtClean="0"/>
              <a:t>Homework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a:xfrm>
            <a:off x="914400" y="1371600"/>
            <a:ext cx="7772400" cy="5257800"/>
          </a:xfrm>
        </p:spPr>
        <p:txBody>
          <a:bodyPr>
            <a:normAutofit fontScale="92500" lnSpcReduction="20000"/>
          </a:bodyPr>
          <a:lstStyle/>
          <a:p>
            <a:r>
              <a:rPr lang="en-US" sz="3200" dirty="0" smtClean="0"/>
              <a:t>Mechanical energy (the sum of kinetic and potential energy) is transferred into or out of a system when an external force is exerted on a system such that a component of the force is parallel to its displacement. The process through which the energy is transferred is called work.</a:t>
            </a:r>
          </a:p>
          <a:p>
            <a:pPr lvl="1"/>
            <a:r>
              <a:rPr lang="en-US" dirty="0" smtClean="0"/>
              <a:t>If the force is constant during a given displacement, then the work done is the product of the displacement and the component of the force parallel or </a:t>
            </a:r>
            <a:r>
              <a:rPr lang="en-US" dirty="0" err="1" smtClean="0"/>
              <a:t>antiparallel</a:t>
            </a:r>
            <a:r>
              <a:rPr lang="en-US" dirty="0" smtClean="0"/>
              <a:t> to the displacement.</a:t>
            </a:r>
          </a:p>
          <a:p>
            <a:pPr lvl="1"/>
            <a:r>
              <a:rPr lang="en-US" dirty="0" smtClean="0"/>
              <a:t>Work (change in energy) can be found from the area under a graph of the magnitude of the force component parallel to the displacement versus displacement.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system with internal structure can have potential energy. Potential energy exists within a system if the objects within that system interact with conservative forces.</a:t>
            </a:r>
          </a:p>
          <a:p>
            <a:pPr lvl="1"/>
            <a:r>
              <a:rPr lang="en-US" dirty="0" smtClean="0"/>
              <a:t>The work done by a conservative force is independent of the path taken. The work description is used for forces external to the system. Potential energy is used when the forces are internal interactions between parts of the system.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Energy can be transferred by an external force exerted on an object or system that moves the object or system through a distance; this energy transfer is called work. Energy transfer in mechanical or electrical systems may occur at different rates. Power is defined as the rate of energy transfer into, out of, or within a system. [A piston filled with gas getting compressed or expanded is treated in Physics 2 as a part of thermodynamics.]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student is able to make predictions about the changes in the mechanical energy of a system when a component of an external force acts parallel or </a:t>
            </a:r>
            <a:r>
              <a:rPr lang="en-US" sz="3200" dirty="0" err="1" smtClean="0"/>
              <a:t>antiparallel</a:t>
            </a:r>
            <a:r>
              <a:rPr lang="en-US" sz="3200" dirty="0" smtClean="0"/>
              <a:t> to the direction of the displacement of the center of mass.</a:t>
            </a:r>
          </a:p>
          <a:p>
            <a:r>
              <a:rPr lang="en-US" sz="3200" dirty="0" smtClean="0"/>
              <a:t>The student is able to design an experiment and analyze data to examine how a force exerted on an object or system does work on the object or system as it moves through a distance.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The student is able to design an experiment and analyze graphical data in which interpretations of the area under a force-distance curve are needed to determine the work done on or by the object or system.</a:t>
            </a:r>
          </a:p>
          <a:p>
            <a:r>
              <a:rPr lang="en-US" sz="3200" dirty="0" smtClean="0"/>
              <a:t>The student is able to predict and calculate from graphical data the energy transfer to or work done on an object or system from information about a force exerted on the object or system through a distance.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532</TotalTime>
  <Words>1937</Words>
  <Application>Microsoft Office PowerPoint</Application>
  <PresentationFormat>On-screen Show (4:3)</PresentationFormat>
  <Paragraphs>169</Paragraphs>
  <Slides>48</Slides>
  <Notes>0</Notes>
  <HiddenSlides>0</HiddenSlides>
  <MMClips>1</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1" baseType="lpstr">
      <vt:lpstr>Metro</vt:lpstr>
      <vt:lpstr>Equation</vt:lpstr>
      <vt:lpstr>Microsoft Equation 3.0</vt:lpstr>
      <vt:lpstr> AP  physics</vt:lpstr>
      <vt:lpstr>Giancoli  Lesson 6-1, Work Done by a constant force  Lesson 6-2, Work Done by a Varying force</vt:lpstr>
      <vt:lpstr>Big Idea(s): </vt:lpstr>
      <vt:lpstr>Enduring Understanding(s): </vt:lpstr>
      <vt:lpstr>Essential Knowledge(s): </vt:lpstr>
      <vt:lpstr>Essential Knowledge(s): </vt:lpstr>
      <vt:lpstr>Essential Knowledge(s): </vt:lpstr>
      <vt:lpstr>Learning Objective(s): </vt:lpstr>
      <vt:lpstr>Learning Objective(s): </vt:lpstr>
      <vt:lpstr>Learning Objective(s): </vt:lpstr>
      <vt:lpstr>Introductory Video:  Work</vt:lpstr>
      <vt:lpstr>Work</vt:lpstr>
      <vt:lpstr>Work</vt:lpstr>
      <vt:lpstr>Work</vt:lpstr>
      <vt:lpstr>Work</vt:lpstr>
      <vt:lpstr>Work</vt:lpstr>
      <vt:lpstr>Work</vt:lpstr>
      <vt:lpstr>Work</vt:lpstr>
      <vt:lpstr>Work</vt:lpstr>
      <vt:lpstr>Work</vt:lpstr>
      <vt:lpstr>Work</vt:lpstr>
      <vt:lpstr>Work</vt:lpstr>
      <vt:lpstr>Work</vt:lpstr>
      <vt:lpstr>Work</vt:lpstr>
      <vt:lpstr>Work</vt:lpstr>
      <vt:lpstr>Work</vt:lpstr>
      <vt:lpstr>Work</vt:lpstr>
      <vt:lpstr>Work</vt:lpstr>
      <vt:lpstr>Work</vt:lpstr>
      <vt:lpstr>Work</vt:lpstr>
      <vt:lpstr>Work</vt:lpstr>
      <vt:lpstr>Work</vt:lpstr>
      <vt:lpstr>Work</vt:lpstr>
      <vt:lpstr>Work</vt:lpstr>
      <vt:lpstr>Work</vt:lpstr>
      <vt:lpstr>Work</vt:lpstr>
      <vt:lpstr>Work Done By A Varying Force</vt:lpstr>
      <vt:lpstr>Work Done By A Varying Force</vt:lpstr>
      <vt:lpstr>Learning Objective(s): </vt:lpstr>
      <vt:lpstr>Learning Objective(s): </vt:lpstr>
      <vt:lpstr>Learning Objective(s): </vt:lpstr>
      <vt:lpstr>Essential Knowledge(s): </vt:lpstr>
      <vt:lpstr>Essential Knowledge(s): </vt:lpstr>
      <vt:lpstr>Essential Knowledge(s): </vt:lpstr>
      <vt:lpstr>Enduring Understanding(s): </vt:lpstr>
      <vt:lpstr>Big Idea(s): </vt:lpstr>
      <vt:lpstr> Questions?</vt:lpstr>
      <vt:lpstr>Homework</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Kyle Smith</cp:lastModifiedBy>
  <cp:revision>30</cp:revision>
  <dcterms:created xsi:type="dcterms:W3CDTF">2010-12-08T08:20:03Z</dcterms:created>
  <dcterms:modified xsi:type="dcterms:W3CDTF">2016-01-07T08:51:27Z</dcterms:modified>
</cp:coreProperties>
</file>