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58" r:id="rId5"/>
    <p:sldId id="257" r:id="rId6"/>
    <p:sldId id="278" r:id="rId7"/>
    <p:sldId id="279" r:id="rId8"/>
    <p:sldId id="280" r:id="rId9"/>
    <p:sldId id="282" r:id="rId10"/>
    <p:sldId id="283" r:id="rId11"/>
    <p:sldId id="281" r:id="rId12"/>
    <p:sldId id="284" r:id="rId13"/>
    <p:sldId id="285" r:id="rId14"/>
    <p:sldId id="261" r:id="rId15"/>
    <p:sldId id="263" r:id="rId16"/>
    <p:sldId id="264" r:id="rId17"/>
    <p:sldId id="286" r:id="rId18"/>
    <p:sldId id="265" r:id="rId19"/>
    <p:sldId id="266" r:id="rId20"/>
    <p:sldId id="267" r:id="rId21"/>
    <p:sldId id="268" r:id="rId22"/>
    <p:sldId id="277" r:id="rId23"/>
    <p:sldId id="288" r:id="rId24"/>
    <p:sldId id="289" r:id="rId25"/>
    <p:sldId id="269" r:id="rId26"/>
    <p:sldId id="270" r:id="rId27"/>
    <p:sldId id="271" r:id="rId28"/>
    <p:sldId id="287" r:id="rId29"/>
    <p:sldId id="290" r:id="rId30"/>
    <p:sldId id="292" r:id="rId31"/>
    <p:sldId id="293" r:id="rId32"/>
    <p:sldId id="294" r:id="rId33"/>
    <p:sldId id="291" r:id="rId34"/>
    <p:sldId id="275" r:id="rId35"/>
    <p:sldId id="27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mithky\My%20Documents\SPHS%20Physics\Lesson%20Plans\Giancoli%20Lessons\Giancoli%20Chapter1\Measuring%20for%20Pi%20Lab\Measuring%20for%20Pi%20Lab%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Circumference vs. Diameter </a:t>
            </a:r>
            <a:r>
              <a:rPr lang="en-US" dirty="0"/>
              <a:t>to Find Pi</a:t>
            </a:r>
          </a:p>
        </c:rich>
      </c:tx>
      <c:layout/>
      <c:overlay val="0"/>
    </c:title>
    <c:autoTitleDeleted val="0"/>
    <c:plotArea>
      <c:layout>
        <c:manualLayout>
          <c:layoutTarget val="inner"/>
          <c:xMode val="edge"/>
          <c:yMode val="edge"/>
          <c:x val="0.13480251680746291"/>
          <c:y val="0.13108273848946478"/>
          <c:w val="0.8016308469149247"/>
          <c:h val="0.70167144994726127"/>
        </c:manualLayout>
      </c:layout>
      <c:scatterChart>
        <c:scatterStyle val="lineMarker"/>
        <c:varyColors val="0"/>
        <c:ser>
          <c:idx val="0"/>
          <c:order val="0"/>
          <c:tx>
            <c:strRef>
              <c:f>'Per 6'!$B$18</c:f>
              <c:strCache>
                <c:ptCount val="1"/>
                <c:pt idx="0">
                  <c:v>Circumference (c)/(mm)</c:v>
                </c:pt>
              </c:strCache>
            </c:strRef>
          </c:tx>
          <c:spPr>
            <a:ln w="28575">
              <a:noFill/>
            </a:ln>
          </c:spPr>
          <c:trendline>
            <c:trendlineType val="linear"/>
            <c:dispRSqr val="0"/>
            <c:dispEq val="0"/>
          </c:trendline>
          <c:trendline>
            <c:trendlineType val="linear"/>
            <c:dispRSqr val="1"/>
            <c:dispEq val="1"/>
            <c:trendlineLbl>
              <c:layout/>
              <c:numFmt formatCode="General" sourceLinked="0"/>
            </c:trendlineLbl>
          </c:trendline>
          <c:xVal>
            <c:numRef>
              <c:f>'Per 6'!$A$19:$A$30</c:f>
              <c:numCache>
                <c:formatCode>0.0</c:formatCode>
                <c:ptCount val="12"/>
                <c:pt idx="0">
                  <c:v>257</c:v>
                </c:pt>
                <c:pt idx="1">
                  <c:v>267</c:v>
                </c:pt>
                <c:pt idx="2">
                  <c:v>98</c:v>
                </c:pt>
                <c:pt idx="3">
                  <c:v>74</c:v>
                </c:pt>
                <c:pt idx="4">
                  <c:v>95</c:v>
                </c:pt>
                <c:pt idx="5">
                  <c:v>49</c:v>
                </c:pt>
                <c:pt idx="6">
                  <c:v>39</c:v>
                </c:pt>
                <c:pt idx="7">
                  <c:v>25</c:v>
                </c:pt>
                <c:pt idx="8">
                  <c:v>225</c:v>
                </c:pt>
                <c:pt idx="9">
                  <c:v>93</c:v>
                </c:pt>
                <c:pt idx="10">
                  <c:v>410</c:v>
                </c:pt>
                <c:pt idx="11">
                  <c:v>496</c:v>
                </c:pt>
              </c:numCache>
            </c:numRef>
          </c:xVal>
          <c:yVal>
            <c:numRef>
              <c:f>'Per 6'!$B$19:$B$30</c:f>
              <c:numCache>
                <c:formatCode>0.0</c:formatCode>
                <c:ptCount val="12"/>
                <c:pt idx="0">
                  <c:v>732</c:v>
                </c:pt>
                <c:pt idx="1">
                  <c:v>832</c:v>
                </c:pt>
                <c:pt idx="2">
                  <c:v>318</c:v>
                </c:pt>
                <c:pt idx="3">
                  <c:v>231</c:v>
                </c:pt>
                <c:pt idx="4">
                  <c:v>301</c:v>
                </c:pt>
                <c:pt idx="5">
                  <c:v>162</c:v>
                </c:pt>
                <c:pt idx="6">
                  <c:v>131</c:v>
                </c:pt>
                <c:pt idx="7">
                  <c:v>80</c:v>
                </c:pt>
                <c:pt idx="8">
                  <c:v>716</c:v>
                </c:pt>
                <c:pt idx="9">
                  <c:v>284</c:v>
                </c:pt>
                <c:pt idx="10">
                  <c:v>1267</c:v>
                </c:pt>
                <c:pt idx="11">
                  <c:v>1543</c:v>
                </c:pt>
              </c:numCache>
            </c:numRef>
          </c:yVal>
          <c:smooth val="0"/>
        </c:ser>
        <c:dLbls>
          <c:showLegendKey val="0"/>
          <c:showVal val="0"/>
          <c:showCatName val="0"/>
          <c:showSerName val="0"/>
          <c:showPercent val="0"/>
          <c:showBubbleSize val="0"/>
        </c:dLbls>
        <c:axId val="7536488"/>
        <c:axId val="115386808"/>
      </c:scatterChart>
      <c:valAx>
        <c:axId val="7536488"/>
        <c:scaling>
          <c:orientation val="minMax"/>
        </c:scaling>
        <c:delete val="0"/>
        <c:axPos val="b"/>
        <c:title>
          <c:tx>
            <c:rich>
              <a:bodyPr/>
              <a:lstStyle/>
              <a:p>
                <a:pPr>
                  <a:defRPr/>
                </a:pPr>
                <a:r>
                  <a:rPr lang="en-US"/>
                  <a:t>Diameter (mm)(±1.0mm)</a:t>
                </a:r>
              </a:p>
            </c:rich>
          </c:tx>
          <c:layout/>
          <c:overlay val="0"/>
        </c:title>
        <c:numFmt formatCode="0.0" sourceLinked="1"/>
        <c:majorTickMark val="out"/>
        <c:minorTickMark val="none"/>
        <c:tickLblPos val="nextTo"/>
        <c:crossAx val="115386808"/>
        <c:crosses val="autoZero"/>
        <c:crossBetween val="midCat"/>
      </c:valAx>
      <c:valAx>
        <c:axId val="115386808"/>
        <c:scaling>
          <c:orientation val="minMax"/>
        </c:scaling>
        <c:delete val="0"/>
        <c:axPos val="l"/>
        <c:majorGridlines/>
        <c:title>
          <c:tx>
            <c:rich>
              <a:bodyPr rot="-5400000" vert="horz"/>
              <a:lstStyle/>
              <a:p>
                <a:pPr>
                  <a:defRPr/>
                </a:pPr>
                <a:r>
                  <a:rPr lang="en-US" sz="1000" b="0" i="0" baseline="0"/>
                  <a:t>Circumference (mm)(±0.5mm)</a:t>
                </a:r>
                <a:endParaRPr lang="en-US" sz="1000" b="0"/>
              </a:p>
            </c:rich>
          </c:tx>
          <c:layout/>
          <c:overlay val="0"/>
        </c:title>
        <c:numFmt formatCode="0.0" sourceLinked="1"/>
        <c:majorTickMark val="out"/>
        <c:minorTickMark val="none"/>
        <c:tickLblPos val="nextTo"/>
        <c:crossAx val="7536488"/>
        <c:crosses val="autoZero"/>
        <c:crossBetween val="midCat"/>
      </c:valAx>
    </c:plotArea>
    <c:plotVisOnly val="1"/>
    <c:dispBlanksAs val="gap"/>
    <c:showDLblsOverMax val="0"/>
  </c:chart>
  <c:spPr>
    <a:solidFill>
      <a:schemeClr val="tx2">
        <a:lumMod val="50000"/>
      </a:schemeClr>
    </a:solidFill>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9/28/2015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9/28/2015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9/28/2015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Graphical_Analysis_of_Constant_Velocity.wmv" TargetMode="External"/><Relationship Id="rId2" Type="http://schemas.openxmlformats.org/officeDocument/2006/relationships/slideLayout" Target="../slideLayouts/slideLayout2.xml"/><Relationship Id="rId1" Type="http://schemas.openxmlformats.org/officeDocument/2006/relationships/video" Target="file:///F:\AAASync\AP%20Physics%201\Lesson%20Plans\Giancoli%20Lessons\Giancoli%20Chapter%202\Giancoli%20Lesson%202-8\Graphical_Analysis_of_Constant_Velocity.wmv"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anose="03060402040406080204" pitchFamily="66" charset="0"/>
              </a:rPr>
              <a:t>Devil physics</a:t>
            </a:r>
            <a:br>
              <a:rPr lang="en-US" dirty="0" smtClean="0">
                <a:latin typeface="Pristina" panose="03060402040406080204" pitchFamily="66" charset="0"/>
              </a:rPr>
            </a:br>
            <a:r>
              <a:rPr lang="en-US" sz="3200" dirty="0" smtClean="0">
                <a:latin typeface="Pristina" panose="03060402040406080204" pitchFamily="66" charset="0"/>
              </a:rPr>
              <a:t>The </a:t>
            </a:r>
            <a:r>
              <a:rPr lang="en-US" sz="3200" dirty="0" err="1" smtClean="0">
                <a:latin typeface="Pristina" panose="03060402040406080204" pitchFamily="66" charset="0"/>
              </a:rPr>
              <a:t>baddest</a:t>
            </a:r>
            <a:r>
              <a:rPr lang="en-US" sz="3200" dirty="0" smtClean="0">
                <a:latin typeface="Pristina" panose="03060402040406080204" pitchFamily="66" charset="0"/>
              </a:rPr>
              <a:t> class on campus</a:t>
            </a:r>
            <a:br>
              <a:rPr lang="en-US" sz="3200" dirty="0" smtClean="0">
                <a:latin typeface="Pristina" panose="03060402040406080204" pitchFamily="66" charset="0"/>
              </a:rPr>
            </a:br>
            <a:r>
              <a:rPr lang="en-US" sz="2800" dirty="0" smtClean="0">
                <a:latin typeface="Pristina" panose="03060402040406080204" pitchFamily="66" charset="0"/>
              </a:rPr>
              <a:t>AP  </a:t>
            </a:r>
            <a:r>
              <a:rPr lang="en-US" sz="2800" dirty="0" smtClean="0">
                <a:latin typeface="Pristina" panose="03060402040406080204" pitchFamily="66" charset="0"/>
              </a:rPr>
              <a:t>Physics</a:t>
            </a:r>
            <a:endParaRPr lang="en-US" sz="2800" dirty="0">
              <a:latin typeface="Pristina" panose="03060402040406080204"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4.A.2:   The acceleration is equal to the rate of change of velocity with time, and velocity is equal to the rate of change of position with time.</a:t>
            </a:r>
          </a:p>
          <a:p>
            <a:pPr lvl="1"/>
            <a:r>
              <a:rPr lang="en-US" dirty="0" smtClean="0"/>
              <a:t>The acceleration of the center of mass of a system is directly proportional to the net force exerted on it by all objects interacting with the system and inversely proportional to the mass of the system.</a:t>
            </a:r>
          </a:p>
          <a:p>
            <a:pPr lvl="1"/>
            <a:r>
              <a:rPr lang="en-US" dirty="0" smtClean="0"/>
              <a:t>Force and acceleration are both vectors, with acceleration in the same direction as the net force.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(3.A.1.1):   The student is able to express the motion of an object using narrative, mathematical, and graphical representations.</a:t>
            </a:r>
          </a:p>
          <a:p>
            <a:r>
              <a:rPr lang="en-US" sz="3200" dirty="0" smtClean="0"/>
              <a:t>(3.A.1.3):   The student is able to analyze experimental data describing the motion of an object and is able to express the results of the analysis using narrative, mathematical, and graphical representations.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(4.A.2.1):   The student is able to make predictions about the motion of a system based on the fact that acceleration is equal to the change in velocity per unit time, and velocity is equal to the change in position per unit time.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(4.A.2.3):  The student is able to create mathematical models and analyze graphical relationships for acceleration, velocity, and position of the center of mass of a system and use them to calculate properties of the motion of the center of mass of a system.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for Pi Lab</a:t>
            </a:r>
            <a:endParaRPr lang="en-US" dirty="0"/>
          </a:p>
        </p:txBody>
      </p:sp>
      <p:sp>
        <p:nvSpPr>
          <p:cNvPr id="3" name="Content Placeholder 2"/>
          <p:cNvSpPr>
            <a:spLocks noGrp="1"/>
          </p:cNvSpPr>
          <p:nvPr>
            <p:ph idx="1"/>
          </p:nvPr>
        </p:nvSpPr>
        <p:spPr/>
        <p:txBody>
          <a:bodyPr/>
          <a:lstStyle/>
          <a:p>
            <a:endParaRPr lang="en-US"/>
          </a:p>
        </p:txBody>
      </p:sp>
      <p:graphicFrame>
        <p:nvGraphicFramePr>
          <p:cNvPr id="5" name="Chart 4"/>
          <p:cNvGraphicFramePr/>
          <p:nvPr/>
        </p:nvGraphicFramePr>
        <p:xfrm>
          <a:off x="762000" y="1524000"/>
          <a:ext cx="75438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for Pi Lab</a:t>
            </a:r>
            <a:endParaRPr lang="en-US" dirty="0"/>
          </a:p>
        </p:txBody>
      </p:sp>
      <p:sp>
        <p:nvSpPr>
          <p:cNvPr id="3" name="Content Placeholder 2"/>
          <p:cNvSpPr>
            <a:spLocks noGrp="1"/>
          </p:cNvSpPr>
          <p:nvPr>
            <p:ph idx="1"/>
          </p:nvPr>
        </p:nvSpPr>
        <p:spPr>
          <a:xfrm>
            <a:off x="914400" y="1783560"/>
            <a:ext cx="5638800" cy="4572000"/>
          </a:xfrm>
        </p:spPr>
        <p:txBody>
          <a:bodyPr/>
          <a:lstStyle/>
          <a:p>
            <a:r>
              <a:rPr lang="en-US" dirty="0" smtClean="0"/>
              <a:t>Pi is the ratio of the circumference to the diameter</a:t>
            </a:r>
          </a:p>
          <a:p>
            <a:r>
              <a:rPr lang="en-US" dirty="0" smtClean="0"/>
              <a:t>We graphed circumference vs. diameter</a:t>
            </a:r>
          </a:p>
          <a:p>
            <a:r>
              <a:rPr lang="en-US" dirty="0" smtClean="0"/>
              <a:t>The slope of our graph was the ratio of circumference to diameter</a:t>
            </a:r>
          </a:p>
          <a:p>
            <a:r>
              <a:rPr lang="en-US" dirty="0" smtClean="0"/>
              <a:t>So, our slope was equal to Pi</a:t>
            </a:r>
            <a:endParaRPr lang="en-US" dirty="0"/>
          </a:p>
        </p:txBody>
      </p:sp>
      <p:graphicFrame>
        <p:nvGraphicFramePr>
          <p:cNvPr id="2050" name="Content Placeholder 5"/>
          <p:cNvGraphicFramePr>
            <a:graphicFrameLocks noChangeAspect="1"/>
          </p:cNvGraphicFramePr>
          <p:nvPr/>
        </p:nvGraphicFramePr>
        <p:xfrm>
          <a:off x="6791785" y="1295400"/>
          <a:ext cx="2034715" cy="5029200"/>
        </p:xfrm>
        <a:graphic>
          <a:graphicData uri="http://schemas.openxmlformats.org/presentationml/2006/ole">
            <mc:AlternateContent xmlns:mc="http://schemas.openxmlformats.org/markup-compatibility/2006">
              <mc:Choice xmlns:v="urn:schemas-microsoft-com:vml" Requires="v">
                <p:oleObj spid="_x0000_s2053" name="Equation" r:id="rId3" imgW="672840" imgH="1663560" progId="Equation.3">
                  <p:embed/>
                </p:oleObj>
              </mc:Choice>
              <mc:Fallback>
                <p:oleObj name="Equation" r:id="rId3" imgW="672840" imgH="1663560" progId="Equation.3">
                  <p:embed/>
                  <p:pic>
                    <p:nvPicPr>
                      <p:cNvPr id="0" name="Content Placeholder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1785" y="1295400"/>
                        <a:ext cx="2034715" cy="502920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969264"/>
          </a:xfrm>
        </p:spPr>
        <p:txBody>
          <a:bodyPr/>
          <a:lstStyle/>
          <a:p>
            <a:r>
              <a:rPr lang="en-US" dirty="0" smtClean="0"/>
              <a:t>Slope</a:t>
            </a:r>
            <a:endParaRPr lang="en-US" dirty="0"/>
          </a:p>
        </p:txBody>
      </p:sp>
      <p:sp>
        <p:nvSpPr>
          <p:cNvPr id="3" name="Content Placeholder 2"/>
          <p:cNvSpPr>
            <a:spLocks noGrp="1"/>
          </p:cNvSpPr>
          <p:nvPr>
            <p:ph idx="1"/>
          </p:nvPr>
        </p:nvSpPr>
        <p:spPr>
          <a:xfrm>
            <a:off x="228600" y="1524000"/>
            <a:ext cx="6477000" cy="4648200"/>
          </a:xfrm>
        </p:spPr>
        <p:txBody>
          <a:bodyPr/>
          <a:lstStyle/>
          <a:p>
            <a:r>
              <a:rPr lang="en-US" dirty="0" smtClean="0"/>
              <a:t>In the equation for a line, m is the slope of the line</a:t>
            </a:r>
          </a:p>
          <a:p>
            <a:r>
              <a:rPr lang="en-US" dirty="0" smtClean="0"/>
              <a:t>Slope is a measurement of the change in the y-coordinate per unit x</a:t>
            </a:r>
          </a:p>
          <a:p>
            <a:r>
              <a:rPr lang="en-US" dirty="0" smtClean="0"/>
              <a:t>The slope of data reflects the change in the variable graphed on the y-axis </a:t>
            </a:r>
            <a:r>
              <a:rPr lang="en-US" b="1" i="1" dirty="0" smtClean="0"/>
              <a:t>(dependent variable) </a:t>
            </a:r>
            <a:r>
              <a:rPr lang="en-US" dirty="0" smtClean="0"/>
              <a:t>per unit of variable graphed on x-axis </a:t>
            </a:r>
            <a:r>
              <a:rPr lang="en-US" b="1" i="1" dirty="0" smtClean="0"/>
              <a:t>(independent variable) </a:t>
            </a:r>
            <a:endParaRPr lang="en-US" dirty="0"/>
          </a:p>
        </p:txBody>
      </p:sp>
      <p:graphicFrame>
        <p:nvGraphicFramePr>
          <p:cNvPr id="2050" name="Content Placeholder 5"/>
          <p:cNvGraphicFramePr>
            <a:graphicFrameLocks noChangeAspect="1"/>
          </p:cNvGraphicFramePr>
          <p:nvPr/>
        </p:nvGraphicFramePr>
        <p:xfrm>
          <a:off x="6791325" y="2273300"/>
          <a:ext cx="2035175" cy="3070225"/>
        </p:xfrm>
        <a:graphic>
          <a:graphicData uri="http://schemas.openxmlformats.org/presentationml/2006/ole">
            <mc:AlternateContent xmlns:mc="http://schemas.openxmlformats.org/markup-compatibility/2006">
              <mc:Choice xmlns:v="urn:schemas-microsoft-com:vml" Requires="v">
                <p:oleObj spid="_x0000_s3077" name="Equation" r:id="rId3" imgW="672840" imgH="1015920" progId="Equation.3">
                  <p:embed/>
                </p:oleObj>
              </mc:Choice>
              <mc:Fallback>
                <p:oleObj name="Equation" r:id="rId3" imgW="672840" imgH="1015920" progId="Equation.3">
                  <p:embed/>
                  <p:pic>
                    <p:nvPicPr>
                      <p:cNvPr id="0" name="Content Placeholder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1325" y="2273300"/>
                        <a:ext cx="2035175" cy="307022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Analysis</a:t>
            </a:r>
            <a:endParaRPr lang="en-US" dirty="0"/>
          </a:p>
        </p:txBody>
      </p:sp>
      <p:sp>
        <p:nvSpPr>
          <p:cNvPr id="3" name="Content Placeholder 2"/>
          <p:cNvSpPr>
            <a:spLocks noGrp="1"/>
          </p:cNvSpPr>
          <p:nvPr>
            <p:ph idx="1"/>
          </p:nvPr>
        </p:nvSpPr>
        <p:spPr/>
        <p:txBody>
          <a:bodyPr/>
          <a:lstStyle/>
          <a:p>
            <a:r>
              <a:rPr lang="en-US" dirty="0" smtClean="0"/>
              <a:t>Three main things you can get from a graph:</a:t>
            </a:r>
          </a:p>
          <a:p>
            <a:pPr lvl="1"/>
            <a:r>
              <a:rPr lang="en-US" dirty="0" smtClean="0"/>
              <a:t>Individual data points</a:t>
            </a:r>
          </a:p>
          <a:p>
            <a:pPr lvl="1"/>
            <a:r>
              <a:rPr lang="en-US" dirty="0" smtClean="0"/>
              <a:t>Slope – rate of change of y-variable per unit change of x-variable</a:t>
            </a:r>
          </a:p>
          <a:p>
            <a:pPr lvl="1"/>
            <a:r>
              <a:rPr lang="en-US" dirty="0" smtClean="0"/>
              <a:t>Area under the curve – equal to the product of the change in the y-variable and the change in the x-variable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274064"/>
          </a:xfrm>
        </p:spPr>
        <p:txBody>
          <a:bodyPr/>
          <a:lstStyle/>
          <a:p>
            <a:r>
              <a:rPr lang="en-US" dirty="0" smtClean="0"/>
              <a:t>Position vs. Time Graph</a:t>
            </a:r>
            <a:br>
              <a:rPr lang="en-US" dirty="0" smtClean="0"/>
            </a:br>
            <a:r>
              <a:rPr lang="en-US" dirty="0" smtClean="0"/>
              <a:t>Constant Velocity</a:t>
            </a:r>
            <a:endParaRPr lang="en-US" dirty="0"/>
          </a:p>
        </p:txBody>
      </p:sp>
      <p:pic>
        <p:nvPicPr>
          <p:cNvPr id="4" name="Content Placeholder 3" descr="Graphical Analysis of Motion 1.jpg"/>
          <p:cNvPicPr>
            <a:picLocks noGrp="1" noChangeAspect="1"/>
          </p:cNvPicPr>
          <p:nvPr>
            <p:ph idx="1"/>
          </p:nvPr>
        </p:nvPicPr>
        <p:blipFill>
          <a:blip r:embed="rId2" cstate="print"/>
          <a:stretch>
            <a:fillRect/>
          </a:stretch>
        </p:blipFill>
        <p:spPr>
          <a:xfrm>
            <a:off x="1752600" y="1600200"/>
            <a:ext cx="4895608" cy="4572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Content Placeholder 3" descr="Graphical Analysis of Motion 1.jpg"/>
          <p:cNvPicPr>
            <a:picLocks noChangeAspect="1"/>
          </p:cNvPicPr>
          <p:nvPr/>
        </p:nvPicPr>
        <p:blipFill>
          <a:blip r:embed="rId3" cstate="print"/>
          <a:stretch>
            <a:fillRect/>
          </a:stretch>
        </p:blipFill>
        <p:spPr>
          <a:xfrm>
            <a:off x="4038600" y="1752600"/>
            <a:ext cx="4895608" cy="4572000"/>
          </a:xfrm>
          <a:prstGeom prst="rect">
            <a:avLst/>
          </a:prstGeom>
        </p:spPr>
      </p:pic>
      <p:graphicFrame>
        <p:nvGraphicFramePr>
          <p:cNvPr id="4098" name="Content Placeholder 5"/>
          <p:cNvGraphicFramePr>
            <a:graphicFrameLocks noChangeAspect="1"/>
          </p:cNvGraphicFramePr>
          <p:nvPr/>
        </p:nvGraphicFramePr>
        <p:xfrm>
          <a:off x="381000" y="1792288"/>
          <a:ext cx="3124200" cy="4562475"/>
        </p:xfrm>
        <a:graphic>
          <a:graphicData uri="http://schemas.openxmlformats.org/presentationml/2006/ole">
            <mc:AlternateContent xmlns:mc="http://schemas.openxmlformats.org/markup-compatibility/2006">
              <mc:Choice xmlns:v="urn:schemas-microsoft-com:vml" Requires="v">
                <p:oleObj spid="_x0000_s4101" name="Equation" r:id="rId4" imgW="990360" imgH="1447560" progId="Equation.3">
                  <p:embed/>
                </p:oleObj>
              </mc:Choice>
              <mc:Fallback>
                <p:oleObj name="Equation" r:id="rId4" imgW="990360" imgH="1447560" progId="Equation.3">
                  <p:embed/>
                  <p:pic>
                    <p:nvPicPr>
                      <p:cNvPr id="0"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792288"/>
                        <a:ext cx="3124200" cy="4562475"/>
                      </a:xfrm>
                      <a:prstGeom prst="rect">
                        <a:avLst/>
                      </a:prstGeom>
                      <a:solidFill>
                        <a:schemeClr val="tx1"/>
                      </a:solidFill>
                    </p:spPr>
                  </p:pic>
                </p:oleObj>
              </mc:Fallback>
            </mc:AlternateContent>
          </a:graphicData>
        </a:graphic>
      </p:graphicFrame>
      <p:sp>
        <p:nvSpPr>
          <p:cNvPr id="8" name="Title 1"/>
          <p:cNvSpPr>
            <a:spLocks noGrp="1"/>
          </p:cNvSpPr>
          <p:nvPr>
            <p:ph type="title"/>
          </p:nvPr>
        </p:nvSpPr>
        <p:spPr>
          <a:xfrm>
            <a:off x="914400" y="152400"/>
            <a:ext cx="7772400" cy="1274064"/>
          </a:xfrm>
        </p:spPr>
        <p:txBody>
          <a:bodyPr/>
          <a:lstStyle/>
          <a:p>
            <a:r>
              <a:rPr lang="en-US" dirty="0" smtClean="0"/>
              <a:t>Position vs. Time Graph</a:t>
            </a:r>
            <a:br>
              <a:rPr lang="en-US" dirty="0" smtClean="0"/>
            </a:br>
            <a:r>
              <a:rPr lang="en-US" dirty="0" smtClean="0"/>
              <a:t>Constant Velocity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anose="03060402040406080204" pitchFamily="66" charset="0"/>
              </a:rPr>
              <a:t>Student of the week</a:t>
            </a:r>
            <a:r>
              <a:rPr lang="en-US" dirty="0" smtClean="0">
                <a:latin typeface="Pristina" panose="03060402040406080204" pitchFamily="66" charset="0"/>
              </a:rPr>
              <a:t/>
            </a:r>
            <a:br>
              <a:rPr lang="en-US" dirty="0" smtClean="0">
                <a:latin typeface="Pristina" panose="03060402040406080204" pitchFamily="66" charset="0"/>
              </a:rPr>
            </a:br>
            <a:r>
              <a:rPr lang="en-US" sz="3200" dirty="0" smtClean="0">
                <a:latin typeface="Pristina" panose="03060402040406080204" pitchFamily="66" charset="0"/>
              </a:rPr>
              <a:t>highest grade on Chapter 1 Test</a:t>
            </a:r>
            <a:endParaRPr lang="en-US" sz="2800" dirty="0">
              <a:latin typeface="Pristina" panose="03060402040406080204"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extLst>
      <p:ext uri="{BB962C8B-B14F-4D97-AF65-F5344CB8AC3E}">
        <p14:creationId xmlns:p14="http://schemas.microsoft.com/office/powerpoint/2010/main" val="1739172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274064"/>
          </a:xfrm>
        </p:spPr>
        <p:txBody>
          <a:bodyPr/>
          <a:lstStyle/>
          <a:p>
            <a:r>
              <a:rPr lang="en-US" dirty="0" smtClean="0"/>
              <a:t>Position vs. Time Graph</a:t>
            </a:r>
            <a:br>
              <a:rPr lang="en-US" dirty="0" smtClean="0"/>
            </a:br>
            <a:r>
              <a:rPr lang="en-US" dirty="0" smtClean="0"/>
              <a:t>Variable Velocity</a:t>
            </a:r>
            <a:endParaRPr lang="en-US" dirty="0"/>
          </a:p>
        </p:txBody>
      </p:sp>
      <p:pic>
        <p:nvPicPr>
          <p:cNvPr id="4" name="Content Placeholder 3" descr="Graphical Analysis of Motion 2.jpg"/>
          <p:cNvPicPr>
            <a:picLocks noGrp="1" noChangeAspect="1"/>
          </p:cNvPicPr>
          <p:nvPr>
            <p:ph idx="1"/>
          </p:nvPr>
        </p:nvPicPr>
        <p:blipFill>
          <a:blip r:embed="rId2" cstate="print"/>
          <a:stretch>
            <a:fillRect/>
          </a:stretch>
        </p:blipFill>
        <p:spPr>
          <a:xfrm>
            <a:off x="1341161" y="1600199"/>
            <a:ext cx="6964639" cy="497297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2" cstate="print"/>
          <a:stretch>
            <a:fillRect/>
          </a:stretch>
        </p:blipFill>
        <p:spPr>
          <a:xfrm>
            <a:off x="1143000" y="1324589"/>
            <a:ext cx="6781800" cy="5091099"/>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3" cstate="print"/>
          <a:stretch>
            <a:fillRect/>
          </a:stretch>
        </p:blipFill>
        <p:spPr>
          <a:xfrm>
            <a:off x="3720792" y="2209800"/>
            <a:ext cx="5176766" cy="3886199"/>
          </a:xfrm>
        </p:spPr>
      </p:pic>
      <p:graphicFrame>
        <p:nvGraphicFramePr>
          <p:cNvPr id="28674" name="Content Placeholder 5"/>
          <p:cNvGraphicFramePr>
            <a:graphicFrameLocks noChangeAspect="1"/>
          </p:cNvGraphicFramePr>
          <p:nvPr/>
        </p:nvGraphicFramePr>
        <p:xfrm>
          <a:off x="379413" y="1792288"/>
          <a:ext cx="3125787" cy="4562475"/>
        </p:xfrm>
        <a:graphic>
          <a:graphicData uri="http://schemas.openxmlformats.org/presentationml/2006/ole">
            <mc:AlternateContent xmlns:mc="http://schemas.openxmlformats.org/markup-compatibility/2006">
              <mc:Choice xmlns:v="urn:schemas-microsoft-com:vml" Requires="v">
                <p:oleObj spid="_x0000_s28677" name="Equation" r:id="rId4" imgW="990360" imgH="1447560" progId="Equation.3">
                  <p:embed/>
                </p:oleObj>
              </mc:Choice>
              <mc:Fallback>
                <p:oleObj name="Equation" r:id="rId4" imgW="990360" imgH="1447560" progId="Equation.3">
                  <p:embed/>
                  <p:pic>
                    <p:nvPicPr>
                      <p:cNvPr id="0"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413" y="1792288"/>
                        <a:ext cx="3125787" cy="456247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2" cstate="print"/>
          <a:stretch>
            <a:fillRect/>
          </a:stretch>
        </p:blipFill>
        <p:spPr>
          <a:xfrm>
            <a:off x="3720792" y="2209800"/>
            <a:ext cx="5176766" cy="3886199"/>
          </a:xfrm>
        </p:spPr>
      </p:pic>
      <p:sp>
        <p:nvSpPr>
          <p:cNvPr id="5" name="TextBox 4"/>
          <p:cNvSpPr txBox="1"/>
          <p:nvPr/>
        </p:nvSpPr>
        <p:spPr>
          <a:xfrm>
            <a:off x="152400" y="2209800"/>
            <a:ext cx="3429000" cy="1384995"/>
          </a:xfrm>
          <a:prstGeom prst="rect">
            <a:avLst/>
          </a:prstGeom>
          <a:noFill/>
        </p:spPr>
        <p:txBody>
          <a:bodyPr wrap="square" rtlCol="0">
            <a:spAutoFit/>
          </a:bodyPr>
          <a:lstStyle/>
          <a:p>
            <a:r>
              <a:rPr lang="en-US" sz="2800" b="1" i="1" dirty="0" smtClean="0">
                <a:solidFill>
                  <a:srgbClr val="FFFF00"/>
                </a:solidFill>
              </a:rPr>
              <a:t>What is the average acceleration from B to C?</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3" cstate="print"/>
          <a:stretch>
            <a:fillRect/>
          </a:stretch>
        </p:blipFill>
        <p:spPr>
          <a:xfrm>
            <a:off x="3720792" y="2209800"/>
            <a:ext cx="5176766" cy="3886199"/>
          </a:xfrm>
        </p:spPr>
      </p:pic>
      <p:graphicFrame>
        <p:nvGraphicFramePr>
          <p:cNvPr id="28674" name="Content Placeholder 5"/>
          <p:cNvGraphicFramePr>
            <a:graphicFrameLocks noChangeAspect="1"/>
          </p:cNvGraphicFramePr>
          <p:nvPr/>
        </p:nvGraphicFramePr>
        <p:xfrm>
          <a:off x="700088" y="3303588"/>
          <a:ext cx="2482850" cy="3402012"/>
        </p:xfrm>
        <a:graphic>
          <a:graphicData uri="http://schemas.openxmlformats.org/presentationml/2006/ole">
            <mc:AlternateContent xmlns:mc="http://schemas.openxmlformats.org/markup-compatibility/2006">
              <mc:Choice xmlns:v="urn:schemas-microsoft-com:vml" Requires="v">
                <p:oleObj spid="_x0000_s35845" name="Equation" r:id="rId4" imgW="787320" imgH="1079280" progId="Equation.3">
                  <p:embed/>
                </p:oleObj>
              </mc:Choice>
              <mc:Fallback>
                <p:oleObj name="Equation" r:id="rId4" imgW="787320" imgH="1079280" progId="Equation.3">
                  <p:embed/>
                  <p:pic>
                    <p:nvPicPr>
                      <p:cNvPr id="0"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088" y="3303588"/>
                        <a:ext cx="2482850" cy="3402012"/>
                      </a:xfrm>
                      <a:prstGeom prst="rect">
                        <a:avLst/>
                      </a:prstGeom>
                      <a:solidFill>
                        <a:schemeClr val="tx1"/>
                      </a:solidFill>
                    </p:spPr>
                  </p:pic>
                </p:oleObj>
              </mc:Fallback>
            </mc:AlternateContent>
          </a:graphicData>
        </a:graphic>
      </p:graphicFrame>
      <p:sp>
        <p:nvSpPr>
          <p:cNvPr id="5" name="TextBox 4"/>
          <p:cNvSpPr txBox="1"/>
          <p:nvPr/>
        </p:nvSpPr>
        <p:spPr>
          <a:xfrm>
            <a:off x="152400" y="1600200"/>
            <a:ext cx="3429000" cy="1384995"/>
          </a:xfrm>
          <a:prstGeom prst="rect">
            <a:avLst/>
          </a:prstGeom>
          <a:noFill/>
        </p:spPr>
        <p:txBody>
          <a:bodyPr wrap="square" rtlCol="0">
            <a:spAutoFit/>
          </a:bodyPr>
          <a:lstStyle/>
          <a:p>
            <a:r>
              <a:rPr lang="en-US" sz="2800" b="1" i="1" dirty="0" smtClean="0">
                <a:solidFill>
                  <a:srgbClr val="FFFF00"/>
                </a:solidFill>
              </a:rPr>
              <a:t>What is the average acceleration from B to C?</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2" cstate="print"/>
          <a:stretch>
            <a:fillRect/>
          </a:stretch>
        </p:blipFill>
        <p:spPr>
          <a:xfrm>
            <a:off x="1143000" y="1324589"/>
            <a:ext cx="6781800" cy="5091099"/>
          </a:xfrm>
        </p:spPr>
      </p:pic>
      <p:sp>
        <p:nvSpPr>
          <p:cNvPr id="5" name="Rectangle 4"/>
          <p:cNvSpPr/>
          <p:nvPr/>
        </p:nvSpPr>
        <p:spPr>
          <a:xfrm>
            <a:off x="4904096" y="2971800"/>
            <a:ext cx="762000" cy="2286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2514600" y="2971800"/>
            <a:ext cx="2362200" cy="0"/>
          </a:xfrm>
          <a:prstGeom prst="line">
            <a:avLst/>
          </a:prstGeom>
          <a:ln w="28575">
            <a:solidFill>
              <a:srgbClr val="FFFF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3" cstate="print"/>
          <a:stretch>
            <a:fillRect/>
          </a:stretch>
        </p:blipFill>
        <p:spPr>
          <a:xfrm>
            <a:off x="4648200" y="2209800"/>
            <a:ext cx="4267200" cy="3203388"/>
          </a:xfrm>
        </p:spPr>
      </p:pic>
      <p:sp>
        <p:nvSpPr>
          <p:cNvPr id="5" name="Rectangle 4"/>
          <p:cNvSpPr/>
          <p:nvPr/>
        </p:nvSpPr>
        <p:spPr>
          <a:xfrm>
            <a:off x="7024048" y="3200400"/>
            <a:ext cx="457200" cy="149670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5562600" y="3241344"/>
            <a:ext cx="1447800" cy="0"/>
          </a:xfrm>
          <a:prstGeom prst="line">
            <a:avLst/>
          </a:prstGeom>
          <a:ln w="28575">
            <a:solidFill>
              <a:srgbClr val="FFFF0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5122" name="Content Placeholder 5"/>
          <p:cNvGraphicFramePr>
            <a:graphicFrameLocks noChangeAspect="1"/>
          </p:cNvGraphicFramePr>
          <p:nvPr/>
        </p:nvGraphicFramePr>
        <p:xfrm>
          <a:off x="304800" y="2032001"/>
          <a:ext cx="3902075" cy="3518848"/>
        </p:xfrm>
        <a:graphic>
          <a:graphicData uri="http://schemas.openxmlformats.org/presentationml/2006/ole">
            <mc:AlternateContent xmlns:mc="http://schemas.openxmlformats.org/markup-compatibility/2006">
              <mc:Choice xmlns:v="urn:schemas-microsoft-com:vml" Requires="v">
                <p:oleObj spid="_x0000_s5125" name="Equation" r:id="rId4" imgW="1434960" imgH="1295280" progId="Equation.3">
                  <p:embed/>
                </p:oleObj>
              </mc:Choice>
              <mc:Fallback>
                <p:oleObj name="Equation" r:id="rId4" imgW="1434960" imgH="1295280" progId="Equation.3">
                  <p:embed/>
                  <p:pic>
                    <p:nvPicPr>
                      <p:cNvPr id="0"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032001"/>
                        <a:ext cx="3902075" cy="351884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2" cstate="print"/>
          <a:stretch>
            <a:fillRect/>
          </a:stretch>
        </p:blipFill>
        <p:spPr>
          <a:xfrm>
            <a:off x="1143000" y="1324589"/>
            <a:ext cx="6781800" cy="5091099"/>
          </a:xfrm>
        </p:spPr>
      </p:pic>
      <p:cxnSp>
        <p:nvCxnSpPr>
          <p:cNvPr id="7" name="Straight Connector 6"/>
          <p:cNvCxnSpPr/>
          <p:nvPr/>
        </p:nvCxnSpPr>
        <p:spPr>
          <a:xfrm rot="5400000" flipH="1" flipV="1">
            <a:off x="3774744" y="4114800"/>
            <a:ext cx="22860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4558352" y="4114800"/>
            <a:ext cx="22860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6096000" y="4876800"/>
            <a:ext cx="7620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15000" y="4495800"/>
            <a:ext cx="7620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898944" y="4912056"/>
            <a:ext cx="7620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2" cstate="print"/>
          <a:stretch>
            <a:fillRect/>
          </a:stretch>
        </p:blipFill>
        <p:spPr>
          <a:xfrm>
            <a:off x="4386547" y="1324589"/>
            <a:ext cx="4528853" cy="3399811"/>
          </a:xfrm>
        </p:spPr>
      </p:pic>
      <p:cxnSp>
        <p:nvCxnSpPr>
          <p:cNvPr id="7" name="Straight Connector 6"/>
          <p:cNvCxnSpPr/>
          <p:nvPr/>
        </p:nvCxnSpPr>
        <p:spPr>
          <a:xfrm flipV="1">
            <a:off x="6934201" y="2438400"/>
            <a:ext cx="0" cy="15240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391401" y="2438400"/>
            <a:ext cx="0" cy="15240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8001000" y="3429000"/>
            <a:ext cx="0" cy="5334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91401" y="3443556"/>
            <a:ext cx="5334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8534401" y="3429000"/>
            <a:ext cx="0" cy="5334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1000" y="1524000"/>
            <a:ext cx="3581400" cy="1384995"/>
          </a:xfrm>
          <a:prstGeom prst="rect">
            <a:avLst/>
          </a:prstGeom>
          <a:noFill/>
        </p:spPr>
        <p:txBody>
          <a:bodyPr wrap="square" rtlCol="0">
            <a:spAutoFit/>
          </a:bodyPr>
          <a:lstStyle/>
          <a:p>
            <a:r>
              <a:rPr lang="en-US" sz="2800" b="1" i="1" dirty="0" smtClean="0">
                <a:solidFill>
                  <a:srgbClr val="FFFF00"/>
                </a:solidFill>
              </a:rPr>
              <a:t>What is the total displacement from 0 to 30.0 seconds?</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vs. Time Graph</a:t>
            </a:r>
            <a:endParaRPr lang="en-US" dirty="0"/>
          </a:p>
        </p:txBody>
      </p:sp>
      <p:pic>
        <p:nvPicPr>
          <p:cNvPr id="4" name="Content Placeholder 3" descr="Graphical Analysis of Motion 3.jpg"/>
          <p:cNvPicPr>
            <a:picLocks noGrp="1" noChangeAspect="1"/>
          </p:cNvPicPr>
          <p:nvPr>
            <p:ph idx="1"/>
          </p:nvPr>
        </p:nvPicPr>
        <p:blipFill>
          <a:blip r:embed="rId2" cstate="print"/>
          <a:stretch>
            <a:fillRect/>
          </a:stretch>
        </p:blipFill>
        <p:spPr>
          <a:xfrm>
            <a:off x="4386547" y="1324589"/>
            <a:ext cx="4528853" cy="3399811"/>
          </a:xfrm>
        </p:spPr>
      </p:pic>
      <p:cxnSp>
        <p:nvCxnSpPr>
          <p:cNvPr id="7" name="Straight Connector 6"/>
          <p:cNvCxnSpPr/>
          <p:nvPr/>
        </p:nvCxnSpPr>
        <p:spPr>
          <a:xfrm flipV="1">
            <a:off x="6934201" y="2438400"/>
            <a:ext cx="0" cy="15240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391401" y="2438400"/>
            <a:ext cx="0" cy="15240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8001000" y="3429000"/>
            <a:ext cx="0" cy="5334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91401" y="3443556"/>
            <a:ext cx="533400" cy="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8534401" y="3429000"/>
            <a:ext cx="0" cy="533400"/>
          </a:xfrm>
          <a:prstGeom prst="line">
            <a:avLst/>
          </a:prstGeom>
          <a:ln w="5715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1000" y="1524000"/>
            <a:ext cx="3581400" cy="2246769"/>
          </a:xfrm>
          <a:prstGeom prst="rect">
            <a:avLst/>
          </a:prstGeom>
          <a:noFill/>
        </p:spPr>
        <p:txBody>
          <a:bodyPr wrap="square" rtlCol="0">
            <a:spAutoFit/>
          </a:bodyPr>
          <a:lstStyle/>
          <a:p>
            <a:r>
              <a:rPr lang="en-US" sz="2800" b="1" i="1" dirty="0" smtClean="0">
                <a:solidFill>
                  <a:srgbClr val="FFFF00"/>
                </a:solidFill>
              </a:rPr>
              <a:t>What is the total displacement from 0 to 30.0 seconds?</a:t>
            </a:r>
          </a:p>
          <a:p>
            <a:endParaRPr lang="en-US" sz="2800" b="1" i="1" dirty="0" smtClean="0">
              <a:solidFill>
                <a:srgbClr val="FFFF00"/>
              </a:solidFill>
            </a:endParaRPr>
          </a:p>
          <a:p>
            <a:r>
              <a:rPr lang="en-US" sz="2800" b="1" i="1" dirty="0" smtClean="0">
                <a:solidFill>
                  <a:srgbClr val="FF0000"/>
                </a:solidFill>
              </a:rPr>
              <a:t>262.5 m</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anose="03060402040406080204" pitchFamily="66" charset="0"/>
              </a:rPr>
              <a:t>Student of the week</a:t>
            </a:r>
            <a:r>
              <a:rPr lang="en-US" dirty="0" smtClean="0">
                <a:latin typeface="Pristina" panose="03060402040406080204" pitchFamily="66" charset="0"/>
              </a:rPr>
              <a:t/>
            </a:r>
            <a:br>
              <a:rPr lang="en-US" dirty="0" smtClean="0">
                <a:latin typeface="Pristina" panose="03060402040406080204" pitchFamily="66" charset="0"/>
              </a:rPr>
            </a:br>
            <a:r>
              <a:rPr lang="en-US" sz="3200" dirty="0" smtClean="0">
                <a:latin typeface="Pristina" panose="03060402040406080204" pitchFamily="66" charset="0"/>
              </a:rPr>
              <a:t>highest grade on Chapter 1 Test</a:t>
            </a:r>
            <a:r>
              <a:rPr lang="en-US" sz="3200" smtClean="0">
                <a:latin typeface="Pristina" panose="03060402040406080204" pitchFamily="66" charset="0"/>
              </a:rPr>
              <a:t/>
            </a:r>
            <a:br>
              <a:rPr lang="en-US" sz="3200" smtClean="0">
                <a:latin typeface="Pristina" panose="03060402040406080204" pitchFamily="66" charset="0"/>
              </a:rPr>
            </a:br>
            <a:r>
              <a:rPr lang="en-US" sz="3200" smtClean="0">
                <a:solidFill>
                  <a:srgbClr val="FFFF00"/>
                </a:solidFill>
                <a:latin typeface="Pristina" panose="03060402040406080204" pitchFamily="66" charset="0"/>
              </a:rPr>
              <a:t>Natalie  </a:t>
            </a:r>
            <a:r>
              <a:rPr lang="en-US" sz="3200" dirty="0" err="1" smtClean="0">
                <a:solidFill>
                  <a:srgbClr val="FFFF00"/>
                </a:solidFill>
                <a:latin typeface="Pristina" panose="03060402040406080204" pitchFamily="66" charset="0"/>
              </a:rPr>
              <a:t>danner</a:t>
            </a:r>
            <a:endParaRPr lang="en-US" sz="2800" dirty="0">
              <a:solidFill>
                <a:srgbClr val="FFFF00"/>
              </a:solidFill>
              <a:latin typeface="Pristina" panose="03060402040406080204" pitchFamily="66" charset="0"/>
            </a:endParaRPr>
          </a:p>
        </p:txBody>
      </p:sp>
      <p:sp>
        <p:nvSpPr>
          <p:cNvPr id="3" name="Subtitle 2"/>
          <p:cNvSpPr>
            <a:spLocks noGrp="1"/>
          </p:cNvSpPr>
          <p:nvPr>
            <p:ph type="subTitle" idx="1"/>
          </p:nvPr>
        </p:nvSpPr>
        <p:spPr/>
        <p:txBody>
          <a:bodyPr/>
          <a:lstStyle/>
          <a:p>
            <a:endParaRPr lang="en-US"/>
          </a:p>
        </p:txBody>
      </p:sp>
      <p:pic>
        <p:nvPicPr>
          <p:cNvPr id="36866" name="Picture 2" descr="https://focus.pcsb.org/uploaded-assets/2008/52020114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1825" y="152400"/>
            <a:ext cx="2924175" cy="4074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840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(3.A.1.1):   The student is able to express the motion of an object using narrative, mathematical, and graphical representations.</a:t>
            </a:r>
          </a:p>
          <a:p>
            <a:r>
              <a:rPr lang="en-US" sz="3200" dirty="0" smtClean="0"/>
              <a:t>(3.A.1.3):   The student is able to analyze experimental data describing the motion of an object and is able to express the results of the analysis using narrative, mathematical, and graphical representations.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(4.A.2.1):   The student is able to make predictions about the motion of a system based on the fact that acceleration is equal to the change in velocity per unit time, and velocity is equal to the change in position per unit time.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(4.A.2.3):  The student is able to create mathematical models and analyze graphical relationships for acceleration, velocity, and position of the center of mass of a system and use them to calculate properties of the motion of the center of mass of a system.</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   The interactions of an object with other objects can be described by forces.</a:t>
            </a:r>
          </a:p>
          <a:p>
            <a:r>
              <a:rPr lang="en-US" sz="3200" dirty="0" smtClean="0"/>
              <a:t>4:   Interactions between systems can result in changes in those systems.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smtClean="0"/>
              <a:t>#49-56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Giancoli </a:t>
            </a:r>
            <a:r>
              <a:rPr lang="en-US" dirty="0" err="1" smtClean="0"/>
              <a:t>Lsn</a:t>
            </a:r>
            <a:r>
              <a:rPr lang="en-US" dirty="0" smtClean="0"/>
              <a:t> 2-8</a:t>
            </a:r>
            <a:br>
              <a:rPr lang="en-US" dirty="0" smtClean="0"/>
            </a:br>
            <a:r>
              <a:rPr lang="en-US" dirty="0" smtClean="0"/>
              <a:t>graphical analysis of linear motion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Video</a:t>
            </a:r>
            <a:br>
              <a:rPr lang="en-US" dirty="0" smtClean="0"/>
            </a:br>
            <a:r>
              <a:rPr lang="en-US" sz="2800" dirty="0" smtClean="0">
                <a:hlinkClick r:id="rId3" action="ppaction://hlinkfile"/>
              </a:rPr>
              <a:t>Graphical Analysis of Constant Velocity</a:t>
            </a:r>
            <a:endParaRPr lang="en-US" sz="2800" dirty="0"/>
          </a:p>
        </p:txBody>
      </p:sp>
      <p:pic>
        <p:nvPicPr>
          <p:cNvPr id="5" name="Graphical_Analysis_of_Constant_Velocity.wmv">
            <a:hlinkClick r:id="" action="ppaction://media"/>
          </p:cNvPr>
          <p:cNvPicPr>
            <a:picLocks noGrp="1" noRot="1" noChangeAspect="1"/>
          </p:cNvPicPr>
          <p:nvPr>
            <p:ph idx="1"/>
            <a:videoFile r:link="rId1"/>
          </p:nvPr>
        </p:nvPicPr>
        <p:blipFill>
          <a:blip r:embed="rId4" cstate="print"/>
          <a:stretch>
            <a:fillRect/>
          </a:stretch>
        </p:blipFill>
        <p:spPr>
          <a:xfrm>
            <a:off x="222945" y="2133601"/>
            <a:ext cx="8682233" cy="396239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   The interactions of an object with other objects can be described by forces.</a:t>
            </a:r>
          </a:p>
          <a:p>
            <a:r>
              <a:rPr lang="en-US" sz="3200" dirty="0" smtClean="0"/>
              <a:t>4:   Interactions between systems can result in changes in those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   All forces share certain common characteristics when considered by observers in inertial reference frames.</a:t>
            </a:r>
          </a:p>
          <a:p>
            <a:r>
              <a:rPr lang="en-US" sz="3200" dirty="0" smtClean="0"/>
              <a:t>4.A:   The acceleration of the center of mass of a system is related to the net force exerted on the system, where  </a:t>
            </a:r>
          </a:p>
          <a:p>
            <a:endParaRPr lang="en-US" dirty="0"/>
          </a:p>
        </p:txBody>
      </p:sp>
      <p:graphicFrame>
        <p:nvGraphicFramePr>
          <p:cNvPr id="4" name="Object 3"/>
          <p:cNvGraphicFramePr>
            <a:graphicFrameLocks noChangeAspect="1"/>
          </p:cNvGraphicFramePr>
          <p:nvPr/>
        </p:nvGraphicFramePr>
        <p:xfrm>
          <a:off x="6858000" y="4648200"/>
          <a:ext cx="1272988" cy="901700"/>
        </p:xfrm>
        <a:graphic>
          <a:graphicData uri="http://schemas.openxmlformats.org/presentationml/2006/ole">
            <mc:AlternateContent xmlns:mc="http://schemas.openxmlformats.org/markup-compatibility/2006">
              <mc:Choice xmlns:v="urn:schemas-microsoft-com:vml" Requires="v">
                <p:oleObj spid="_x0000_s33797" name="Equation" r:id="rId3" imgW="609480" imgH="431640" progId="Equation.3">
                  <p:embed/>
                </p:oleObj>
              </mc:Choice>
              <mc:Fallback>
                <p:oleObj name="Equation" r:id="rId3" imgW="6094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4648200"/>
                        <a:ext cx="1272988" cy="901700"/>
                      </a:xfrm>
                      <a:prstGeom prst="rect">
                        <a:avLst/>
                      </a:prstGeom>
                      <a:solidFill>
                        <a:schemeClr val="tx1"/>
                      </a:solidFill>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3.A.1:   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4.A.1:   The linear motion of a system can be described by the displacement, velocity, and acceleration of its center of mass.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808</TotalTime>
  <Words>944</Words>
  <Application>Microsoft Office PowerPoint</Application>
  <PresentationFormat>On-screen Show (4:3)</PresentationFormat>
  <Paragraphs>78</Paragraphs>
  <Slides>35</Slides>
  <Notes>0</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5" baseType="lpstr">
      <vt:lpstr>Arial</vt:lpstr>
      <vt:lpstr>Consolas</vt:lpstr>
      <vt:lpstr>Corbel</vt:lpstr>
      <vt:lpstr>Pristina</vt:lpstr>
      <vt:lpstr>Viner Hand ITC</vt:lpstr>
      <vt:lpstr>Wingdings</vt:lpstr>
      <vt:lpstr>Wingdings 2</vt:lpstr>
      <vt:lpstr>Wingdings 3</vt:lpstr>
      <vt:lpstr>Metro</vt:lpstr>
      <vt:lpstr>Equation</vt:lpstr>
      <vt:lpstr>Devil physics The baddest class on campus AP  Physics</vt:lpstr>
      <vt:lpstr>Student of the week highest grade on Chapter 1 Test</vt:lpstr>
      <vt:lpstr>Student of the week highest grade on Chapter 1 Test Natalie  danner</vt:lpstr>
      <vt:lpstr>Giancoli Lsn 2-8 graphical analysis of linear motion</vt:lpstr>
      <vt:lpstr>Introductory Video Graphical Analysis of Constant Velocity</vt:lpstr>
      <vt:lpstr>Big Idea(s): </vt:lpstr>
      <vt:lpstr>Enduring Understanding(s): </vt:lpstr>
      <vt:lpstr>Essential Knowledge(s): </vt:lpstr>
      <vt:lpstr>Essential Knowledge(s): </vt:lpstr>
      <vt:lpstr>Essential Knowledge(s): </vt:lpstr>
      <vt:lpstr>Learning Objective(s): </vt:lpstr>
      <vt:lpstr>Learning Objective(s): </vt:lpstr>
      <vt:lpstr>Learning Objective(s): </vt:lpstr>
      <vt:lpstr>Measuring for Pi Lab</vt:lpstr>
      <vt:lpstr>Measuring for Pi Lab</vt:lpstr>
      <vt:lpstr>Slope</vt:lpstr>
      <vt:lpstr>Graphical Analysis</vt:lpstr>
      <vt:lpstr>Position vs. Time Graph Constant Velocity</vt:lpstr>
      <vt:lpstr>Position vs. Time Graph Constant Velocity</vt:lpstr>
      <vt:lpstr>Position vs. Time Graph Variable Velocity</vt:lpstr>
      <vt:lpstr>Velocity vs. Time Graph</vt:lpstr>
      <vt:lpstr>Velocity vs. Time Graph</vt:lpstr>
      <vt:lpstr>Velocity vs. Time Graph</vt:lpstr>
      <vt:lpstr>Velocity vs. Time Graph</vt:lpstr>
      <vt:lpstr>Velocity vs. Time Graph</vt:lpstr>
      <vt:lpstr>Velocity vs. Time Graph</vt:lpstr>
      <vt:lpstr>Velocity vs. Time Graph</vt:lpstr>
      <vt:lpstr>Velocity vs. Time Graph</vt:lpstr>
      <vt:lpstr>Velocity vs. Time Graph</vt:lpstr>
      <vt:lpstr>Learning Objective(s): </vt:lpstr>
      <vt:lpstr>Learning Objective(s): </vt:lpstr>
      <vt:lpstr>Learning Objective(s): </vt:lpstr>
      <vt:lpstr>Big Idea(s): </vt:lpstr>
      <vt:lpstr> questions</vt:lpstr>
      <vt:lpstr>Homework</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28</cp:revision>
  <dcterms:created xsi:type="dcterms:W3CDTF">2010-12-08T08:20:03Z</dcterms:created>
  <dcterms:modified xsi:type="dcterms:W3CDTF">2015-09-28T15:47:58Z</dcterms:modified>
</cp:coreProperties>
</file>