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handoutMasterIdLst>
    <p:handoutMasterId r:id="rId65"/>
  </p:handoutMasterIdLst>
  <p:sldIdLst>
    <p:sldId id="256" r:id="rId2"/>
    <p:sldId id="325" r:id="rId3"/>
    <p:sldId id="295" r:id="rId4"/>
    <p:sldId id="296" r:id="rId5"/>
    <p:sldId id="297" r:id="rId6"/>
    <p:sldId id="298" r:id="rId7"/>
    <p:sldId id="299" r:id="rId8"/>
    <p:sldId id="300" r:id="rId9"/>
    <p:sldId id="293" r:id="rId10"/>
    <p:sldId id="261" r:id="rId11"/>
    <p:sldId id="262" r:id="rId12"/>
    <p:sldId id="263" r:id="rId13"/>
    <p:sldId id="264" r:id="rId14"/>
    <p:sldId id="265" r:id="rId15"/>
    <p:sldId id="266" r:id="rId16"/>
    <p:sldId id="307" r:id="rId17"/>
    <p:sldId id="316" r:id="rId18"/>
    <p:sldId id="315" r:id="rId19"/>
    <p:sldId id="318" r:id="rId20"/>
    <p:sldId id="317" r:id="rId21"/>
    <p:sldId id="320" r:id="rId22"/>
    <p:sldId id="319" r:id="rId23"/>
    <p:sldId id="322" r:id="rId24"/>
    <p:sldId id="321" r:id="rId25"/>
    <p:sldId id="323" r:id="rId26"/>
    <p:sldId id="267" r:id="rId27"/>
    <p:sldId id="268" r:id="rId28"/>
    <p:sldId id="269" r:id="rId29"/>
    <p:sldId id="270" r:id="rId30"/>
    <p:sldId id="272" r:id="rId31"/>
    <p:sldId id="271" r:id="rId32"/>
    <p:sldId id="326" r:id="rId33"/>
    <p:sldId id="273" r:id="rId34"/>
    <p:sldId id="308" r:id="rId35"/>
    <p:sldId id="309" r:id="rId36"/>
    <p:sldId id="310" r:id="rId37"/>
    <p:sldId id="311" r:id="rId38"/>
    <p:sldId id="274" r:id="rId39"/>
    <p:sldId id="275" r:id="rId40"/>
    <p:sldId id="312" r:id="rId41"/>
    <p:sldId id="276" r:id="rId42"/>
    <p:sldId id="277" r:id="rId43"/>
    <p:sldId id="278" r:id="rId44"/>
    <p:sldId id="279" r:id="rId45"/>
    <p:sldId id="280" r:id="rId46"/>
    <p:sldId id="281" r:id="rId47"/>
    <p:sldId id="327" r:id="rId48"/>
    <p:sldId id="285" r:id="rId49"/>
    <p:sldId id="282" r:id="rId50"/>
    <p:sldId id="283" r:id="rId51"/>
    <p:sldId id="284" r:id="rId52"/>
    <p:sldId id="294" r:id="rId53"/>
    <p:sldId id="286" r:id="rId54"/>
    <p:sldId id="287" r:id="rId55"/>
    <p:sldId id="313" r:id="rId56"/>
    <p:sldId id="314" r:id="rId57"/>
    <p:sldId id="303" r:id="rId58"/>
    <p:sldId id="304" r:id="rId59"/>
    <p:sldId id="302" r:id="rId60"/>
    <p:sldId id="301" r:id="rId61"/>
    <p:sldId id="291" r:id="rId62"/>
    <p:sldId id="292" r:id="rId63"/>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098"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DF84B125-5092-42BD-B93B-3FDBB067025E}" type="datetimeFigureOut">
              <a:rPr lang="en-US" smtClean="0"/>
              <a:pPr/>
              <a:t>9/21/2015</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1373DF90-9F6B-4D51-9DB8-A52FC517EF04}" type="slidenum">
              <a:rPr lang="en-US" smtClean="0"/>
              <a:pPr/>
              <a:t>‹#›</a:t>
            </a:fld>
            <a:endParaRPr lang="en-US"/>
          </a:p>
        </p:txBody>
      </p:sp>
    </p:spTree>
    <p:extLst>
      <p:ext uri="{BB962C8B-B14F-4D97-AF65-F5344CB8AC3E}">
        <p14:creationId xmlns:p14="http://schemas.microsoft.com/office/powerpoint/2010/main" val="35386914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D82BD103-C815-4BCF-9BC5-59E47B2D3517}" type="datetimeFigureOut">
              <a:rPr lang="en-US" smtClean="0"/>
              <a:pPr/>
              <a:t>9/21/2015</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0557DBD5-1CA8-4A48-80E4-FE777D3B0CA6}" type="slidenum">
              <a:rPr lang="en-US" smtClean="0"/>
              <a:pPr/>
              <a:t>‹#›</a:t>
            </a:fld>
            <a:endParaRPr lang="en-US"/>
          </a:p>
        </p:txBody>
      </p:sp>
    </p:spTree>
    <p:extLst>
      <p:ext uri="{BB962C8B-B14F-4D97-AF65-F5344CB8AC3E}">
        <p14:creationId xmlns:p14="http://schemas.microsoft.com/office/powerpoint/2010/main" val="4161080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FD15329E-6E04-4E8D-9AA0-27424FD5CF1F}" type="datetimeFigureOut">
              <a:rPr lang="en-US" smtClean="0"/>
              <a:pPr/>
              <a:t>9/21/2015</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9/21/2015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9/21/2015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9/21/2015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9/21/2015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9/21/2015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D15329E-6E04-4E8D-9AA0-27424FD5CF1F}" type="datetimeFigureOut">
              <a:rPr lang="en-US" smtClean="0"/>
              <a:pPr/>
              <a:t>9/21/2015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D15329E-6E04-4E8D-9AA0-27424FD5CF1F}" type="datetimeFigureOut">
              <a:rPr lang="en-US" smtClean="0"/>
              <a:pPr/>
              <a:t>9/21/2015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D15329E-6E04-4E8D-9AA0-27424FD5CF1F}" type="datetimeFigureOut">
              <a:rPr lang="en-US" smtClean="0"/>
              <a:pPr/>
              <a:t>9/21/2015</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9/21/2015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FD15329E-6E04-4E8D-9AA0-27424FD5CF1F}" type="datetimeFigureOut">
              <a:rPr lang="en-US" smtClean="0"/>
              <a:pPr/>
              <a:t>9/21/2015</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E58F673A-CE59-4D58-8998-1918CBD17A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FD15329E-6E04-4E8D-9AA0-27424FD5CF1F}" type="datetimeFigureOut">
              <a:rPr lang="en-US" smtClean="0"/>
              <a:pPr/>
              <a:t>9/21/2015</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E58F673A-CE59-4D58-8998-1918CBD17A8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6.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7.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6.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6.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8.wmf"/><Relationship Id="rId5" Type="http://schemas.openxmlformats.org/officeDocument/2006/relationships/oleObject" Target="../embeddings/oleObject7.bin"/><Relationship Id="rId4" Type="http://schemas.openxmlformats.org/officeDocument/2006/relationships/image" Target="../media/image6.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8.wmf"/><Relationship Id="rId5" Type="http://schemas.openxmlformats.org/officeDocument/2006/relationships/oleObject" Target="../embeddings/oleObject9.bin"/><Relationship Id="rId4" Type="http://schemas.openxmlformats.org/officeDocument/2006/relationships/image" Target="../media/image6.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9.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9.wmf"/></Relationships>
</file>

<file path=ppt/slides/_rels/slide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11.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png"/><Relationship Id="rId5" Type="http://schemas.openxmlformats.org/officeDocument/2006/relationships/hyperlink" Target="../../../../../My%20Videos/Devil%20Physics/Mechanics/displacement,%20velocity,%20acceleration.wmv" TargetMode="External"/><Relationship Id="rId4" Type="http://schemas.openxmlformats.org/officeDocument/2006/relationships/hyperlink" Target="displacement,%20velocity,%20acceleration.wmv"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Pristina" pitchFamily="66" charset="0"/>
              </a:rPr>
              <a:t>Devil  physics</a:t>
            </a:r>
            <a:br>
              <a:rPr lang="en-US" dirty="0" smtClean="0">
                <a:latin typeface="Pristina" pitchFamily="66" charset="0"/>
              </a:rPr>
            </a:br>
            <a:r>
              <a:rPr lang="en-US" sz="3200" dirty="0" smtClean="0">
                <a:latin typeface="Pristina" pitchFamily="66" charset="0"/>
              </a:rPr>
              <a:t>The  </a:t>
            </a:r>
            <a:r>
              <a:rPr lang="en-US" sz="3200" dirty="0" err="1" smtClean="0">
                <a:latin typeface="Pristina" pitchFamily="66" charset="0"/>
              </a:rPr>
              <a:t>baddest</a:t>
            </a:r>
            <a:r>
              <a:rPr lang="en-US" sz="3200" dirty="0" smtClean="0">
                <a:latin typeface="Pristina" pitchFamily="66" charset="0"/>
              </a:rPr>
              <a:t>  class  on  campus</a:t>
            </a:r>
            <a:br>
              <a:rPr lang="en-US" sz="3200" dirty="0" smtClean="0">
                <a:latin typeface="Pristina" pitchFamily="66" charset="0"/>
              </a:rPr>
            </a:br>
            <a:r>
              <a:rPr lang="en-US" sz="2800" dirty="0" smtClean="0">
                <a:latin typeface="Pristina" pitchFamily="66" charset="0"/>
              </a:rPr>
              <a:t>AP  Physics</a:t>
            </a:r>
            <a:endParaRPr lang="en-US" sz="2800" dirty="0">
              <a:latin typeface="Pristina"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2" cstate="print"/>
          <a:stretch>
            <a:fillRect/>
          </a:stretch>
        </p:blipFill>
        <p:spPr>
          <a:xfrm>
            <a:off x="2438400" y="152400"/>
            <a:ext cx="4128596" cy="39306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Mechanics</a:t>
            </a:r>
            <a:endParaRPr lang="en-US" dirty="0"/>
          </a:p>
        </p:txBody>
      </p:sp>
      <p:sp>
        <p:nvSpPr>
          <p:cNvPr id="3" name="Content Placeholder 2"/>
          <p:cNvSpPr>
            <a:spLocks noGrp="1"/>
          </p:cNvSpPr>
          <p:nvPr>
            <p:ph idx="1"/>
          </p:nvPr>
        </p:nvSpPr>
        <p:spPr/>
        <p:txBody>
          <a:bodyPr/>
          <a:lstStyle/>
          <a:p>
            <a:r>
              <a:rPr lang="en-US" dirty="0" smtClean="0"/>
              <a:t>The study of the motion of objects and the related concepts of force and energy.</a:t>
            </a:r>
          </a:p>
          <a:p>
            <a:r>
              <a:rPr lang="en-US" dirty="0" smtClean="0"/>
              <a:t>Galileo Galilee (1564-1642)</a:t>
            </a:r>
          </a:p>
          <a:p>
            <a:r>
              <a:rPr lang="en-US" dirty="0" smtClean="0"/>
              <a:t>Sir Isaac Newton (1642-1727)</a:t>
            </a:r>
          </a:p>
          <a:p>
            <a:r>
              <a:rPr lang="en-US" dirty="0" smtClean="0"/>
              <a:t>Building blocks of all areas of modern physics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Mechanics</a:t>
            </a:r>
            <a:endParaRPr lang="en-US" dirty="0"/>
          </a:p>
        </p:txBody>
      </p:sp>
      <p:sp>
        <p:nvSpPr>
          <p:cNvPr id="3" name="Content Placeholder 2"/>
          <p:cNvSpPr>
            <a:spLocks noGrp="1"/>
          </p:cNvSpPr>
          <p:nvPr>
            <p:ph idx="1"/>
          </p:nvPr>
        </p:nvSpPr>
        <p:spPr/>
        <p:txBody>
          <a:bodyPr/>
          <a:lstStyle/>
          <a:p>
            <a:r>
              <a:rPr lang="en-US" b="1" dirty="0" smtClean="0"/>
              <a:t>Two major divisions:</a:t>
            </a:r>
          </a:p>
          <a:p>
            <a:pPr lvl="1"/>
            <a:r>
              <a:rPr lang="en-US" b="1" dirty="0" smtClean="0"/>
              <a:t>Kinematics:  description of how things move</a:t>
            </a:r>
          </a:p>
          <a:p>
            <a:pPr lvl="1"/>
            <a:r>
              <a:rPr lang="en-US" b="1" dirty="0" smtClean="0"/>
              <a:t>Dynamics:  force and why things move the way they do</a:t>
            </a:r>
          </a:p>
          <a:p>
            <a:r>
              <a:rPr lang="en-US" b="1" dirty="0" smtClean="0"/>
              <a:t>Chapters 2 and 3 deal with kinematics</a:t>
            </a:r>
            <a:endParaRPr lang="en-US"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Translational Motion</a:t>
            </a:r>
            <a:endParaRPr lang="en-US" dirty="0"/>
          </a:p>
        </p:txBody>
      </p:sp>
      <p:sp>
        <p:nvSpPr>
          <p:cNvPr id="3" name="Content Placeholder 2"/>
          <p:cNvSpPr>
            <a:spLocks noGrp="1"/>
          </p:cNvSpPr>
          <p:nvPr>
            <p:ph idx="1"/>
          </p:nvPr>
        </p:nvSpPr>
        <p:spPr/>
        <p:txBody>
          <a:bodyPr/>
          <a:lstStyle/>
          <a:p>
            <a:r>
              <a:rPr lang="en-US" dirty="0" smtClean="0"/>
              <a:t>Objects that move without rotating</a:t>
            </a:r>
          </a:p>
          <a:p>
            <a:r>
              <a:rPr lang="en-US" dirty="0" smtClean="0"/>
              <a:t>Moves along a straight-line path</a:t>
            </a:r>
          </a:p>
          <a:p>
            <a:r>
              <a:rPr lang="en-US" dirty="0" smtClean="0"/>
              <a:t>One-dimensional motion</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Translational Motion</a:t>
            </a:r>
            <a:endParaRPr lang="en-US" dirty="0"/>
          </a:p>
        </p:txBody>
      </p:sp>
      <p:pic>
        <p:nvPicPr>
          <p:cNvPr id="1026" name="Picture 2" descr="C:\Documents and Settings\smithky\Local Settings\Temporary Internet Files\Content.IE5\29S07KNT\MC900290924[1].wmf"/>
          <p:cNvPicPr>
            <a:picLocks noChangeAspect="1" noChangeArrowheads="1"/>
          </p:cNvPicPr>
          <p:nvPr/>
        </p:nvPicPr>
        <p:blipFill>
          <a:blip r:embed="rId2" cstate="print"/>
          <a:srcRect/>
          <a:stretch>
            <a:fillRect/>
          </a:stretch>
        </p:blipFill>
        <p:spPr bwMode="auto">
          <a:xfrm rot="18740358">
            <a:off x="339302" y="1942787"/>
            <a:ext cx="1692998" cy="1665838"/>
          </a:xfrm>
          <a:prstGeom prst="rect">
            <a:avLst/>
          </a:prstGeom>
          <a:noFill/>
        </p:spPr>
      </p:pic>
      <p:pic>
        <p:nvPicPr>
          <p:cNvPr id="5" name="Picture 2" descr="C:\Documents and Settings\smithky\Local Settings\Temporary Internet Files\Content.IE5\29S07KNT\MC900290924[1].wmf"/>
          <p:cNvPicPr>
            <a:picLocks noChangeAspect="1" noChangeArrowheads="1"/>
          </p:cNvPicPr>
          <p:nvPr/>
        </p:nvPicPr>
        <p:blipFill>
          <a:blip r:embed="rId2" cstate="print"/>
          <a:srcRect/>
          <a:stretch>
            <a:fillRect/>
          </a:stretch>
        </p:blipFill>
        <p:spPr bwMode="auto">
          <a:xfrm rot="18740358">
            <a:off x="7654504" y="1953974"/>
            <a:ext cx="1692998" cy="1665838"/>
          </a:xfrm>
          <a:prstGeom prst="rect">
            <a:avLst/>
          </a:prstGeom>
          <a:noFill/>
        </p:spPr>
      </p:pic>
      <p:cxnSp>
        <p:nvCxnSpPr>
          <p:cNvPr id="7" name="Straight Arrow Connector 6"/>
          <p:cNvCxnSpPr/>
          <p:nvPr/>
        </p:nvCxnSpPr>
        <p:spPr>
          <a:xfrm>
            <a:off x="1371600" y="2743200"/>
            <a:ext cx="6934200" cy="1588"/>
          </a:xfrm>
          <a:prstGeom prst="straightConnector1">
            <a:avLst/>
          </a:prstGeom>
          <a:ln w="571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0" y="2743200"/>
            <a:ext cx="990600"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2" descr="C:\Documents and Settings\smithky\Local Settings\Temporary Internet Files\Content.IE5\29S07KNT\MC900290924[1].wmf"/>
          <p:cNvPicPr>
            <a:picLocks noChangeAspect="1" noChangeArrowheads="1"/>
          </p:cNvPicPr>
          <p:nvPr/>
        </p:nvPicPr>
        <p:blipFill>
          <a:blip r:embed="rId2" cstate="print"/>
          <a:srcRect/>
          <a:stretch>
            <a:fillRect/>
          </a:stretch>
        </p:blipFill>
        <p:spPr bwMode="auto">
          <a:xfrm rot="20060997">
            <a:off x="1801129" y="4755415"/>
            <a:ext cx="1692998" cy="1665838"/>
          </a:xfrm>
          <a:prstGeom prst="rect">
            <a:avLst/>
          </a:prstGeom>
          <a:noFill/>
        </p:spPr>
      </p:pic>
      <p:pic>
        <p:nvPicPr>
          <p:cNvPr id="8" name="Picture 2" descr="C:\Documents and Settings\smithky\Local Settings\Temporary Internet Files\Content.IE5\29S07KNT\MC900290924[1].wmf"/>
          <p:cNvPicPr>
            <a:picLocks noChangeAspect="1" noChangeArrowheads="1"/>
          </p:cNvPicPr>
          <p:nvPr/>
        </p:nvPicPr>
        <p:blipFill>
          <a:blip r:embed="rId2" cstate="print"/>
          <a:srcRect/>
          <a:stretch>
            <a:fillRect/>
          </a:stretch>
        </p:blipFill>
        <p:spPr bwMode="auto">
          <a:xfrm rot="15971429">
            <a:off x="339304" y="4680576"/>
            <a:ext cx="1692998" cy="1665838"/>
          </a:xfrm>
          <a:prstGeom prst="rect">
            <a:avLst/>
          </a:prstGeom>
          <a:noFill/>
        </p:spPr>
      </p:pic>
      <p:cxnSp>
        <p:nvCxnSpPr>
          <p:cNvPr id="12" name="Straight Arrow Connector 11"/>
          <p:cNvCxnSpPr/>
          <p:nvPr/>
        </p:nvCxnSpPr>
        <p:spPr>
          <a:xfrm flipV="1">
            <a:off x="685800" y="4098202"/>
            <a:ext cx="838200" cy="6858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2" descr="C:\Documents and Settings\smithky\Local Settings\Temporary Internet Files\Content.IE5\29S07KNT\MC900290924[1].wmf"/>
          <p:cNvPicPr>
            <a:picLocks noChangeAspect="1" noChangeArrowheads="1"/>
          </p:cNvPicPr>
          <p:nvPr/>
        </p:nvPicPr>
        <p:blipFill>
          <a:blip r:embed="rId2" cstate="print"/>
          <a:srcRect/>
          <a:stretch>
            <a:fillRect/>
          </a:stretch>
        </p:blipFill>
        <p:spPr bwMode="auto">
          <a:xfrm rot="5163501">
            <a:off x="3319239" y="4700434"/>
            <a:ext cx="1692998" cy="1665838"/>
          </a:xfrm>
          <a:prstGeom prst="rect">
            <a:avLst/>
          </a:prstGeom>
          <a:noFill/>
        </p:spPr>
      </p:pic>
      <p:pic>
        <p:nvPicPr>
          <p:cNvPr id="19" name="Picture 2" descr="C:\Documents and Settings\smithky\Local Settings\Temporary Internet Files\Content.IE5\29S07KNT\MC900290924[1].wmf"/>
          <p:cNvPicPr>
            <a:picLocks noChangeAspect="1" noChangeArrowheads="1"/>
          </p:cNvPicPr>
          <p:nvPr/>
        </p:nvPicPr>
        <p:blipFill>
          <a:blip r:embed="rId2" cstate="print"/>
          <a:srcRect/>
          <a:stretch>
            <a:fillRect/>
          </a:stretch>
        </p:blipFill>
        <p:spPr bwMode="auto">
          <a:xfrm rot="10437380">
            <a:off x="5112191" y="4639897"/>
            <a:ext cx="1692998" cy="1665838"/>
          </a:xfrm>
          <a:prstGeom prst="rect">
            <a:avLst/>
          </a:prstGeom>
          <a:noFill/>
        </p:spPr>
      </p:pic>
      <p:pic>
        <p:nvPicPr>
          <p:cNvPr id="20" name="Picture 2" descr="C:\Documents and Settings\smithky\Local Settings\Temporary Internet Files\Content.IE5\29S07KNT\MC900290924[1].wmf"/>
          <p:cNvPicPr>
            <a:picLocks noChangeAspect="1" noChangeArrowheads="1"/>
          </p:cNvPicPr>
          <p:nvPr/>
        </p:nvPicPr>
        <p:blipFill>
          <a:blip r:embed="rId2" cstate="print"/>
          <a:srcRect/>
          <a:stretch>
            <a:fillRect/>
          </a:stretch>
        </p:blipFill>
        <p:spPr bwMode="auto">
          <a:xfrm rot="16200000">
            <a:off x="6768220" y="4721382"/>
            <a:ext cx="1692998" cy="166583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Translational Motion</a:t>
            </a:r>
            <a:endParaRPr lang="en-US" dirty="0"/>
          </a:p>
        </p:txBody>
      </p:sp>
      <p:pic>
        <p:nvPicPr>
          <p:cNvPr id="1026" name="Picture 2" descr="C:\Documents and Settings\smithky\Local Settings\Temporary Internet Files\Content.IE5\29S07KNT\MC900290924[1].wmf"/>
          <p:cNvPicPr>
            <a:picLocks noChangeAspect="1" noChangeArrowheads="1"/>
          </p:cNvPicPr>
          <p:nvPr/>
        </p:nvPicPr>
        <p:blipFill>
          <a:blip r:embed="rId2" cstate="print"/>
          <a:srcRect/>
          <a:stretch>
            <a:fillRect/>
          </a:stretch>
        </p:blipFill>
        <p:spPr bwMode="auto">
          <a:xfrm rot="18740358">
            <a:off x="339302" y="1942787"/>
            <a:ext cx="1692998" cy="1665838"/>
          </a:xfrm>
          <a:prstGeom prst="rect">
            <a:avLst/>
          </a:prstGeom>
          <a:noFill/>
        </p:spPr>
      </p:pic>
      <p:pic>
        <p:nvPicPr>
          <p:cNvPr id="5" name="Picture 2" descr="C:\Documents and Settings\smithky\Local Settings\Temporary Internet Files\Content.IE5\29S07KNT\MC900290924[1].wmf"/>
          <p:cNvPicPr>
            <a:picLocks noChangeAspect="1" noChangeArrowheads="1"/>
          </p:cNvPicPr>
          <p:nvPr/>
        </p:nvPicPr>
        <p:blipFill>
          <a:blip r:embed="rId2" cstate="print"/>
          <a:srcRect/>
          <a:stretch>
            <a:fillRect/>
          </a:stretch>
        </p:blipFill>
        <p:spPr bwMode="auto">
          <a:xfrm rot="18740358">
            <a:off x="7654504" y="1953974"/>
            <a:ext cx="1692998" cy="1665838"/>
          </a:xfrm>
          <a:prstGeom prst="rect">
            <a:avLst/>
          </a:prstGeom>
          <a:noFill/>
        </p:spPr>
      </p:pic>
      <p:cxnSp>
        <p:nvCxnSpPr>
          <p:cNvPr id="7" name="Straight Arrow Connector 6"/>
          <p:cNvCxnSpPr/>
          <p:nvPr/>
        </p:nvCxnSpPr>
        <p:spPr>
          <a:xfrm>
            <a:off x="1371600" y="2743200"/>
            <a:ext cx="6934200" cy="1588"/>
          </a:xfrm>
          <a:prstGeom prst="straightConnector1">
            <a:avLst/>
          </a:prstGeom>
          <a:ln w="571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0" y="2743200"/>
            <a:ext cx="990600"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21"/>
          <p:cNvGrpSpPr/>
          <p:nvPr/>
        </p:nvGrpSpPr>
        <p:grpSpPr>
          <a:xfrm>
            <a:off x="381000" y="4114800"/>
            <a:ext cx="8094754" cy="2323051"/>
            <a:chOff x="352884" y="4098202"/>
            <a:chExt cx="8094754" cy="2323051"/>
          </a:xfrm>
        </p:grpSpPr>
        <p:pic>
          <p:nvPicPr>
            <p:cNvPr id="16" name="Picture 2" descr="C:\Documents and Settings\smithky\Local Settings\Temporary Internet Files\Content.IE5\29S07KNT\MC900290924[1].wmf"/>
            <p:cNvPicPr>
              <a:picLocks noChangeAspect="1" noChangeArrowheads="1"/>
            </p:cNvPicPr>
            <p:nvPr/>
          </p:nvPicPr>
          <p:blipFill>
            <a:blip r:embed="rId2" cstate="print"/>
            <a:srcRect/>
            <a:stretch>
              <a:fillRect/>
            </a:stretch>
          </p:blipFill>
          <p:spPr bwMode="auto">
            <a:xfrm rot="20060997">
              <a:off x="1801129" y="4755415"/>
              <a:ext cx="1692998" cy="1665838"/>
            </a:xfrm>
            <a:prstGeom prst="rect">
              <a:avLst/>
            </a:prstGeom>
            <a:noFill/>
          </p:spPr>
        </p:pic>
        <p:grpSp>
          <p:nvGrpSpPr>
            <p:cNvPr id="4" name="Group 20"/>
            <p:cNvGrpSpPr/>
            <p:nvPr/>
          </p:nvGrpSpPr>
          <p:grpSpPr>
            <a:xfrm>
              <a:off x="352884" y="4098202"/>
              <a:ext cx="8094754" cy="2302598"/>
              <a:chOff x="352884" y="3657600"/>
              <a:chExt cx="8094754" cy="2302598"/>
            </a:xfrm>
          </p:grpSpPr>
          <p:pic>
            <p:nvPicPr>
              <p:cNvPr id="8" name="Picture 2" descr="C:\Documents and Settings\smithky\Local Settings\Temporary Internet Files\Content.IE5\29S07KNT\MC900290924[1].wmf"/>
              <p:cNvPicPr>
                <a:picLocks noChangeAspect="1" noChangeArrowheads="1"/>
              </p:cNvPicPr>
              <p:nvPr/>
            </p:nvPicPr>
            <p:blipFill>
              <a:blip r:embed="rId2" cstate="print"/>
              <a:srcRect/>
              <a:stretch>
                <a:fillRect/>
              </a:stretch>
            </p:blipFill>
            <p:spPr bwMode="auto">
              <a:xfrm rot="15971429">
                <a:off x="339304" y="4239974"/>
                <a:ext cx="1692998" cy="1665838"/>
              </a:xfrm>
              <a:prstGeom prst="rect">
                <a:avLst/>
              </a:prstGeom>
              <a:noFill/>
            </p:spPr>
          </p:pic>
          <p:cxnSp>
            <p:nvCxnSpPr>
              <p:cNvPr id="12" name="Straight Arrow Connector 11"/>
              <p:cNvCxnSpPr/>
              <p:nvPr/>
            </p:nvCxnSpPr>
            <p:spPr>
              <a:xfrm flipV="1">
                <a:off x="685800" y="3657600"/>
                <a:ext cx="838200" cy="6858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Flowchart: Or 14"/>
              <p:cNvSpPr/>
              <p:nvPr/>
            </p:nvSpPr>
            <p:spPr>
              <a:xfrm>
                <a:off x="962484" y="4876800"/>
                <a:ext cx="381000" cy="381000"/>
              </a:xfrm>
              <a:prstGeom prst="flowChar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Documents and Settings\smithky\Local Settings\Temporary Internet Files\Content.IE5\29S07KNT\MC900290924[1].wmf"/>
              <p:cNvPicPr>
                <a:picLocks noChangeAspect="1" noChangeArrowheads="1"/>
              </p:cNvPicPr>
              <p:nvPr/>
            </p:nvPicPr>
            <p:blipFill>
              <a:blip r:embed="rId2" cstate="print"/>
              <a:srcRect/>
              <a:stretch>
                <a:fillRect/>
              </a:stretch>
            </p:blipFill>
            <p:spPr bwMode="auto">
              <a:xfrm rot="5163501">
                <a:off x="3319239" y="4259832"/>
                <a:ext cx="1692998" cy="1665838"/>
              </a:xfrm>
              <a:prstGeom prst="rect">
                <a:avLst/>
              </a:prstGeom>
              <a:noFill/>
            </p:spPr>
          </p:pic>
          <p:pic>
            <p:nvPicPr>
              <p:cNvPr id="19" name="Picture 2" descr="C:\Documents and Settings\smithky\Local Settings\Temporary Internet Files\Content.IE5\29S07KNT\MC900290924[1].wmf"/>
              <p:cNvPicPr>
                <a:picLocks noChangeAspect="1" noChangeArrowheads="1"/>
              </p:cNvPicPr>
              <p:nvPr/>
            </p:nvPicPr>
            <p:blipFill>
              <a:blip r:embed="rId2" cstate="print"/>
              <a:srcRect/>
              <a:stretch>
                <a:fillRect/>
              </a:stretch>
            </p:blipFill>
            <p:spPr bwMode="auto">
              <a:xfrm rot="10437380">
                <a:off x="5112191" y="4199295"/>
                <a:ext cx="1692998" cy="1665838"/>
              </a:xfrm>
              <a:prstGeom prst="rect">
                <a:avLst/>
              </a:prstGeom>
              <a:noFill/>
            </p:spPr>
          </p:pic>
          <p:pic>
            <p:nvPicPr>
              <p:cNvPr id="20" name="Picture 2" descr="C:\Documents and Settings\smithky\Local Settings\Temporary Internet Files\Content.IE5\29S07KNT\MC900290924[1].wmf"/>
              <p:cNvPicPr>
                <a:picLocks noChangeAspect="1" noChangeArrowheads="1"/>
              </p:cNvPicPr>
              <p:nvPr/>
            </p:nvPicPr>
            <p:blipFill>
              <a:blip r:embed="rId2" cstate="print"/>
              <a:srcRect/>
              <a:stretch>
                <a:fillRect/>
              </a:stretch>
            </p:blipFill>
            <p:spPr bwMode="auto">
              <a:xfrm rot="16200000">
                <a:off x="6768220" y="4280780"/>
                <a:ext cx="1692998" cy="1665838"/>
              </a:xfrm>
              <a:prstGeom prst="rect">
                <a:avLst/>
              </a:prstGeom>
              <a:noFill/>
            </p:spPr>
          </p:pic>
          <p:cxnSp>
            <p:nvCxnSpPr>
              <p:cNvPr id="17" name="Straight Arrow Connector 16"/>
              <p:cNvCxnSpPr/>
              <p:nvPr/>
            </p:nvCxnSpPr>
            <p:spPr>
              <a:xfrm>
                <a:off x="1143000" y="5105400"/>
                <a:ext cx="6934200" cy="1588"/>
              </a:xfrm>
              <a:prstGeom prst="straightConnector1">
                <a:avLst/>
              </a:prstGeom>
              <a:ln w="571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sp>
        <p:nvSpPr>
          <p:cNvPr id="21" name="Flowchart: Or 20"/>
          <p:cNvSpPr/>
          <p:nvPr/>
        </p:nvSpPr>
        <p:spPr>
          <a:xfrm>
            <a:off x="2470356" y="5363496"/>
            <a:ext cx="381000" cy="381000"/>
          </a:xfrm>
          <a:prstGeom prst="flowChar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Or 21"/>
          <p:cNvSpPr/>
          <p:nvPr/>
        </p:nvSpPr>
        <p:spPr>
          <a:xfrm>
            <a:off x="4038600" y="5378244"/>
            <a:ext cx="381000" cy="381000"/>
          </a:xfrm>
          <a:prstGeom prst="flowChar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Or 22"/>
          <p:cNvSpPr/>
          <p:nvPr/>
        </p:nvSpPr>
        <p:spPr>
          <a:xfrm>
            <a:off x="5761704" y="5363496"/>
            <a:ext cx="381000" cy="381000"/>
          </a:xfrm>
          <a:prstGeom prst="flowChar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Or 23"/>
          <p:cNvSpPr/>
          <p:nvPr/>
        </p:nvSpPr>
        <p:spPr>
          <a:xfrm>
            <a:off x="7438104" y="5378244"/>
            <a:ext cx="381000" cy="381000"/>
          </a:xfrm>
          <a:prstGeom prst="flowChar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Frame of Reference</a:t>
            </a:r>
            <a:endParaRPr lang="en-US" dirty="0"/>
          </a:p>
        </p:txBody>
      </p:sp>
      <p:sp>
        <p:nvSpPr>
          <p:cNvPr id="3" name="Content Placeholder 2"/>
          <p:cNvSpPr>
            <a:spLocks noGrp="1"/>
          </p:cNvSpPr>
          <p:nvPr>
            <p:ph idx="1"/>
          </p:nvPr>
        </p:nvSpPr>
        <p:spPr/>
        <p:txBody>
          <a:bodyPr/>
          <a:lstStyle/>
          <a:p>
            <a:r>
              <a:rPr lang="en-US" dirty="0" smtClean="0"/>
              <a:t>The point from which you are viewing something</a:t>
            </a:r>
          </a:p>
          <a:p>
            <a:r>
              <a:rPr lang="en-US" dirty="0" smtClean="0"/>
              <a:t>The point from which you are measuring something</a:t>
            </a:r>
          </a:p>
          <a:p>
            <a:r>
              <a:rPr lang="en-US" dirty="0" smtClean="0"/>
              <a:t>We normally place a set of </a:t>
            </a:r>
            <a:r>
              <a:rPr lang="en-US" b="1" i="1" u="sng" dirty="0" smtClean="0"/>
              <a:t>coordinate axes</a:t>
            </a:r>
            <a:r>
              <a:rPr lang="en-US" dirty="0" smtClean="0"/>
              <a:t> (a coordinate plane) with the origin resting on the reference point</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3886200" cy="1197864"/>
          </a:xfrm>
        </p:spPr>
        <p:txBody>
          <a:bodyPr/>
          <a:lstStyle/>
          <a:p>
            <a:r>
              <a:rPr lang="en-US" dirty="0" smtClean="0"/>
              <a:t>Frame of Reference</a:t>
            </a:r>
            <a:endParaRPr lang="en-US" dirty="0"/>
          </a:p>
        </p:txBody>
      </p:sp>
      <p:sp>
        <p:nvSpPr>
          <p:cNvPr id="3" name="Content Placeholder 2"/>
          <p:cNvSpPr>
            <a:spLocks noGrp="1"/>
          </p:cNvSpPr>
          <p:nvPr>
            <p:ph idx="1"/>
          </p:nvPr>
        </p:nvSpPr>
        <p:spPr>
          <a:xfrm>
            <a:off x="304800" y="2057400"/>
            <a:ext cx="8382000" cy="4572000"/>
          </a:xfrm>
        </p:spPr>
        <p:txBody>
          <a:bodyPr>
            <a:normAutofit/>
          </a:bodyPr>
          <a:lstStyle/>
          <a:p>
            <a:r>
              <a:rPr lang="en-US" dirty="0" smtClean="0"/>
              <a:t>A train is moving from left to right at 20 m/s.  A man walks toward the front of the train at 3 m/s.</a:t>
            </a:r>
          </a:p>
          <a:p>
            <a:pPr lvl="1"/>
            <a:r>
              <a:rPr lang="en-US" dirty="0" smtClean="0"/>
              <a:t>To an observer outside the train, how fast and in what direction is the </a:t>
            </a:r>
            <a:r>
              <a:rPr lang="en-US" b="1" i="1" dirty="0" smtClean="0"/>
              <a:t>seated </a:t>
            </a:r>
            <a:r>
              <a:rPr lang="en-US" b="1" i="1" dirty="0" smtClean="0"/>
              <a:t>woman </a:t>
            </a:r>
            <a:r>
              <a:rPr lang="en-US" dirty="0" smtClean="0"/>
              <a:t>moving?</a:t>
            </a:r>
          </a:p>
          <a:p>
            <a:pPr lvl="1"/>
            <a:endParaRPr lang="en-US" dirty="0" smtClean="0">
              <a:solidFill>
                <a:srgbClr val="FFFF00"/>
              </a:solidFill>
            </a:endParaRPr>
          </a:p>
          <a:p>
            <a:pPr lvl="1"/>
            <a:endParaRPr lang="en-US" dirty="0" smtClean="0"/>
          </a:p>
          <a:p>
            <a:pPr lvl="1"/>
            <a:endParaRPr lang="en-US" dirty="0" smtClean="0"/>
          </a:p>
          <a:p>
            <a:pPr lvl="1"/>
            <a:endParaRPr lang="en-US" dirty="0"/>
          </a:p>
        </p:txBody>
      </p:sp>
      <p:pic>
        <p:nvPicPr>
          <p:cNvPr id="8193" name="Picture 1"/>
          <p:cNvPicPr>
            <a:picLocks noChangeAspect="1" noChangeArrowheads="1"/>
          </p:cNvPicPr>
          <p:nvPr/>
        </p:nvPicPr>
        <p:blipFill>
          <a:blip r:embed="rId2" cstate="print"/>
          <a:srcRect/>
          <a:stretch>
            <a:fillRect/>
          </a:stretch>
        </p:blipFill>
        <p:spPr bwMode="auto">
          <a:xfrm>
            <a:off x="3311979" y="152400"/>
            <a:ext cx="5672817"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3886200" cy="1197864"/>
          </a:xfrm>
        </p:spPr>
        <p:txBody>
          <a:bodyPr/>
          <a:lstStyle/>
          <a:p>
            <a:r>
              <a:rPr lang="en-US" dirty="0" smtClean="0"/>
              <a:t>Frame of Reference</a:t>
            </a:r>
            <a:endParaRPr lang="en-US" dirty="0"/>
          </a:p>
        </p:txBody>
      </p:sp>
      <p:sp>
        <p:nvSpPr>
          <p:cNvPr id="3" name="Content Placeholder 2"/>
          <p:cNvSpPr>
            <a:spLocks noGrp="1"/>
          </p:cNvSpPr>
          <p:nvPr>
            <p:ph idx="1"/>
          </p:nvPr>
        </p:nvSpPr>
        <p:spPr>
          <a:xfrm>
            <a:off x="304800" y="2057400"/>
            <a:ext cx="8382000" cy="4572000"/>
          </a:xfrm>
        </p:spPr>
        <p:txBody>
          <a:bodyPr>
            <a:normAutofit/>
          </a:bodyPr>
          <a:lstStyle/>
          <a:p>
            <a:r>
              <a:rPr lang="en-US" dirty="0" smtClean="0"/>
              <a:t>A train is moving from left to right at 20 m/s.  A man walks toward the front of the train at 3 m/s.</a:t>
            </a:r>
          </a:p>
          <a:p>
            <a:pPr lvl="1"/>
            <a:r>
              <a:rPr lang="en-US" dirty="0" smtClean="0"/>
              <a:t>To an observer outside the train, how fast and in what direction is the </a:t>
            </a:r>
            <a:r>
              <a:rPr lang="en-US" b="1" i="1" dirty="0" smtClean="0"/>
              <a:t>seated </a:t>
            </a:r>
            <a:r>
              <a:rPr lang="en-US" b="1" i="1" dirty="0" smtClean="0"/>
              <a:t>woman </a:t>
            </a:r>
            <a:r>
              <a:rPr lang="en-US" dirty="0" smtClean="0"/>
              <a:t>moving?</a:t>
            </a:r>
          </a:p>
          <a:p>
            <a:pPr lvl="2"/>
            <a:r>
              <a:rPr lang="en-US" dirty="0" smtClean="0">
                <a:solidFill>
                  <a:srgbClr val="FFFF00"/>
                </a:solidFill>
              </a:rPr>
              <a:t>20 m/s  from left to right</a:t>
            </a:r>
          </a:p>
          <a:p>
            <a:pPr lvl="1"/>
            <a:endParaRPr lang="en-US" dirty="0" smtClean="0">
              <a:solidFill>
                <a:srgbClr val="FFFF00"/>
              </a:solidFill>
            </a:endParaRPr>
          </a:p>
          <a:p>
            <a:pPr lvl="1"/>
            <a:endParaRPr lang="en-US" dirty="0" smtClean="0"/>
          </a:p>
          <a:p>
            <a:pPr lvl="1"/>
            <a:endParaRPr lang="en-US" dirty="0" smtClean="0"/>
          </a:p>
          <a:p>
            <a:pPr lvl="1"/>
            <a:endParaRPr lang="en-US" dirty="0"/>
          </a:p>
        </p:txBody>
      </p:sp>
      <p:pic>
        <p:nvPicPr>
          <p:cNvPr id="8193" name="Picture 1"/>
          <p:cNvPicPr>
            <a:picLocks noChangeAspect="1" noChangeArrowheads="1"/>
          </p:cNvPicPr>
          <p:nvPr/>
        </p:nvPicPr>
        <p:blipFill>
          <a:blip r:embed="rId2" cstate="print"/>
          <a:srcRect/>
          <a:stretch>
            <a:fillRect/>
          </a:stretch>
        </p:blipFill>
        <p:spPr bwMode="auto">
          <a:xfrm>
            <a:off x="3311979" y="152400"/>
            <a:ext cx="5672817"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3886200" cy="1197864"/>
          </a:xfrm>
        </p:spPr>
        <p:txBody>
          <a:bodyPr/>
          <a:lstStyle/>
          <a:p>
            <a:r>
              <a:rPr lang="en-US" dirty="0" smtClean="0"/>
              <a:t>Frame of Reference</a:t>
            </a:r>
            <a:endParaRPr lang="en-US" dirty="0"/>
          </a:p>
        </p:txBody>
      </p:sp>
      <p:sp>
        <p:nvSpPr>
          <p:cNvPr id="3" name="Content Placeholder 2"/>
          <p:cNvSpPr>
            <a:spLocks noGrp="1"/>
          </p:cNvSpPr>
          <p:nvPr>
            <p:ph idx="1"/>
          </p:nvPr>
        </p:nvSpPr>
        <p:spPr>
          <a:xfrm>
            <a:off x="304800" y="2057400"/>
            <a:ext cx="8382000" cy="4572000"/>
          </a:xfrm>
        </p:spPr>
        <p:txBody>
          <a:bodyPr>
            <a:normAutofit/>
          </a:bodyPr>
          <a:lstStyle/>
          <a:p>
            <a:r>
              <a:rPr lang="en-US" dirty="0" smtClean="0"/>
              <a:t>A train is moving from left to right at 20 m/s.  A man walks toward the front of the train at 3 m/s.</a:t>
            </a:r>
          </a:p>
          <a:p>
            <a:pPr lvl="1"/>
            <a:r>
              <a:rPr lang="en-US" dirty="0" smtClean="0"/>
              <a:t>To an observer outside the train, how fast and in what direction is the </a:t>
            </a:r>
            <a:r>
              <a:rPr lang="en-US" b="1" i="1" dirty="0" smtClean="0"/>
              <a:t>walking man </a:t>
            </a:r>
            <a:r>
              <a:rPr lang="en-US" dirty="0" smtClean="0"/>
              <a:t>moving?</a:t>
            </a:r>
          </a:p>
          <a:p>
            <a:pPr lvl="1"/>
            <a:endParaRPr lang="en-US" dirty="0" smtClean="0"/>
          </a:p>
          <a:p>
            <a:pPr lvl="1"/>
            <a:endParaRPr lang="en-US" dirty="0" smtClean="0"/>
          </a:p>
          <a:p>
            <a:pPr lvl="1"/>
            <a:endParaRPr lang="en-US" dirty="0"/>
          </a:p>
        </p:txBody>
      </p:sp>
      <p:pic>
        <p:nvPicPr>
          <p:cNvPr id="8193" name="Picture 1"/>
          <p:cNvPicPr>
            <a:picLocks noChangeAspect="1" noChangeArrowheads="1"/>
          </p:cNvPicPr>
          <p:nvPr/>
        </p:nvPicPr>
        <p:blipFill>
          <a:blip r:embed="rId2" cstate="print"/>
          <a:srcRect/>
          <a:stretch>
            <a:fillRect/>
          </a:stretch>
        </p:blipFill>
        <p:spPr bwMode="auto">
          <a:xfrm>
            <a:off x="3311979" y="152400"/>
            <a:ext cx="5672817"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3886200" cy="1197864"/>
          </a:xfrm>
        </p:spPr>
        <p:txBody>
          <a:bodyPr/>
          <a:lstStyle/>
          <a:p>
            <a:r>
              <a:rPr lang="en-US" dirty="0" smtClean="0"/>
              <a:t>Frame of Reference</a:t>
            </a:r>
            <a:endParaRPr lang="en-US" dirty="0"/>
          </a:p>
        </p:txBody>
      </p:sp>
      <p:sp>
        <p:nvSpPr>
          <p:cNvPr id="3" name="Content Placeholder 2"/>
          <p:cNvSpPr>
            <a:spLocks noGrp="1"/>
          </p:cNvSpPr>
          <p:nvPr>
            <p:ph idx="1"/>
          </p:nvPr>
        </p:nvSpPr>
        <p:spPr>
          <a:xfrm>
            <a:off x="304800" y="2057400"/>
            <a:ext cx="8382000" cy="4572000"/>
          </a:xfrm>
        </p:spPr>
        <p:txBody>
          <a:bodyPr>
            <a:normAutofit/>
          </a:bodyPr>
          <a:lstStyle/>
          <a:p>
            <a:r>
              <a:rPr lang="en-US" dirty="0" smtClean="0"/>
              <a:t>A train is moving from left to right at 20 m/s.  A man walks toward the front of the train at 3 m/s.</a:t>
            </a:r>
          </a:p>
          <a:p>
            <a:pPr lvl="1"/>
            <a:r>
              <a:rPr lang="en-US" dirty="0" smtClean="0"/>
              <a:t>To an observer outside the train, how fast and in what direction is the walking man moving?</a:t>
            </a:r>
          </a:p>
          <a:p>
            <a:pPr lvl="2"/>
            <a:r>
              <a:rPr lang="en-US" dirty="0" smtClean="0">
                <a:solidFill>
                  <a:srgbClr val="FFFF00"/>
                </a:solidFill>
              </a:rPr>
              <a:t>23 m/s  from left to right</a:t>
            </a:r>
          </a:p>
          <a:p>
            <a:pPr lvl="1"/>
            <a:endParaRPr lang="en-US" dirty="0" smtClean="0"/>
          </a:p>
          <a:p>
            <a:pPr lvl="1"/>
            <a:endParaRPr lang="en-US" dirty="0" smtClean="0"/>
          </a:p>
          <a:p>
            <a:pPr lvl="1"/>
            <a:endParaRPr lang="en-US" dirty="0"/>
          </a:p>
        </p:txBody>
      </p:sp>
      <p:pic>
        <p:nvPicPr>
          <p:cNvPr id="8193" name="Picture 1"/>
          <p:cNvPicPr>
            <a:picLocks noChangeAspect="1" noChangeArrowheads="1"/>
          </p:cNvPicPr>
          <p:nvPr/>
        </p:nvPicPr>
        <p:blipFill>
          <a:blip r:embed="rId2" cstate="print"/>
          <a:srcRect/>
          <a:stretch>
            <a:fillRect/>
          </a:stretch>
        </p:blipFill>
        <p:spPr bwMode="auto">
          <a:xfrm>
            <a:off x="3311979" y="152400"/>
            <a:ext cx="5672817"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672840"/>
            <a:ext cx="7772400" cy="2727960"/>
          </a:xfrm>
        </p:spPr>
        <p:txBody>
          <a:bodyPr/>
          <a:lstStyle/>
          <a:p>
            <a:r>
              <a:rPr lang="en-US" dirty="0" smtClean="0"/>
              <a:t>2-1: Reference Frames and 		  displacement</a:t>
            </a:r>
            <a:br>
              <a:rPr lang="en-US" dirty="0" smtClean="0"/>
            </a:br>
            <a:r>
              <a:rPr lang="en-US" dirty="0" smtClean="0"/>
              <a:t>2-2: Average Velocity</a:t>
            </a:r>
            <a:br>
              <a:rPr lang="en-US" dirty="0" smtClean="0"/>
            </a:br>
            <a:r>
              <a:rPr lang="en-US" dirty="0" smtClean="0"/>
              <a:t>2-3: Instantaneous velocity</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8527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3886200" cy="1197864"/>
          </a:xfrm>
        </p:spPr>
        <p:txBody>
          <a:bodyPr/>
          <a:lstStyle/>
          <a:p>
            <a:r>
              <a:rPr lang="en-US" dirty="0" smtClean="0"/>
              <a:t>Frame of Reference</a:t>
            </a:r>
            <a:endParaRPr lang="en-US" dirty="0"/>
          </a:p>
        </p:txBody>
      </p:sp>
      <p:sp>
        <p:nvSpPr>
          <p:cNvPr id="3" name="Content Placeholder 2"/>
          <p:cNvSpPr>
            <a:spLocks noGrp="1"/>
          </p:cNvSpPr>
          <p:nvPr>
            <p:ph idx="1"/>
          </p:nvPr>
        </p:nvSpPr>
        <p:spPr>
          <a:xfrm>
            <a:off x="304800" y="2057400"/>
            <a:ext cx="8382000" cy="4572000"/>
          </a:xfrm>
        </p:spPr>
        <p:txBody>
          <a:bodyPr>
            <a:normAutofit/>
          </a:bodyPr>
          <a:lstStyle/>
          <a:p>
            <a:r>
              <a:rPr lang="en-US" dirty="0" smtClean="0"/>
              <a:t>A train is moving from left to right at 20 m/s.  A man walks toward the front of the train at 3 m/s.</a:t>
            </a:r>
          </a:p>
          <a:p>
            <a:pPr lvl="1"/>
            <a:r>
              <a:rPr lang="en-US" dirty="0" smtClean="0"/>
              <a:t>To the </a:t>
            </a:r>
            <a:r>
              <a:rPr lang="en-US" b="1" i="1" dirty="0" smtClean="0"/>
              <a:t>seated </a:t>
            </a:r>
            <a:r>
              <a:rPr lang="en-US" b="1" i="1" dirty="0" smtClean="0"/>
              <a:t>observer on the right</a:t>
            </a:r>
            <a:r>
              <a:rPr lang="en-US" dirty="0" smtClean="0"/>
              <a:t>, </a:t>
            </a:r>
            <a:r>
              <a:rPr lang="en-US" dirty="0" smtClean="0"/>
              <a:t>how fast and in what direction is the walking man moving?</a:t>
            </a:r>
          </a:p>
          <a:p>
            <a:pPr lvl="1"/>
            <a:endParaRPr lang="en-US" dirty="0" smtClean="0"/>
          </a:p>
          <a:p>
            <a:pPr lvl="1"/>
            <a:endParaRPr lang="en-US" dirty="0" smtClean="0"/>
          </a:p>
          <a:p>
            <a:pPr lvl="1"/>
            <a:endParaRPr lang="en-US" dirty="0"/>
          </a:p>
        </p:txBody>
      </p:sp>
      <p:pic>
        <p:nvPicPr>
          <p:cNvPr id="8193" name="Picture 1"/>
          <p:cNvPicPr>
            <a:picLocks noChangeAspect="1" noChangeArrowheads="1"/>
          </p:cNvPicPr>
          <p:nvPr/>
        </p:nvPicPr>
        <p:blipFill>
          <a:blip r:embed="rId2" cstate="print"/>
          <a:srcRect/>
          <a:stretch>
            <a:fillRect/>
          </a:stretch>
        </p:blipFill>
        <p:spPr bwMode="auto">
          <a:xfrm>
            <a:off x="3311979" y="152400"/>
            <a:ext cx="5672817"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3886200" cy="1197864"/>
          </a:xfrm>
        </p:spPr>
        <p:txBody>
          <a:bodyPr/>
          <a:lstStyle/>
          <a:p>
            <a:r>
              <a:rPr lang="en-US" dirty="0" smtClean="0"/>
              <a:t>Frame of Reference</a:t>
            </a:r>
            <a:endParaRPr lang="en-US" dirty="0"/>
          </a:p>
        </p:txBody>
      </p:sp>
      <p:sp>
        <p:nvSpPr>
          <p:cNvPr id="3" name="Content Placeholder 2"/>
          <p:cNvSpPr>
            <a:spLocks noGrp="1"/>
          </p:cNvSpPr>
          <p:nvPr>
            <p:ph idx="1"/>
          </p:nvPr>
        </p:nvSpPr>
        <p:spPr>
          <a:xfrm>
            <a:off x="304800" y="2057400"/>
            <a:ext cx="8382000" cy="4572000"/>
          </a:xfrm>
        </p:spPr>
        <p:txBody>
          <a:bodyPr>
            <a:normAutofit/>
          </a:bodyPr>
          <a:lstStyle/>
          <a:p>
            <a:r>
              <a:rPr lang="en-US" dirty="0" smtClean="0"/>
              <a:t>A train is moving from left to right at 20 m/s.  A man walks toward the front of the train at 3 m/s.</a:t>
            </a:r>
          </a:p>
          <a:p>
            <a:pPr lvl="1"/>
            <a:r>
              <a:rPr lang="en-US" dirty="0"/>
              <a:t>To the </a:t>
            </a:r>
            <a:r>
              <a:rPr lang="en-US" b="1" i="1" dirty="0"/>
              <a:t>seated observer on the right</a:t>
            </a:r>
            <a:r>
              <a:rPr lang="en-US" dirty="0"/>
              <a:t>, how </a:t>
            </a:r>
            <a:r>
              <a:rPr lang="en-US" dirty="0" smtClean="0"/>
              <a:t>fast and in what direction is the walking man moving?</a:t>
            </a:r>
          </a:p>
          <a:p>
            <a:pPr lvl="2"/>
            <a:r>
              <a:rPr lang="en-US" dirty="0" smtClean="0">
                <a:solidFill>
                  <a:srgbClr val="FFFF00"/>
                </a:solidFill>
              </a:rPr>
              <a:t>3 m/s  toward him</a:t>
            </a:r>
          </a:p>
          <a:p>
            <a:pPr lvl="1"/>
            <a:endParaRPr lang="en-US" dirty="0" smtClean="0"/>
          </a:p>
          <a:p>
            <a:pPr lvl="1"/>
            <a:endParaRPr lang="en-US" dirty="0" smtClean="0"/>
          </a:p>
          <a:p>
            <a:pPr lvl="1"/>
            <a:endParaRPr lang="en-US" dirty="0"/>
          </a:p>
        </p:txBody>
      </p:sp>
      <p:pic>
        <p:nvPicPr>
          <p:cNvPr id="8193" name="Picture 1"/>
          <p:cNvPicPr>
            <a:picLocks noChangeAspect="1" noChangeArrowheads="1"/>
          </p:cNvPicPr>
          <p:nvPr/>
        </p:nvPicPr>
        <p:blipFill>
          <a:blip r:embed="rId2" cstate="print"/>
          <a:srcRect/>
          <a:stretch>
            <a:fillRect/>
          </a:stretch>
        </p:blipFill>
        <p:spPr bwMode="auto">
          <a:xfrm>
            <a:off x="3311979" y="152400"/>
            <a:ext cx="5672817"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3886200" cy="1197864"/>
          </a:xfrm>
        </p:spPr>
        <p:txBody>
          <a:bodyPr/>
          <a:lstStyle/>
          <a:p>
            <a:r>
              <a:rPr lang="en-US" dirty="0" smtClean="0"/>
              <a:t>Frame of Reference</a:t>
            </a:r>
            <a:endParaRPr lang="en-US" dirty="0"/>
          </a:p>
        </p:txBody>
      </p:sp>
      <p:sp>
        <p:nvSpPr>
          <p:cNvPr id="3" name="Content Placeholder 2"/>
          <p:cNvSpPr>
            <a:spLocks noGrp="1"/>
          </p:cNvSpPr>
          <p:nvPr>
            <p:ph idx="1"/>
          </p:nvPr>
        </p:nvSpPr>
        <p:spPr>
          <a:xfrm>
            <a:off x="304800" y="2057400"/>
            <a:ext cx="8382000" cy="4572000"/>
          </a:xfrm>
        </p:spPr>
        <p:txBody>
          <a:bodyPr>
            <a:normAutofit/>
          </a:bodyPr>
          <a:lstStyle/>
          <a:p>
            <a:r>
              <a:rPr lang="en-US" dirty="0" smtClean="0"/>
              <a:t>A train is moving from left to right at 20 m/s.  A man walks toward the front of the train at 3 m/s.</a:t>
            </a:r>
          </a:p>
          <a:p>
            <a:pPr lvl="1"/>
            <a:r>
              <a:rPr lang="en-US" dirty="0" smtClean="0"/>
              <a:t>To the walking man , how fast and in what direction is the seated observer moving?</a:t>
            </a:r>
          </a:p>
          <a:p>
            <a:pPr lvl="1"/>
            <a:endParaRPr lang="en-US" dirty="0" smtClean="0"/>
          </a:p>
          <a:p>
            <a:pPr lvl="1"/>
            <a:endParaRPr lang="en-US" dirty="0" smtClean="0"/>
          </a:p>
          <a:p>
            <a:pPr lvl="1"/>
            <a:endParaRPr lang="en-US" dirty="0"/>
          </a:p>
        </p:txBody>
      </p:sp>
      <p:pic>
        <p:nvPicPr>
          <p:cNvPr id="8193" name="Picture 1"/>
          <p:cNvPicPr>
            <a:picLocks noChangeAspect="1" noChangeArrowheads="1"/>
          </p:cNvPicPr>
          <p:nvPr/>
        </p:nvPicPr>
        <p:blipFill>
          <a:blip r:embed="rId2" cstate="print"/>
          <a:srcRect/>
          <a:stretch>
            <a:fillRect/>
          </a:stretch>
        </p:blipFill>
        <p:spPr bwMode="auto">
          <a:xfrm>
            <a:off x="3311979" y="152400"/>
            <a:ext cx="5672817"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3886200" cy="1197864"/>
          </a:xfrm>
        </p:spPr>
        <p:txBody>
          <a:bodyPr/>
          <a:lstStyle/>
          <a:p>
            <a:r>
              <a:rPr lang="en-US" dirty="0" smtClean="0"/>
              <a:t>Frame of Reference</a:t>
            </a:r>
            <a:endParaRPr lang="en-US" dirty="0"/>
          </a:p>
        </p:txBody>
      </p:sp>
      <p:sp>
        <p:nvSpPr>
          <p:cNvPr id="3" name="Content Placeholder 2"/>
          <p:cNvSpPr>
            <a:spLocks noGrp="1"/>
          </p:cNvSpPr>
          <p:nvPr>
            <p:ph idx="1"/>
          </p:nvPr>
        </p:nvSpPr>
        <p:spPr>
          <a:xfrm>
            <a:off x="304800" y="2057400"/>
            <a:ext cx="8382000" cy="4572000"/>
          </a:xfrm>
        </p:spPr>
        <p:txBody>
          <a:bodyPr>
            <a:normAutofit/>
          </a:bodyPr>
          <a:lstStyle/>
          <a:p>
            <a:r>
              <a:rPr lang="en-US" dirty="0" smtClean="0"/>
              <a:t>A train is moving from left to right at 20 m/s.  A man walks toward the front of the train at 3 m/s.</a:t>
            </a:r>
          </a:p>
          <a:p>
            <a:pPr lvl="1"/>
            <a:r>
              <a:rPr lang="en-US" dirty="0" smtClean="0"/>
              <a:t>To the walking man , how fast and in what direction is the seated observer moving?</a:t>
            </a:r>
          </a:p>
          <a:p>
            <a:pPr lvl="2"/>
            <a:r>
              <a:rPr lang="en-US" dirty="0" smtClean="0">
                <a:solidFill>
                  <a:srgbClr val="FFFF00"/>
                </a:solidFill>
              </a:rPr>
              <a:t>3 m/s  toward him</a:t>
            </a:r>
          </a:p>
          <a:p>
            <a:pPr lvl="1"/>
            <a:endParaRPr lang="en-US" dirty="0" smtClean="0"/>
          </a:p>
          <a:p>
            <a:pPr lvl="1"/>
            <a:endParaRPr lang="en-US" dirty="0" smtClean="0"/>
          </a:p>
          <a:p>
            <a:pPr lvl="1"/>
            <a:endParaRPr lang="en-US" dirty="0"/>
          </a:p>
        </p:txBody>
      </p:sp>
      <p:pic>
        <p:nvPicPr>
          <p:cNvPr id="8193" name="Picture 1"/>
          <p:cNvPicPr>
            <a:picLocks noChangeAspect="1" noChangeArrowheads="1"/>
          </p:cNvPicPr>
          <p:nvPr/>
        </p:nvPicPr>
        <p:blipFill>
          <a:blip r:embed="rId2" cstate="print"/>
          <a:srcRect/>
          <a:stretch>
            <a:fillRect/>
          </a:stretch>
        </p:blipFill>
        <p:spPr bwMode="auto">
          <a:xfrm>
            <a:off x="3311979" y="152400"/>
            <a:ext cx="5672817"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3886200" cy="1197864"/>
          </a:xfrm>
        </p:spPr>
        <p:txBody>
          <a:bodyPr/>
          <a:lstStyle/>
          <a:p>
            <a:r>
              <a:rPr lang="en-US" dirty="0" smtClean="0"/>
              <a:t>Frame of Reference</a:t>
            </a:r>
            <a:endParaRPr lang="en-US" dirty="0"/>
          </a:p>
        </p:txBody>
      </p:sp>
      <p:sp>
        <p:nvSpPr>
          <p:cNvPr id="3" name="Content Placeholder 2"/>
          <p:cNvSpPr>
            <a:spLocks noGrp="1"/>
          </p:cNvSpPr>
          <p:nvPr>
            <p:ph idx="1"/>
          </p:nvPr>
        </p:nvSpPr>
        <p:spPr>
          <a:xfrm>
            <a:off x="304800" y="2057400"/>
            <a:ext cx="8382000" cy="4572000"/>
          </a:xfrm>
        </p:spPr>
        <p:txBody>
          <a:bodyPr>
            <a:normAutofit/>
          </a:bodyPr>
          <a:lstStyle/>
          <a:p>
            <a:r>
              <a:rPr lang="en-US" dirty="0" smtClean="0"/>
              <a:t>A train is moving from left to right at 20 m/s.  A man walks toward the front of the train at 3 m/s.</a:t>
            </a:r>
          </a:p>
          <a:p>
            <a:pPr lvl="1"/>
            <a:r>
              <a:rPr lang="en-US" dirty="0" smtClean="0"/>
              <a:t>To the walking man, how fast and in what direction is an observer outside the train moving?</a:t>
            </a:r>
          </a:p>
          <a:p>
            <a:pPr lvl="1"/>
            <a:endParaRPr lang="en-US" dirty="0" smtClean="0"/>
          </a:p>
          <a:p>
            <a:pPr lvl="1"/>
            <a:endParaRPr lang="en-US" dirty="0" smtClean="0"/>
          </a:p>
          <a:p>
            <a:pPr lvl="1"/>
            <a:endParaRPr lang="en-US" dirty="0"/>
          </a:p>
        </p:txBody>
      </p:sp>
      <p:pic>
        <p:nvPicPr>
          <p:cNvPr id="8193" name="Picture 1"/>
          <p:cNvPicPr>
            <a:picLocks noChangeAspect="1" noChangeArrowheads="1"/>
          </p:cNvPicPr>
          <p:nvPr/>
        </p:nvPicPr>
        <p:blipFill>
          <a:blip r:embed="rId2" cstate="print"/>
          <a:srcRect/>
          <a:stretch>
            <a:fillRect/>
          </a:stretch>
        </p:blipFill>
        <p:spPr bwMode="auto">
          <a:xfrm>
            <a:off x="3311979" y="152400"/>
            <a:ext cx="5672817"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3886200" cy="1197864"/>
          </a:xfrm>
        </p:spPr>
        <p:txBody>
          <a:bodyPr/>
          <a:lstStyle/>
          <a:p>
            <a:r>
              <a:rPr lang="en-US" dirty="0" smtClean="0"/>
              <a:t>Frame of Reference</a:t>
            </a:r>
            <a:endParaRPr lang="en-US" dirty="0"/>
          </a:p>
        </p:txBody>
      </p:sp>
      <p:sp>
        <p:nvSpPr>
          <p:cNvPr id="3" name="Content Placeholder 2"/>
          <p:cNvSpPr>
            <a:spLocks noGrp="1"/>
          </p:cNvSpPr>
          <p:nvPr>
            <p:ph idx="1"/>
          </p:nvPr>
        </p:nvSpPr>
        <p:spPr>
          <a:xfrm>
            <a:off x="304800" y="2057400"/>
            <a:ext cx="8382000" cy="4572000"/>
          </a:xfrm>
        </p:spPr>
        <p:txBody>
          <a:bodyPr>
            <a:normAutofit/>
          </a:bodyPr>
          <a:lstStyle/>
          <a:p>
            <a:r>
              <a:rPr lang="en-US" dirty="0" smtClean="0"/>
              <a:t>A train is moving from left to right at 20 m/s.  A man walks toward the front of the train at 3 m/s.</a:t>
            </a:r>
          </a:p>
          <a:p>
            <a:pPr lvl="1"/>
            <a:r>
              <a:rPr lang="en-US" dirty="0" smtClean="0"/>
              <a:t>To the walking man, how fast and in what direction is an observer outside the train moving?</a:t>
            </a:r>
          </a:p>
          <a:p>
            <a:pPr lvl="2"/>
            <a:r>
              <a:rPr lang="en-US" dirty="0" smtClean="0">
                <a:solidFill>
                  <a:srgbClr val="FFFF00"/>
                </a:solidFill>
              </a:rPr>
              <a:t>23 m/s  from </a:t>
            </a:r>
            <a:r>
              <a:rPr lang="en-US" i="1" dirty="0" smtClean="0">
                <a:solidFill>
                  <a:srgbClr val="FFFF00"/>
                </a:solidFill>
              </a:rPr>
              <a:t>the walking man’s </a:t>
            </a:r>
            <a:r>
              <a:rPr lang="en-US" dirty="0" smtClean="0">
                <a:solidFill>
                  <a:srgbClr val="FFFF00"/>
                </a:solidFill>
              </a:rPr>
              <a:t>left </a:t>
            </a:r>
            <a:r>
              <a:rPr lang="en-US" dirty="0" smtClean="0">
                <a:solidFill>
                  <a:srgbClr val="FFFF00"/>
                </a:solidFill>
              </a:rPr>
              <a:t>to </a:t>
            </a:r>
            <a:r>
              <a:rPr lang="en-US" i="1" dirty="0" smtClean="0">
                <a:solidFill>
                  <a:srgbClr val="FFFF00"/>
                </a:solidFill>
              </a:rPr>
              <a:t>his</a:t>
            </a:r>
            <a:r>
              <a:rPr lang="en-US" dirty="0" smtClean="0">
                <a:solidFill>
                  <a:srgbClr val="FFFF00"/>
                </a:solidFill>
              </a:rPr>
              <a:t> right</a:t>
            </a:r>
          </a:p>
          <a:p>
            <a:pPr lvl="1"/>
            <a:endParaRPr lang="en-US" dirty="0" smtClean="0"/>
          </a:p>
          <a:p>
            <a:pPr lvl="1"/>
            <a:endParaRPr lang="en-US" dirty="0" smtClean="0"/>
          </a:p>
          <a:p>
            <a:pPr lvl="1"/>
            <a:endParaRPr lang="en-US" dirty="0"/>
          </a:p>
        </p:txBody>
      </p:sp>
      <p:pic>
        <p:nvPicPr>
          <p:cNvPr id="8193" name="Picture 1"/>
          <p:cNvPicPr>
            <a:picLocks noChangeAspect="1" noChangeArrowheads="1"/>
          </p:cNvPicPr>
          <p:nvPr/>
        </p:nvPicPr>
        <p:blipFill>
          <a:blip r:embed="rId2" cstate="print"/>
          <a:srcRect/>
          <a:stretch>
            <a:fillRect/>
          </a:stretch>
        </p:blipFill>
        <p:spPr bwMode="auto">
          <a:xfrm>
            <a:off x="3311979" y="152400"/>
            <a:ext cx="5672817"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Distance vs. Displacement</a:t>
            </a:r>
            <a:endParaRPr lang="en-US" dirty="0"/>
          </a:p>
        </p:txBody>
      </p:sp>
      <p:sp>
        <p:nvSpPr>
          <p:cNvPr id="3" name="Content Placeholder 2"/>
          <p:cNvSpPr>
            <a:spLocks noGrp="1"/>
          </p:cNvSpPr>
          <p:nvPr>
            <p:ph idx="1"/>
          </p:nvPr>
        </p:nvSpPr>
        <p:spPr/>
        <p:txBody>
          <a:bodyPr/>
          <a:lstStyle/>
          <a:p>
            <a:r>
              <a:rPr lang="en-US" dirty="0" smtClean="0"/>
              <a:t>Distance:  measurement of the entire length travelled without respect to direction</a:t>
            </a:r>
          </a:p>
          <a:p>
            <a:pPr lvl="1"/>
            <a:r>
              <a:rPr lang="en-US" dirty="0" smtClean="0"/>
              <a:t>Includes magnitude only, a scalar</a:t>
            </a:r>
          </a:p>
          <a:p>
            <a:r>
              <a:rPr lang="en-US" dirty="0" smtClean="0"/>
              <a:t>Displacement:  change in </a:t>
            </a:r>
            <a:r>
              <a:rPr lang="en-US" b="1" i="1" u="sng" dirty="0" smtClean="0"/>
              <a:t>position</a:t>
            </a:r>
            <a:r>
              <a:rPr lang="en-US" dirty="0" smtClean="0"/>
              <a:t> of an object, or, how far the object is from its original position and in what direction</a:t>
            </a:r>
          </a:p>
          <a:p>
            <a:pPr lvl="1"/>
            <a:r>
              <a:rPr lang="en-US" dirty="0" smtClean="0"/>
              <a:t>Includes both magnitude and direction, a vector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Distance vs. Displacement</a:t>
            </a:r>
            <a:endParaRPr lang="en-US" dirty="0"/>
          </a:p>
        </p:txBody>
      </p:sp>
      <p:sp>
        <p:nvSpPr>
          <p:cNvPr id="3" name="Content Placeholder 2"/>
          <p:cNvSpPr>
            <a:spLocks noGrp="1"/>
          </p:cNvSpPr>
          <p:nvPr>
            <p:ph idx="1"/>
          </p:nvPr>
        </p:nvSpPr>
        <p:spPr>
          <a:xfrm>
            <a:off x="304800" y="1371600"/>
            <a:ext cx="8382000" cy="4983960"/>
          </a:xfrm>
        </p:spPr>
        <p:txBody>
          <a:bodyPr/>
          <a:lstStyle/>
          <a:p>
            <a:r>
              <a:rPr lang="en-US" dirty="0" smtClean="0"/>
              <a:t>Pike’s Peak Marathon</a:t>
            </a:r>
            <a:endParaRPr lang="en-US" b="1" i="1" u="sng" dirty="0"/>
          </a:p>
        </p:txBody>
      </p:sp>
      <p:sp>
        <p:nvSpPr>
          <p:cNvPr id="4" name="Isosceles Triangle 3"/>
          <p:cNvSpPr/>
          <p:nvPr/>
        </p:nvSpPr>
        <p:spPr>
          <a:xfrm>
            <a:off x="2438400" y="2362200"/>
            <a:ext cx="4267200" cy="419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14400" y="5983069"/>
            <a:ext cx="1905000" cy="646331"/>
          </a:xfrm>
          <a:prstGeom prst="rect">
            <a:avLst/>
          </a:prstGeom>
          <a:noFill/>
        </p:spPr>
        <p:txBody>
          <a:bodyPr wrap="square" rtlCol="0">
            <a:spAutoFit/>
          </a:bodyPr>
          <a:lstStyle/>
          <a:p>
            <a:r>
              <a:rPr lang="en-US" dirty="0" smtClean="0"/>
              <a:t>Manitou Springs</a:t>
            </a:r>
          </a:p>
          <a:p>
            <a:r>
              <a:rPr lang="en-US" dirty="0" smtClean="0"/>
              <a:t>6,500 ft</a:t>
            </a:r>
            <a:endParaRPr lang="en-US" dirty="0"/>
          </a:p>
        </p:txBody>
      </p:sp>
      <p:sp>
        <p:nvSpPr>
          <p:cNvPr id="6" name="TextBox 5"/>
          <p:cNvSpPr txBox="1"/>
          <p:nvPr/>
        </p:nvSpPr>
        <p:spPr>
          <a:xfrm>
            <a:off x="5410200" y="2209800"/>
            <a:ext cx="1905000" cy="646331"/>
          </a:xfrm>
          <a:prstGeom prst="rect">
            <a:avLst/>
          </a:prstGeom>
          <a:noFill/>
        </p:spPr>
        <p:txBody>
          <a:bodyPr wrap="square" rtlCol="0">
            <a:spAutoFit/>
          </a:bodyPr>
          <a:lstStyle/>
          <a:p>
            <a:r>
              <a:rPr lang="en-US" dirty="0" smtClean="0"/>
              <a:t>Pikes Peak</a:t>
            </a:r>
          </a:p>
          <a:p>
            <a:r>
              <a:rPr lang="en-US" dirty="0" smtClean="0"/>
              <a:t>14,110 ft</a:t>
            </a:r>
            <a:endParaRPr lang="en-US" dirty="0"/>
          </a:p>
        </p:txBody>
      </p:sp>
      <p:cxnSp>
        <p:nvCxnSpPr>
          <p:cNvPr id="8" name="Straight Connector 7"/>
          <p:cNvCxnSpPr>
            <a:stCxn id="4" idx="0"/>
            <a:endCxn id="4" idx="3"/>
          </p:cNvCxnSpPr>
          <p:nvPr/>
        </p:nvCxnSpPr>
        <p:spPr>
          <a:xfrm rot="16200000" flipH="1">
            <a:off x="2476500" y="4457700"/>
            <a:ext cx="4191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72000" y="4876800"/>
            <a:ext cx="1905000" cy="646331"/>
          </a:xfrm>
          <a:prstGeom prst="rect">
            <a:avLst/>
          </a:prstGeom>
          <a:noFill/>
        </p:spPr>
        <p:txBody>
          <a:bodyPr wrap="square" rtlCol="0">
            <a:spAutoFit/>
          </a:bodyPr>
          <a:lstStyle/>
          <a:p>
            <a:r>
              <a:rPr lang="en-US" dirty="0" smtClean="0"/>
              <a:t>7,610 ft</a:t>
            </a:r>
          </a:p>
          <a:p>
            <a:r>
              <a:rPr lang="en-US" dirty="0" smtClean="0"/>
              <a:t>1.44 mi</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Distance vs. Displacement</a:t>
            </a:r>
            <a:endParaRPr lang="en-US" dirty="0"/>
          </a:p>
        </p:txBody>
      </p:sp>
      <p:sp>
        <p:nvSpPr>
          <p:cNvPr id="3" name="Content Placeholder 2"/>
          <p:cNvSpPr>
            <a:spLocks noGrp="1"/>
          </p:cNvSpPr>
          <p:nvPr>
            <p:ph idx="1"/>
          </p:nvPr>
        </p:nvSpPr>
        <p:spPr>
          <a:xfrm>
            <a:off x="304800" y="1371600"/>
            <a:ext cx="8382000" cy="4983960"/>
          </a:xfrm>
        </p:spPr>
        <p:txBody>
          <a:bodyPr/>
          <a:lstStyle/>
          <a:p>
            <a:r>
              <a:rPr lang="en-US" dirty="0" smtClean="0"/>
              <a:t>Pike’s Peak Marathon</a:t>
            </a:r>
          </a:p>
          <a:p>
            <a:pPr marL="465138" indent="-15875">
              <a:buNone/>
            </a:pPr>
            <a:r>
              <a:rPr lang="en-US" b="1" i="1" u="sng" dirty="0" smtClean="0"/>
              <a:t>Distance:  14.1 mi</a:t>
            </a:r>
          </a:p>
          <a:p>
            <a:pPr marL="465138" indent="-15875">
              <a:buNone/>
            </a:pPr>
            <a:endParaRPr lang="en-US" b="1" i="1" u="sng" dirty="0"/>
          </a:p>
        </p:txBody>
      </p:sp>
      <p:sp>
        <p:nvSpPr>
          <p:cNvPr id="4" name="Isosceles Triangle 3"/>
          <p:cNvSpPr/>
          <p:nvPr/>
        </p:nvSpPr>
        <p:spPr>
          <a:xfrm>
            <a:off x="2438400" y="2362200"/>
            <a:ext cx="4267200" cy="419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14400" y="5983069"/>
            <a:ext cx="1905000" cy="646331"/>
          </a:xfrm>
          <a:prstGeom prst="rect">
            <a:avLst/>
          </a:prstGeom>
          <a:noFill/>
        </p:spPr>
        <p:txBody>
          <a:bodyPr wrap="square" rtlCol="0">
            <a:spAutoFit/>
          </a:bodyPr>
          <a:lstStyle/>
          <a:p>
            <a:r>
              <a:rPr lang="en-US" dirty="0" smtClean="0"/>
              <a:t>Manitou Springs</a:t>
            </a:r>
          </a:p>
          <a:p>
            <a:r>
              <a:rPr lang="en-US" dirty="0" smtClean="0"/>
              <a:t>6,500 ft</a:t>
            </a:r>
            <a:endParaRPr lang="en-US" dirty="0"/>
          </a:p>
        </p:txBody>
      </p:sp>
      <p:sp>
        <p:nvSpPr>
          <p:cNvPr id="6" name="TextBox 5"/>
          <p:cNvSpPr txBox="1"/>
          <p:nvPr/>
        </p:nvSpPr>
        <p:spPr>
          <a:xfrm>
            <a:off x="5410200" y="2209800"/>
            <a:ext cx="1905000" cy="646331"/>
          </a:xfrm>
          <a:prstGeom prst="rect">
            <a:avLst/>
          </a:prstGeom>
          <a:noFill/>
        </p:spPr>
        <p:txBody>
          <a:bodyPr wrap="square" rtlCol="0">
            <a:spAutoFit/>
          </a:bodyPr>
          <a:lstStyle/>
          <a:p>
            <a:r>
              <a:rPr lang="en-US" dirty="0" smtClean="0"/>
              <a:t>Pikes Peak</a:t>
            </a:r>
          </a:p>
          <a:p>
            <a:r>
              <a:rPr lang="en-US" dirty="0" smtClean="0"/>
              <a:t>14,110 ft</a:t>
            </a:r>
            <a:endParaRPr lang="en-US" dirty="0"/>
          </a:p>
        </p:txBody>
      </p:sp>
      <p:cxnSp>
        <p:nvCxnSpPr>
          <p:cNvPr id="8" name="Straight Connector 7"/>
          <p:cNvCxnSpPr>
            <a:stCxn id="4" idx="0"/>
            <a:endCxn id="4" idx="3"/>
          </p:cNvCxnSpPr>
          <p:nvPr/>
        </p:nvCxnSpPr>
        <p:spPr>
          <a:xfrm rot="16200000" flipH="1">
            <a:off x="2476500" y="4457700"/>
            <a:ext cx="4191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72000" y="4876800"/>
            <a:ext cx="1905000" cy="646331"/>
          </a:xfrm>
          <a:prstGeom prst="rect">
            <a:avLst/>
          </a:prstGeom>
          <a:noFill/>
        </p:spPr>
        <p:txBody>
          <a:bodyPr wrap="square" rtlCol="0">
            <a:spAutoFit/>
          </a:bodyPr>
          <a:lstStyle/>
          <a:p>
            <a:r>
              <a:rPr lang="en-US" dirty="0" smtClean="0"/>
              <a:t>7,610 ft</a:t>
            </a:r>
          </a:p>
          <a:p>
            <a:r>
              <a:rPr lang="en-US" dirty="0" smtClean="0"/>
              <a:t>1.44 mi</a:t>
            </a:r>
            <a:endParaRPr lang="en-US" dirty="0"/>
          </a:p>
        </p:txBody>
      </p:sp>
      <p:cxnSp>
        <p:nvCxnSpPr>
          <p:cNvPr id="11" name="Straight Arrow Connector 10"/>
          <p:cNvCxnSpPr/>
          <p:nvPr/>
        </p:nvCxnSpPr>
        <p:spPr>
          <a:xfrm flipV="1">
            <a:off x="2438400" y="5867400"/>
            <a:ext cx="38862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3124200" y="5181600"/>
            <a:ext cx="32004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200400" y="4800600"/>
            <a:ext cx="259080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a:off x="3581400" y="4267200"/>
            <a:ext cx="220980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657600" y="3962400"/>
            <a:ext cx="175260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3962400" y="3581400"/>
            <a:ext cx="137160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038600" y="3352800"/>
            <a:ext cx="10668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0800000">
            <a:off x="4267200" y="3048000"/>
            <a:ext cx="83820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343400" y="2819400"/>
            <a:ext cx="4572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6200000" flipV="1">
            <a:off x="4457700" y="2552700"/>
            <a:ext cx="38100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Distance vs. Displacement</a:t>
            </a:r>
            <a:endParaRPr lang="en-US" dirty="0"/>
          </a:p>
        </p:txBody>
      </p:sp>
      <p:sp>
        <p:nvSpPr>
          <p:cNvPr id="3" name="Content Placeholder 2"/>
          <p:cNvSpPr>
            <a:spLocks noGrp="1"/>
          </p:cNvSpPr>
          <p:nvPr>
            <p:ph idx="1"/>
          </p:nvPr>
        </p:nvSpPr>
        <p:spPr>
          <a:xfrm>
            <a:off x="304800" y="1371600"/>
            <a:ext cx="8382000" cy="4983960"/>
          </a:xfrm>
        </p:spPr>
        <p:txBody>
          <a:bodyPr/>
          <a:lstStyle/>
          <a:p>
            <a:r>
              <a:rPr lang="en-US" dirty="0" smtClean="0"/>
              <a:t>Pike’s Peak Marathon</a:t>
            </a:r>
          </a:p>
          <a:p>
            <a:pPr marL="465138" indent="-15875">
              <a:buNone/>
            </a:pPr>
            <a:r>
              <a:rPr lang="en-US" b="1" i="1" u="sng" dirty="0" smtClean="0"/>
              <a:t>Distance:  14.1 mi</a:t>
            </a:r>
          </a:p>
          <a:p>
            <a:pPr marL="465138" indent="-15875">
              <a:buNone/>
            </a:pPr>
            <a:r>
              <a:rPr lang="en-US" b="1" i="1" u="sng" dirty="0" smtClean="0">
                <a:solidFill>
                  <a:schemeClr val="tx2">
                    <a:lumMod val="50000"/>
                  </a:schemeClr>
                </a:solidFill>
              </a:rPr>
              <a:t>Displacement</a:t>
            </a:r>
            <a:endParaRPr lang="en-US" b="1" i="1" u="sng" dirty="0">
              <a:solidFill>
                <a:schemeClr val="tx2">
                  <a:lumMod val="50000"/>
                </a:schemeClr>
              </a:solidFill>
            </a:endParaRPr>
          </a:p>
        </p:txBody>
      </p:sp>
      <p:sp>
        <p:nvSpPr>
          <p:cNvPr id="4" name="Isosceles Triangle 3"/>
          <p:cNvSpPr/>
          <p:nvPr/>
        </p:nvSpPr>
        <p:spPr>
          <a:xfrm>
            <a:off x="2438400" y="2362200"/>
            <a:ext cx="4267200" cy="419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14400" y="5983069"/>
            <a:ext cx="1905000" cy="646331"/>
          </a:xfrm>
          <a:prstGeom prst="rect">
            <a:avLst/>
          </a:prstGeom>
          <a:noFill/>
        </p:spPr>
        <p:txBody>
          <a:bodyPr wrap="square" rtlCol="0">
            <a:spAutoFit/>
          </a:bodyPr>
          <a:lstStyle/>
          <a:p>
            <a:r>
              <a:rPr lang="en-US" dirty="0" smtClean="0"/>
              <a:t>Manitou Springs</a:t>
            </a:r>
          </a:p>
          <a:p>
            <a:r>
              <a:rPr lang="en-US" dirty="0" smtClean="0"/>
              <a:t>6,500 ft</a:t>
            </a:r>
            <a:endParaRPr lang="en-US" dirty="0"/>
          </a:p>
        </p:txBody>
      </p:sp>
      <p:sp>
        <p:nvSpPr>
          <p:cNvPr id="6" name="TextBox 5"/>
          <p:cNvSpPr txBox="1"/>
          <p:nvPr/>
        </p:nvSpPr>
        <p:spPr>
          <a:xfrm>
            <a:off x="5410200" y="2209800"/>
            <a:ext cx="1905000" cy="646331"/>
          </a:xfrm>
          <a:prstGeom prst="rect">
            <a:avLst/>
          </a:prstGeom>
          <a:noFill/>
        </p:spPr>
        <p:txBody>
          <a:bodyPr wrap="square" rtlCol="0">
            <a:spAutoFit/>
          </a:bodyPr>
          <a:lstStyle/>
          <a:p>
            <a:r>
              <a:rPr lang="en-US" dirty="0" smtClean="0"/>
              <a:t>Pikes Peak</a:t>
            </a:r>
          </a:p>
          <a:p>
            <a:r>
              <a:rPr lang="en-US" dirty="0" smtClean="0"/>
              <a:t>14,110 ft</a:t>
            </a:r>
            <a:endParaRPr lang="en-US" dirty="0"/>
          </a:p>
        </p:txBody>
      </p:sp>
      <p:cxnSp>
        <p:nvCxnSpPr>
          <p:cNvPr id="8" name="Straight Connector 7"/>
          <p:cNvCxnSpPr>
            <a:stCxn id="4" idx="0"/>
            <a:endCxn id="4" idx="3"/>
          </p:cNvCxnSpPr>
          <p:nvPr/>
        </p:nvCxnSpPr>
        <p:spPr>
          <a:xfrm rot="16200000" flipH="1">
            <a:off x="2476500" y="4457700"/>
            <a:ext cx="4191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72000" y="4876800"/>
            <a:ext cx="1905000" cy="646331"/>
          </a:xfrm>
          <a:prstGeom prst="rect">
            <a:avLst/>
          </a:prstGeom>
          <a:noFill/>
        </p:spPr>
        <p:txBody>
          <a:bodyPr wrap="square" rtlCol="0">
            <a:spAutoFit/>
          </a:bodyPr>
          <a:lstStyle/>
          <a:p>
            <a:r>
              <a:rPr lang="en-US" dirty="0" smtClean="0"/>
              <a:t>7,610 ft</a:t>
            </a:r>
          </a:p>
          <a:p>
            <a:r>
              <a:rPr lang="en-US" dirty="0" smtClean="0"/>
              <a:t>1.44 mi</a:t>
            </a:r>
            <a:endParaRPr lang="en-US" dirty="0"/>
          </a:p>
        </p:txBody>
      </p:sp>
      <p:cxnSp>
        <p:nvCxnSpPr>
          <p:cNvPr id="11" name="Straight Arrow Connector 10"/>
          <p:cNvCxnSpPr/>
          <p:nvPr/>
        </p:nvCxnSpPr>
        <p:spPr>
          <a:xfrm flipV="1">
            <a:off x="2438400" y="5867400"/>
            <a:ext cx="38862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3124200" y="5181600"/>
            <a:ext cx="32004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200400" y="4800600"/>
            <a:ext cx="259080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a:off x="3581400" y="4267200"/>
            <a:ext cx="220980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657600" y="3962400"/>
            <a:ext cx="175260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3962400" y="3581400"/>
            <a:ext cx="137160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038600" y="3352800"/>
            <a:ext cx="10668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0800000">
            <a:off x="4267200" y="3048000"/>
            <a:ext cx="83820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343400" y="2819400"/>
            <a:ext cx="4572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6200000" flipV="1">
            <a:off x="4457700" y="2552700"/>
            <a:ext cx="38100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4" idx="0"/>
          </p:cNvCxnSpPr>
          <p:nvPr/>
        </p:nvCxnSpPr>
        <p:spPr>
          <a:xfrm rot="5400000" flipH="1" flipV="1">
            <a:off x="1409700" y="3390900"/>
            <a:ext cx="4191000" cy="2133600"/>
          </a:xfrm>
          <a:prstGeom prst="straightConnector1">
            <a:avLst/>
          </a:prstGeom>
          <a:ln w="762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819400" y="5943600"/>
            <a:ext cx="609600" cy="584775"/>
          </a:xfrm>
          <a:prstGeom prst="rect">
            <a:avLst/>
          </a:prstGeom>
          <a:noFill/>
        </p:spPr>
        <p:txBody>
          <a:bodyPr wrap="square" rtlCol="0">
            <a:spAutoFit/>
          </a:bodyPr>
          <a:lstStyle/>
          <a:p>
            <a:r>
              <a:rPr lang="el-GR" sz="3200" dirty="0" smtClean="0"/>
              <a:t>θ</a:t>
            </a:r>
            <a:endParaRPr lang="en-US" sz="3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Idea</a:t>
            </a:r>
            <a:endParaRPr lang="en-US" dirty="0"/>
          </a:p>
        </p:txBody>
      </p:sp>
      <p:sp>
        <p:nvSpPr>
          <p:cNvPr id="3" name="Content Placeholder 2"/>
          <p:cNvSpPr>
            <a:spLocks noGrp="1"/>
          </p:cNvSpPr>
          <p:nvPr>
            <p:ph idx="1"/>
          </p:nvPr>
        </p:nvSpPr>
        <p:spPr/>
        <p:txBody>
          <a:bodyPr/>
          <a:lstStyle/>
          <a:p>
            <a:r>
              <a:rPr lang="en-US" dirty="0" smtClean="0"/>
              <a:t>Big Idea 3: The interactions of an object with other objects can be described by forces.</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Scalar</a:t>
            </a:r>
            <a:r>
              <a:rPr lang="en-US" dirty="0" smtClean="0"/>
              <a:t> vs. </a:t>
            </a:r>
            <a:r>
              <a:rPr lang="en-US" dirty="0" smtClean="0">
                <a:solidFill>
                  <a:schemeClr val="tx2">
                    <a:lumMod val="50000"/>
                  </a:schemeClr>
                </a:solidFill>
              </a:rPr>
              <a:t>Vector</a:t>
            </a:r>
            <a:endParaRPr lang="en-US" dirty="0">
              <a:solidFill>
                <a:schemeClr val="tx2">
                  <a:lumMod val="50000"/>
                </a:schemeClr>
              </a:solidFill>
            </a:endParaRPr>
          </a:p>
        </p:txBody>
      </p:sp>
      <p:sp>
        <p:nvSpPr>
          <p:cNvPr id="3" name="Content Placeholder 2"/>
          <p:cNvSpPr>
            <a:spLocks noGrp="1"/>
          </p:cNvSpPr>
          <p:nvPr>
            <p:ph idx="1"/>
          </p:nvPr>
        </p:nvSpPr>
        <p:spPr>
          <a:xfrm>
            <a:off x="304800" y="1371600"/>
            <a:ext cx="8382000" cy="4983960"/>
          </a:xfrm>
        </p:spPr>
        <p:txBody>
          <a:bodyPr/>
          <a:lstStyle/>
          <a:p>
            <a:pPr marL="465138" indent="-15875">
              <a:buNone/>
            </a:pPr>
            <a:r>
              <a:rPr lang="en-US" b="1" i="1" u="sng" dirty="0" smtClean="0"/>
              <a:t>Distance:  14.1 mi</a:t>
            </a:r>
          </a:p>
          <a:p>
            <a:pPr marL="465138" indent="-15875">
              <a:buNone/>
            </a:pPr>
            <a:r>
              <a:rPr lang="en-US" b="1" i="1" u="sng" dirty="0" smtClean="0">
                <a:solidFill>
                  <a:schemeClr val="tx2">
                    <a:lumMod val="50000"/>
                  </a:schemeClr>
                </a:solidFill>
              </a:rPr>
              <a:t>Displacement</a:t>
            </a:r>
            <a:endParaRPr lang="en-US" b="1" i="1" u="sng" dirty="0">
              <a:solidFill>
                <a:schemeClr val="tx2">
                  <a:lumMod val="50000"/>
                </a:schemeClr>
              </a:solidFill>
            </a:endParaRPr>
          </a:p>
        </p:txBody>
      </p:sp>
      <p:sp>
        <p:nvSpPr>
          <p:cNvPr id="4" name="Isosceles Triangle 3"/>
          <p:cNvSpPr/>
          <p:nvPr/>
        </p:nvSpPr>
        <p:spPr>
          <a:xfrm>
            <a:off x="2438400" y="2362200"/>
            <a:ext cx="4267200" cy="419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14400" y="5983069"/>
            <a:ext cx="1905000" cy="646331"/>
          </a:xfrm>
          <a:prstGeom prst="rect">
            <a:avLst/>
          </a:prstGeom>
          <a:noFill/>
        </p:spPr>
        <p:txBody>
          <a:bodyPr wrap="square" rtlCol="0">
            <a:spAutoFit/>
          </a:bodyPr>
          <a:lstStyle/>
          <a:p>
            <a:r>
              <a:rPr lang="en-US" dirty="0" smtClean="0"/>
              <a:t>Manitou Springs</a:t>
            </a:r>
          </a:p>
          <a:p>
            <a:r>
              <a:rPr lang="en-US" dirty="0" smtClean="0"/>
              <a:t>6,500 ft</a:t>
            </a:r>
            <a:endParaRPr lang="en-US" dirty="0"/>
          </a:p>
        </p:txBody>
      </p:sp>
      <p:sp>
        <p:nvSpPr>
          <p:cNvPr id="6" name="TextBox 5"/>
          <p:cNvSpPr txBox="1"/>
          <p:nvPr/>
        </p:nvSpPr>
        <p:spPr>
          <a:xfrm>
            <a:off x="5410200" y="2209800"/>
            <a:ext cx="1905000" cy="646331"/>
          </a:xfrm>
          <a:prstGeom prst="rect">
            <a:avLst/>
          </a:prstGeom>
          <a:noFill/>
        </p:spPr>
        <p:txBody>
          <a:bodyPr wrap="square" rtlCol="0">
            <a:spAutoFit/>
          </a:bodyPr>
          <a:lstStyle/>
          <a:p>
            <a:r>
              <a:rPr lang="en-US" dirty="0" smtClean="0"/>
              <a:t>Pikes Peak</a:t>
            </a:r>
          </a:p>
          <a:p>
            <a:r>
              <a:rPr lang="en-US" dirty="0" smtClean="0"/>
              <a:t>14,110 ft</a:t>
            </a:r>
            <a:endParaRPr lang="en-US" dirty="0"/>
          </a:p>
        </p:txBody>
      </p:sp>
      <p:cxnSp>
        <p:nvCxnSpPr>
          <p:cNvPr id="8" name="Straight Connector 7"/>
          <p:cNvCxnSpPr>
            <a:stCxn id="4" idx="0"/>
            <a:endCxn id="4" idx="3"/>
          </p:cNvCxnSpPr>
          <p:nvPr/>
        </p:nvCxnSpPr>
        <p:spPr>
          <a:xfrm rot="16200000" flipH="1">
            <a:off x="2476500" y="4457700"/>
            <a:ext cx="4191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72000" y="4876800"/>
            <a:ext cx="1905000" cy="646331"/>
          </a:xfrm>
          <a:prstGeom prst="rect">
            <a:avLst/>
          </a:prstGeom>
          <a:noFill/>
        </p:spPr>
        <p:txBody>
          <a:bodyPr wrap="square" rtlCol="0">
            <a:spAutoFit/>
          </a:bodyPr>
          <a:lstStyle/>
          <a:p>
            <a:r>
              <a:rPr lang="en-US" dirty="0" smtClean="0"/>
              <a:t>7,610 ft</a:t>
            </a:r>
          </a:p>
          <a:p>
            <a:r>
              <a:rPr lang="en-US" dirty="0" smtClean="0"/>
              <a:t>1.44 mi</a:t>
            </a:r>
            <a:endParaRPr lang="en-US" dirty="0"/>
          </a:p>
        </p:txBody>
      </p:sp>
      <p:cxnSp>
        <p:nvCxnSpPr>
          <p:cNvPr id="11" name="Straight Arrow Connector 10"/>
          <p:cNvCxnSpPr/>
          <p:nvPr/>
        </p:nvCxnSpPr>
        <p:spPr>
          <a:xfrm flipV="1">
            <a:off x="2438400" y="5867400"/>
            <a:ext cx="38862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3124200" y="5181600"/>
            <a:ext cx="32004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200400" y="4800600"/>
            <a:ext cx="259080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a:off x="3581400" y="4267200"/>
            <a:ext cx="220980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657600" y="3962400"/>
            <a:ext cx="175260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3962400" y="3581400"/>
            <a:ext cx="137160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038600" y="3352800"/>
            <a:ext cx="10668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0800000">
            <a:off x="4267200" y="3048000"/>
            <a:ext cx="83820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343400" y="2819400"/>
            <a:ext cx="4572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6200000" flipV="1">
            <a:off x="4457700" y="2552700"/>
            <a:ext cx="38100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4" idx="0"/>
          </p:cNvCxnSpPr>
          <p:nvPr/>
        </p:nvCxnSpPr>
        <p:spPr>
          <a:xfrm rot="5400000" flipH="1" flipV="1">
            <a:off x="1409700" y="3390900"/>
            <a:ext cx="4191000" cy="2133600"/>
          </a:xfrm>
          <a:prstGeom prst="straightConnector1">
            <a:avLst/>
          </a:prstGeom>
          <a:ln w="762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819400" y="5943600"/>
            <a:ext cx="609600" cy="584775"/>
          </a:xfrm>
          <a:prstGeom prst="rect">
            <a:avLst/>
          </a:prstGeom>
          <a:noFill/>
        </p:spPr>
        <p:txBody>
          <a:bodyPr wrap="square" rtlCol="0">
            <a:spAutoFit/>
          </a:bodyPr>
          <a:lstStyle/>
          <a:p>
            <a:r>
              <a:rPr lang="el-GR" sz="3200" dirty="0" smtClean="0"/>
              <a:t>θ</a:t>
            </a:r>
            <a:endParaRPr lang="en-US" sz="32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Displacement</a:t>
            </a:r>
            <a:endParaRPr lang="en-US" dirty="0"/>
          </a:p>
        </p:txBody>
      </p:sp>
      <p:sp>
        <p:nvSpPr>
          <p:cNvPr id="3" name="Content Placeholder 2"/>
          <p:cNvSpPr>
            <a:spLocks noGrp="1"/>
          </p:cNvSpPr>
          <p:nvPr>
            <p:ph idx="1"/>
          </p:nvPr>
        </p:nvSpPr>
        <p:spPr>
          <a:xfrm>
            <a:off x="914400" y="2667000"/>
            <a:ext cx="7772400" cy="3688560"/>
          </a:xfrm>
        </p:spPr>
        <p:txBody>
          <a:bodyPr/>
          <a:lstStyle/>
          <a:p>
            <a:r>
              <a:rPr lang="en-US" i="1" dirty="0" smtClean="0"/>
              <a:t>“The change in position is equal to the second position minus the first position”</a:t>
            </a:r>
          </a:p>
          <a:p>
            <a:r>
              <a:rPr lang="en-US" dirty="0" smtClean="0">
                <a:solidFill>
                  <a:srgbClr val="FFFF00"/>
                </a:solidFill>
              </a:rPr>
              <a:t>Example 1:  You are standing on a number line at 23 and suffer a blow to the head.  When you wake up, you are laying at -17.  What was your displacement?</a:t>
            </a:r>
            <a:endParaRPr lang="en-US" dirty="0">
              <a:solidFill>
                <a:srgbClr val="FFFF00"/>
              </a:solidFill>
            </a:endParaRPr>
          </a:p>
        </p:txBody>
      </p:sp>
      <p:graphicFrame>
        <p:nvGraphicFramePr>
          <p:cNvPr id="2051" name="Content Placeholder 3"/>
          <p:cNvGraphicFramePr>
            <a:graphicFrameLocks noChangeAspect="1"/>
          </p:cNvGraphicFramePr>
          <p:nvPr/>
        </p:nvGraphicFramePr>
        <p:xfrm>
          <a:off x="4572000" y="1295400"/>
          <a:ext cx="4191000" cy="1228725"/>
        </p:xfrm>
        <a:graphic>
          <a:graphicData uri="http://schemas.openxmlformats.org/presentationml/2006/ole">
            <mc:AlternateContent xmlns:mc="http://schemas.openxmlformats.org/markup-compatibility/2006">
              <mc:Choice xmlns:v="urn:schemas-microsoft-com:vml" Requires="v">
                <p:oleObj spid="_x0000_s2061" name="Equation" r:id="rId3" imgW="736280" imgH="215806" progId="Equation.3">
                  <p:embed/>
                </p:oleObj>
              </mc:Choice>
              <mc:Fallback>
                <p:oleObj name="Equation" r:id="rId3" imgW="736280" imgH="215806" progId="Equation.3">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95400"/>
                        <a:ext cx="4191000" cy="122872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Displacement</a:t>
            </a:r>
            <a:endParaRPr lang="en-US" dirty="0"/>
          </a:p>
        </p:txBody>
      </p:sp>
      <p:sp>
        <p:nvSpPr>
          <p:cNvPr id="3" name="Content Placeholder 2"/>
          <p:cNvSpPr>
            <a:spLocks noGrp="1"/>
          </p:cNvSpPr>
          <p:nvPr>
            <p:ph idx="1"/>
          </p:nvPr>
        </p:nvSpPr>
        <p:spPr>
          <a:xfrm>
            <a:off x="914400" y="2667000"/>
            <a:ext cx="7772400" cy="3688560"/>
          </a:xfrm>
        </p:spPr>
        <p:txBody>
          <a:bodyPr/>
          <a:lstStyle/>
          <a:p>
            <a:r>
              <a:rPr lang="en-US" i="1" dirty="0" smtClean="0"/>
              <a:t>“The change in position is equal to the second position minus the first position”</a:t>
            </a:r>
          </a:p>
          <a:p>
            <a:r>
              <a:rPr lang="en-US" dirty="0" smtClean="0">
                <a:solidFill>
                  <a:srgbClr val="FFFF00"/>
                </a:solidFill>
              </a:rPr>
              <a:t>Example 1:  You are standing on a number line at 23 and suffer a blow to the head.  When you wake up, you are laying at -17.  What was your displacement?</a:t>
            </a:r>
            <a:endParaRPr lang="en-US" dirty="0">
              <a:solidFill>
                <a:srgbClr val="FFFF00"/>
              </a:solidFill>
            </a:endParaRPr>
          </a:p>
        </p:txBody>
      </p:sp>
      <p:graphicFrame>
        <p:nvGraphicFramePr>
          <p:cNvPr id="2051" name="Content Placeholder 3"/>
          <p:cNvGraphicFramePr>
            <a:graphicFrameLocks noChangeAspect="1"/>
          </p:cNvGraphicFramePr>
          <p:nvPr/>
        </p:nvGraphicFramePr>
        <p:xfrm>
          <a:off x="4572000" y="1295400"/>
          <a:ext cx="4191000" cy="1228725"/>
        </p:xfrm>
        <a:graphic>
          <a:graphicData uri="http://schemas.openxmlformats.org/presentationml/2006/ole">
            <mc:AlternateContent xmlns:mc="http://schemas.openxmlformats.org/markup-compatibility/2006">
              <mc:Choice xmlns:v="urn:schemas-microsoft-com:vml" Requires="v">
                <p:oleObj spid="_x0000_s54277" name="Equation" r:id="rId3" imgW="736280" imgH="215806" progId="Equation.3">
                  <p:embed/>
                </p:oleObj>
              </mc:Choice>
              <mc:Fallback>
                <p:oleObj name="Equation" r:id="rId3" imgW="736280" imgH="21580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95400"/>
                        <a:ext cx="4191000" cy="1228725"/>
                      </a:xfrm>
                      <a:prstGeom prst="rect">
                        <a:avLst/>
                      </a:prstGeom>
                      <a:solidFill>
                        <a:schemeClr val="tx1"/>
                      </a:solidFill>
                    </p:spPr>
                  </p:pic>
                </p:oleObj>
              </mc:Fallback>
            </mc:AlternateContent>
          </a:graphicData>
        </a:graphic>
      </p:graphicFrame>
      <p:sp>
        <p:nvSpPr>
          <p:cNvPr id="4" name="Oval 3"/>
          <p:cNvSpPr/>
          <p:nvPr/>
        </p:nvSpPr>
        <p:spPr>
          <a:xfrm>
            <a:off x="2164081" y="2645885"/>
            <a:ext cx="1264919"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162800" y="2658384"/>
            <a:ext cx="1264919"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634867" y="3104577"/>
            <a:ext cx="1066801"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130037" y="3124200"/>
            <a:ext cx="822963"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6448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Displacement</a:t>
            </a:r>
            <a:endParaRPr lang="en-US" dirty="0"/>
          </a:p>
        </p:txBody>
      </p:sp>
      <p:sp>
        <p:nvSpPr>
          <p:cNvPr id="3" name="Content Placeholder 2"/>
          <p:cNvSpPr>
            <a:spLocks noGrp="1"/>
          </p:cNvSpPr>
          <p:nvPr>
            <p:ph idx="1"/>
          </p:nvPr>
        </p:nvSpPr>
        <p:spPr>
          <a:xfrm>
            <a:off x="914400" y="2667000"/>
            <a:ext cx="7772400" cy="3688560"/>
          </a:xfrm>
        </p:spPr>
        <p:txBody>
          <a:bodyPr/>
          <a:lstStyle/>
          <a:p>
            <a:r>
              <a:rPr lang="en-US" dirty="0" smtClean="0">
                <a:solidFill>
                  <a:srgbClr val="FFFF00"/>
                </a:solidFill>
              </a:rPr>
              <a:t>Example 1:  You are standing on a number line at 23 and suffer a blow to the head.  When you wake up, you are laying at -17.  What was your displacement?</a:t>
            </a:r>
          </a:p>
          <a:p>
            <a:r>
              <a:rPr lang="en-US" dirty="0" smtClean="0">
                <a:solidFill>
                  <a:srgbClr val="FF0000"/>
                </a:solidFill>
              </a:rPr>
              <a:t>Your displacement is </a:t>
            </a:r>
            <a:r>
              <a:rPr lang="en-US" u="sng" dirty="0" smtClean="0">
                <a:solidFill>
                  <a:srgbClr val="FF0000"/>
                </a:solidFill>
              </a:rPr>
              <a:t>40 </a:t>
            </a:r>
            <a:r>
              <a:rPr lang="en-US" b="1" i="1" u="sng" dirty="0" smtClean="0">
                <a:solidFill>
                  <a:srgbClr val="FF0000"/>
                </a:solidFill>
              </a:rPr>
              <a:t>to the left</a:t>
            </a:r>
            <a:endParaRPr lang="en-US" b="1" i="1" u="sng" dirty="0">
              <a:solidFill>
                <a:srgbClr val="FF0000"/>
              </a:solidFill>
            </a:endParaRPr>
          </a:p>
        </p:txBody>
      </p:sp>
      <p:graphicFrame>
        <p:nvGraphicFramePr>
          <p:cNvPr id="2051" name="Content Placeholder 3"/>
          <p:cNvGraphicFramePr>
            <a:graphicFrameLocks noChangeAspect="1"/>
          </p:cNvGraphicFramePr>
          <p:nvPr/>
        </p:nvGraphicFramePr>
        <p:xfrm>
          <a:off x="3810000" y="1295401"/>
          <a:ext cx="3733800" cy="1195374"/>
        </p:xfrm>
        <a:graphic>
          <a:graphicData uri="http://schemas.openxmlformats.org/presentationml/2006/ole">
            <mc:AlternateContent xmlns:mc="http://schemas.openxmlformats.org/markup-compatibility/2006">
              <mc:Choice xmlns:v="urn:schemas-microsoft-com:vml" Requires="v">
                <p:oleObj spid="_x0000_s3084" name="Equation" r:id="rId3" imgW="1269449" imgH="406224" progId="Equation.3">
                  <p:embed/>
                </p:oleObj>
              </mc:Choice>
              <mc:Fallback>
                <p:oleObj name="Equation" r:id="rId3" imgW="1269449" imgH="406224" progId="Equation.3">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295401"/>
                        <a:ext cx="3733800" cy="1195374"/>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Displacement</a:t>
            </a:r>
            <a:endParaRPr lang="en-US" dirty="0"/>
          </a:p>
        </p:txBody>
      </p:sp>
      <p:sp>
        <p:nvSpPr>
          <p:cNvPr id="3" name="Content Placeholder 2"/>
          <p:cNvSpPr>
            <a:spLocks noGrp="1"/>
          </p:cNvSpPr>
          <p:nvPr>
            <p:ph idx="1"/>
          </p:nvPr>
        </p:nvSpPr>
        <p:spPr>
          <a:xfrm>
            <a:off x="304800" y="990600"/>
            <a:ext cx="4267200" cy="5364960"/>
          </a:xfrm>
        </p:spPr>
        <p:txBody>
          <a:bodyPr/>
          <a:lstStyle/>
          <a:p>
            <a:r>
              <a:rPr lang="en-US" dirty="0" smtClean="0">
                <a:solidFill>
                  <a:srgbClr val="FFFF00"/>
                </a:solidFill>
              </a:rPr>
              <a:t>Example 2:  Having nothing better to do, you walk 3 miles east and 4 miles north.</a:t>
            </a:r>
          </a:p>
          <a:p>
            <a:pPr lvl="1"/>
            <a:r>
              <a:rPr lang="en-US" dirty="0" smtClean="0">
                <a:solidFill>
                  <a:srgbClr val="FFFF00"/>
                </a:solidFill>
              </a:rPr>
              <a:t>What distance did you travel?</a:t>
            </a:r>
          </a:p>
          <a:p>
            <a:pPr lvl="1"/>
            <a:r>
              <a:rPr lang="en-US" dirty="0" smtClean="0">
                <a:solidFill>
                  <a:srgbClr val="FFFF00"/>
                </a:solidFill>
              </a:rPr>
              <a:t>What was your displacement?</a:t>
            </a:r>
          </a:p>
          <a:p>
            <a:pPr lvl="1"/>
            <a:r>
              <a:rPr lang="en-US" dirty="0" smtClean="0">
                <a:solidFill>
                  <a:srgbClr val="FFFF00"/>
                </a:solidFill>
              </a:rPr>
              <a:t>Why couldn’t you find anything better to do?</a:t>
            </a:r>
            <a:endParaRPr lang="en-US" dirty="0">
              <a:solidFill>
                <a:srgbClr val="FFFF00"/>
              </a:solidFill>
            </a:endParaRPr>
          </a:p>
        </p:txBody>
      </p:sp>
      <p:graphicFrame>
        <p:nvGraphicFramePr>
          <p:cNvPr id="2051" name="Content Placeholder 3"/>
          <p:cNvGraphicFramePr>
            <a:graphicFrameLocks noChangeAspect="1"/>
          </p:cNvGraphicFramePr>
          <p:nvPr/>
        </p:nvGraphicFramePr>
        <p:xfrm>
          <a:off x="4572000" y="304800"/>
          <a:ext cx="4191000" cy="1228725"/>
        </p:xfrm>
        <a:graphic>
          <a:graphicData uri="http://schemas.openxmlformats.org/presentationml/2006/ole">
            <mc:AlternateContent xmlns:mc="http://schemas.openxmlformats.org/markup-compatibility/2006">
              <mc:Choice xmlns:v="urn:schemas-microsoft-com:vml" Requires="v">
                <p:oleObj spid="_x0000_s49164" name="Equation" r:id="rId3" imgW="736280" imgH="215806" progId="Equation.3">
                  <p:embed/>
                </p:oleObj>
              </mc:Choice>
              <mc:Fallback>
                <p:oleObj name="Equation" r:id="rId3" imgW="736280" imgH="215806" progId="Equation.3">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4800"/>
                        <a:ext cx="4191000" cy="1228725"/>
                      </a:xfrm>
                      <a:prstGeom prst="rect">
                        <a:avLst/>
                      </a:prstGeom>
                      <a:solidFill>
                        <a:schemeClr val="tx1"/>
                      </a:solidFill>
                    </p:spPr>
                  </p:pic>
                </p:oleObj>
              </mc:Fallback>
            </mc:AlternateContent>
          </a:graphicData>
        </a:graphic>
      </p:graphicFrame>
      <p:cxnSp>
        <p:nvCxnSpPr>
          <p:cNvPr id="6" name="Straight Arrow Connector 5"/>
          <p:cNvCxnSpPr/>
          <p:nvPr/>
        </p:nvCxnSpPr>
        <p:spPr>
          <a:xfrm>
            <a:off x="5791200" y="5257800"/>
            <a:ext cx="24384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6200000">
            <a:off x="6592094" y="3618706"/>
            <a:ext cx="32766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553200" y="5257800"/>
            <a:ext cx="914400" cy="523220"/>
          </a:xfrm>
          <a:prstGeom prst="rect">
            <a:avLst/>
          </a:prstGeom>
          <a:noFill/>
        </p:spPr>
        <p:txBody>
          <a:bodyPr wrap="square" rtlCol="0">
            <a:spAutoFit/>
          </a:bodyPr>
          <a:lstStyle/>
          <a:p>
            <a:r>
              <a:rPr lang="en-US" sz="2800" b="1" dirty="0" smtClean="0"/>
              <a:t>3 mi</a:t>
            </a:r>
            <a:endParaRPr lang="en-US" sz="2800" b="1" dirty="0"/>
          </a:p>
        </p:txBody>
      </p:sp>
      <p:sp>
        <p:nvSpPr>
          <p:cNvPr id="10" name="TextBox 9"/>
          <p:cNvSpPr txBox="1"/>
          <p:nvPr/>
        </p:nvSpPr>
        <p:spPr>
          <a:xfrm>
            <a:off x="8229600" y="3657600"/>
            <a:ext cx="914400" cy="523220"/>
          </a:xfrm>
          <a:prstGeom prst="rect">
            <a:avLst/>
          </a:prstGeom>
          <a:noFill/>
        </p:spPr>
        <p:txBody>
          <a:bodyPr wrap="square" rtlCol="0">
            <a:spAutoFit/>
          </a:bodyPr>
          <a:lstStyle/>
          <a:p>
            <a:r>
              <a:rPr lang="en-US" sz="2800" b="1" dirty="0" smtClean="0"/>
              <a:t>4 mi</a:t>
            </a:r>
            <a:endParaRPr lang="en-US" sz="2800"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Displacement</a:t>
            </a:r>
            <a:endParaRPr lang="en-US" dirty="0"/>
          </a:p>
        </p:txBody>
      </p:sp>
      <p:sp>
        <p:nvSpPr>
          <p:cNvPr id="3" name="Content Placeholder 2"/>
          <p:cNvSpPr>
            <a:spLocks noGrp="1"/>
          </p:cNvSpPr>
          <p:nvPr>
            <p:ph idx="1"/>
          </p:nvPr>
        </p:nvSpPr>
        <p:spPr>
          <a:xfrm>
            <a:off x="304800" y="990600"/>
            <a:ext cx="4267200" cy="5364960"/>
          </a:xfrm>
        </p:spPr>
        <p:txBody>
          <a:bodyPr/>
          <a:lstStyle/>
          <a:p>
            <a:r>
              <a:rPr lang="en-US" dirty="0" smtClean="0">
                <a:solidFill>
                  <a:srgbClr val="FFFF00"/>
                </a:solidFill>
              </a:rPr>
              <a:t>Example 2:  Having nothing better to do, you walk 3 miles east and 4 miles north.</a:t>
            </a:r>
          </a:p>
          <a:p>
            <a:pPr lvl="1"/>
            <a:r>
              <a:rPr lang="en-US" dirty="0" smtClean="0">
                <a:solidFill>
                  <a:srgbClr val="FFFF00"/>
                </a:solidFill>
              </a:rPr>
              <a:t>What distance did you travel?</a:t>
            </a:r>
          </a:p>
          <a:p>
            <a:pPr lvl="2"/>
            <a:r>
              <a:rPr lang="en-US" dirty="0" smtClean="0">
                <a:solidFill>
                  <a:srgbClr val="FF0000"/>
                </a:solidFill>
              </a:rPr>
              <a:t>7 mi</a:t>
            </a:r>
          </a:p>
          <a:p>
            <a:pPr lvl="1"/>
            <a:r>
              <a:rPr lang="en-US" dirty="0" smtClean="0">
                <a:solidFill>
                  <a:srgbClr val="FFFF00"/>
                </a:solidFill>
              </a:rPr>
              <a:t>What was your displacement?</a:t>
            </a:r>
          </a:p>
        </p:txBody>
      </p:sp>
      <p:graphicFrame>
        <p:nvGraphicFramePr>
          <p:cNvPr id="2051" name="Content Placeholder 3"/>
          <p:cNvGraphicFramePr>
            <a:graphicFrameLocks noChangeAspect="1"/>
          </p:cNvGraphicFramePr>
          <p:nvPr/>
        </p:nvGraphicFramePr>
        <p:xfrm>
          <a:off x="4572000" y="304800"/>
          <a:ext cx="4191000" cy="1228725"/>
        </p:xfrm>
        <a:graphic>
          <a:graphicData uri="http://schemas.openxmlformats.org/presentationml/2006/ole">
            <mc:AlternateContent xmlns:mc="http://schemas.openxmlformats.org/markup-compatibility/2006">
              <mc:Choice xmlns:v="urn:schemas-microsoft-com:vml" Requires="v">
                <p:oleObj spid="_x0000_s50188" name="Equation" r:id="rId3" imgW="736280" imgH="215806" progId="Equation.3">
                  <p:embed/>
                </p:oleObj>
              </mc:Choice>
              <mc:Fallback>
                <p:oleObj name="Equation" r:id="rId3" imgW="736280" imgH="215806" progId="Equation.3">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4800"/>
                        <a:ext cx="4191000" cy="1228725"/>
                      </a:xfrm>
                      <a:prstGeom prst="rect">
                        <a:avLst/>
                      </a:prstGeom>
                      <a:solidFill>
                        <a:schemeClr val="tx1"/>
                      </a:solidFill>
                    </p:spPr>
                  </p:pic>
                </p:oleObj>
              </mc:Fallback>
            </mc:AlternateContent>
          </a:graphicData>
        </a:graphic>
      </p:graphicFrame>
      <p:cxnSp>
        <p:nvCxnSpPr>
          <p:cNvPr id="6" name="Straight Arrow Connector 5"/>
          <p:cNvCxnSpPr/>
          <p:nvPr/>
        </p:nvCxnSpPr>
        <p:spPr>
          <a:xfrm>
            <a:off x="5791200" y="5257800"/>
            <a:ext cx="24384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6200000">
            <a:off x="6592094" y="3618706"/>
            <a:ext cx="32766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553200" y="5257800"/>
            <a:ext cx="914400" cy="523220"/>
          </a:xfrm>
          <a:prstGeom prst="rect">
            <a:avLst/>
          </a:prstGeom>
          <a:noFill/>
        </p:spPr>
        <p:txBody>
          <a:bodyPr wrap="square" rtlCol="0">
            <a:spAutoFit/>
          </a:bodyPr>
          <a:lstStyle/>
          <a:p>
            <a:r>
              <a:rPr lang="en-US" sz="2800" b="1" dirty="0" smtClean="0"/>
              <a:t>3 mi</a:t>
            </a:r>
            <a:endParaRPr lang="en-US" sz="2800" b="1" dirty="0"/>
          </a:p>
        </p:txBody>
      </p:sp>
      <p:sp>
        <p:nvSpPr>
          <p:cNvPr id="10" name="TextBox 9"/>
          <p:cNvSpPr txBox="1"/>
          <p:nvPr/>
        </p:nvSpPr>
        <p:spPr>
          <a:xfrm>
            <a:off x="8229600" y="3657600"/>
            <a:ext cx="914400" cy="523220"/>
          </a:xfrm>
          <a:prstGeom prst="rect">
            <a:avLst/>
          </a:prstGeom>
          <a:noFill/>
        </p:spPr>
        <p:txBody>
          <a:bodyPr wrap="square" rtlCol="0">
            <a:spAutoFit/>
          </a:bodyPr>
          <a:lstStyle/>
          <a:p>
            <a:r>
              <a:rPr lang="en-US" sz="2800" b="1" dirty="0" smtClean="0"/>
              <a:t>4 mi</a:t>
            </a:r>
            <a:endParaRPr lang="en-US" sz="2800"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Displacement</a:t>
            </a:r>
            <a:endParaRPr lang="en-US" dirty="0"/>
          </a:p>
        </p:txBody>
      </p:sp>
      <p:sp>
        <p:nvSpPr>
          <p:cNvPr id="3" name="Content Placeholder 2"/>
          <p:cNvSpPr>
            <a:spLocks noGrp="1"/>
          </p:cNvSpPr>
          <p:nvPr>
            <p:ph idx="1"/>
          </p:nvPr>
        </p:nvSpPr>
        <p:spPr>
          <a:xfrm>
            <a:off x="304800" y="990600"/>
            <a:ext cx="4267200" cy="5364960"/>
          </a:xfrm>
        </p:spPr>
        <p:txBody>
          <a:bodyPr/>
          <a:lstStyle/>
          <a:p>
            <a:r>
              <a:rPr lang="en-US" dirty="0" smtClean="0">
                <a:solidFill>
                  <a:srgbClr val="FFFF00"/>
                </a:solidFill>
              </a:rPr>
              <a:t>Example 2:  Having nothing better to do, you walk 3 miles east and 4 miles north.</a:t>
            </a:r>
          </a:p>
          <a:p>
            <a:pPr lvl="1"/>
            <a:r>
              <a:rPr lang="en-US" dirty="0" smtClean="0">
                <a:solidFill>
                  <a:srgbClr val="FFFF00"/>
                </a:solidFill>
              </a:rPr>
              <a:t>What was your displacement?</a:t>
            </a:r>
          </a:p>
          <a:p>
            <a:pPr lvl="2"/>
            <a:r>
              <a:rPr lang="en-US" dirty="0" err="1" smtClean="0">
                <a:solidFill>
                  <a:srgbClr val="FF0000"/>
                </a:solidFill>
              </a:rPr>
              <a:t>Pythagorize</a:t>
            </a:r>
            <a:r>
              <a:rPr lang="en-US" dirty="0" smtClean="0">
                <a:solidFill>
                  <a:srgbClr val="FF0000"/>
                </a:solidFill>
              </a:rPr>
              <a:t> 5 mi</a:t>
            </a:r>
          </a:p>
          <a:p>
            <a:pPr lvl="1"/>
            <a:r>
              <a:rPr lang="en-US" dirty="0" smtClean="0">
                <a:solidFill>
                  <a:srgbClr val="FFFF00"/>
                </a:solidFill>
              </a:rPr>
              <a:t>Why couldn’t you find anything better to do?</a:t>
            </a:r>
            <a:endParaRPr lang="en-US" dirty="0">
              <a:solidFill>
                <a:srgbClr val="FFFF00"/>
              </a:solidFill>
            </a:endParaRPr>
          </a:p>
        </p:txBody>
      </p:sp>
      <p:graphicFrame>
        <p:nvGraphicFramePr>
          <p:cNvPr id="2051" name="Content Placeholder 3"/>
          <p:cNvGraphicFramePr>
            <a:graphicFrameLocks noChangeAspect="1"/>
          </p:cNvGraphicFramePr>
          <p:nvPr/>
        </p:nvGraphicFramePr>
        <p:xfrm>
          <a:off x="4572000" y="304800"/>
          <a:ext cx="4191000" cy="1228725"/>
        </p:xfrm>
        <a:graphic>
          <a:graphicData uri="http://schemas.openxmlformats.org/presentationml/2006/ole">
            <mc:AlternateContent xmlns:mc="http://schemas.openxmlformats.org/markup-compatibility/2006">
              <mc:Choice xmlns:v="urn:schemas-microsoft-com:vml" Requires="v">
                <p:oleObj spid="_x0000_s51222" name="Equation" r:id="rId3" imgW="736280" imgH="215806" progId="Equation.3">
                  <p:embed/>
                </p:oleObj>
              </mc:Choice>
              <mc:Fallback>
                <p:oleObj name="Equation" r:id="rId3" imgW="736280" imgH="215806" progId="Equation.3">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4800"/>
                        <a:ext cx="4191000" cy="1228725"/>
                      </a:xfrm>
                      <a:prstGeom prst="rect">
                        <a:avLst/>
                      </a:prstGeom>
                      <a:solidFill>
                        <a:schemeClr val="tx1"/>
                      </a:solidFill>
                    </p:spPr>
                  </p:pic>
                </p:oleObj>
              </mc:Fallback>
            </mc:AlternateContent>
          </a:graphicData>
        </a:graphic>
      </p:graphicFrame>
      <p:cxnSp>
        <p:nvCxnSpPr>
          <p:cNvPr id="6" name="Straight Arrow Connector 5"/>
          <p:cNvCxnSpPr/>
          <p:nvPr/>
        </p:nvCxnSpPr>
        <p:spPr>
          <a:xfrm>
            <a:off x="5791200" y="5257800"/>
            <a:ext cx="24384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6200000">
            <a:off x="6592094" y="3618706"/>
            <a:ext cx="32766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553200" y="5257800"/>
            <a:ext cx="914400" cy="523220"/>
          </a:xfrm>
          <a:prstGeom prst="rect">
            <a:avLst/>
          </a:prstGeom>
          <a:noFill/>
        </p:spPr>
        <p:txBody>
          <a:bodyPr wrap="square" rtlCol="0">
            <a:spAutoFit/>
          </a:bodyPr>
          <a:lstStyle/>
          <a:p>
            <a:r>
              <a:rPr lang="en-US" sz="2800" b="1" dirty="0" smtClean="0"/>
              <a:t>3 mi</a:t>
            </a:r>
            <a:endParaRPr lang="en-US" sz="2800" b="1" dirty="0"/>
          </a:p>
        </p:txBody>
      </p:sp>
      <p:sp>
        <p:nvSpPr>
          <p:cNvPr id="10" name="TextBox 9"/>
          <p:cNvSpPr txBox="1"/>
          <p:nvPr/>
        </p:nvSpPr>
        <p:spPr>
          <a:xfrm>
            <a:off x="8229600" y="3657600"/>
            <a:ext cx="914400" cy="523220"/>
          </a:xfrm>
          <a:prstGeom prst="rect">
            <a:avLst/>
          </a:prstGeom>
          <a:noFill/>
        </p:spPr>
        <p:txBody>
          <a:bodyPr wrap="square" rtlCol="0">
            <a:spAutoFit/>
          </a:bodyPr>
          <a:lstStyle/>
          <a:p>
            <a:r>
              <a:rPr lang="en-US" sz="2800" b="1" dirty="0" smtClean="0"/>
              <a:t>4 mi</a:t>
            </a:r>
            <a:endParaRPr lang="en-US" sz="2800" b="1" dirty="0"/>
          </a:p>
        </p:txBody>
      </p:sp>
      <p:cxnSp>
        <p:nvCxnSpPr>
          <p:cNvPr id="11" name="Straight Arrow Connector 10"/>
          <p:cNvCxnSpPr/>
          <p:nvPr/>
        </p:nvCxnSpPr>
        <p:spPr>
          <a:xfrm rot="5400000" flipH="1" flipV="1">
            <a:off x="5372100" y="2400300"/>
            <a:ext cx="3276600" cy="243840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51203" name="Content Placeholder 3"/>
          <p:cNvGraphicFramePr>
            <a:graphicFrameLocks noChangeAspect="1"/>
          </p:cNvGraphicFramePr>
          <p:nvPr/>
        </p:nvGraphicFramePr>
        <p:xfrm>
          <a:off x="4315959" y="1752600"/>
          <a:ext cx="2694441" cy="1600200"/>
        </p:xfrm>
        <a:graphic>
          <a:graphicData uri="http://schemas.openxmlformats.org/presentationml/2006/ole">
            <mc:AlternateContent xmlns:mc="http://schemas.openxmlformats.org/markup-compatibility/2006">
              <mc:Choice xmlns:v="urn:schemas-microsoft-com:vml" Requires="v">
                <p:oleObj spid="_x0000_s51223" name="Equation" r:id="rId5" imgW="812447" imgH="482391" progId="Equation.3">
                  <p:embed/>
                </p:oleObj>
              </mc:Choice>
              <mc:Fallback>
                <p:oleObj name="Equation" r:id="rId5" imgW="812447" imgH="482391" progId="Equation.3">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5959" y="1752600"/>
                        <a:ext cx="2694441" cy="160020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Displacement</a:t>
            </a:r>
            <a:endParaRPr lang="en-US" dirty="0"/>
          </a:p>
        </p:txBody>
      </p:sp>
      <p:sp>
        <p:nvSpPr>
          <p:cNvPr id="3" name="Content Placeholder 2"/>
          <p:cNvSpPr>
            <a:spLocks noGrp="1"/>
          </p:cNvSpPr>
          <p:nvPr>
            <p:ph idx="1"/>
          </p:nvPr>
        </p:nvSpPr>
        <p:spPr>
          <a:xfrm>
            <a:off x="304800" y="990600"/>
            <a:ext cx="4267200" cy="5364960"/>
          </a:xfrm>
        </p:spPr>
        <p:txBody>
          <a:bodyPr/>
          <a:lstStyle/>
          <a:p>
            <a:r>
              <a:rPr lang="en-US" dirty="0" smtClean="0">
                <a:solidFill>
                  <a:srgbClr val="FFFF00"/>
                </a:solidFill>
              </a:rPr>
              <a:t>Example 2:  Having nothing better to do, you walk 3 miles east and 4 miles north.</a:t>
            </a:r>
          </a:p>
          <a:p>
            <a:pPr lvl="1"/>
            <a:r>
              <a:rPr lang="en-US" dirty="0" smtClean="0">
                <a:solidFill>
                  <a:srgbClr val="FFFF00"/>
                </a:solidFill>
              </a:rPr>
              <a:t>Why couldn’t you find anything better to do?</a:t>
            </a:r>
          </a:p>
          <a:p>
            <a:pPr lvl="2"/>
            <a:r>
              <a:rPr lang="en-US" dirty="0" smtClean="0">
                <a:solidFill>
                  <a:srgbClr val="FF0000"/>
                </a:solidFill>
              </a:rPr>
              <a:t>You had already finished all your physics homework!</a:t>
            </a:r>
            <a:endParaRPr lang="en-US" dirty="0">
              <a:solidFill>
                <a:srgbClr val="FF0000"/>
              </a:solidFill>
            </a:endParaRPr>
          </a:p>
        </p:txBody>
      </p:sp>
      <p:graphicFrame>
        <p:nvGraphicFramePr>
          <p:cNvPr id="2051" name="Content Placeholder 3"/>
          <p:cNvGraphicFramePr>
            <a:graphicFrameLocks noChangeAspect="1"/>
          </p:cNvGraphicFramePr>
          <p:nvPr/>
        </p:nvGraphicFramePr>
        <p:xfrm>
          <a:off x="4572000" y="304800"/>
          <a:ext cx="4191000" cy="1228725"/>
        </p:xfrm>
        <a:graphic>
          <a:graphicData uri="http://schemas.openxmlformats.org/presentationml/2006/ole">
            <mc:AlternateContent xmlns:mc="http://schemas.openxmlformats.org/markup-compatibility/2006">
              <mc:Choice xmlns:v="urn:schemas-microsoft-com:vml" Requires="v">
                <p:oleObj spid="_x0000_s53270" name="Equation" r:id="rId3" imgW="736280" imgH="215806" progId="Equation.3">
                  <p:embed/>
                </p:oleObj>
              </mc:Choice>
              <mc:Fallback>
                <p:oleObj name="Equation" r:id="rId3" imgW="736280" imgH="215806" progId="Equation.3">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4800"/>
                        <a:ext cx="4191000" cy="1228725"/>
                      </a:xfrm>
                      <a:prstGeom prst="rect">
                        <a:avLst/>
                      </a:prstGeom>
                      <a:solidFill>
                        <a:schemeClr val="tx1"/>
                      </a:solidFill>
                    </p:spPr>
                  </p:pic>
                </p:oleObj>
              </mc:Fallback>
            </mc:AlternateContent>
          </a:graphicData>
        </a:graphic>
      </p:graphicFrame>
      <p:cxnSp>
        <p:nvCxnSpPr>
          <p:cNvPr id="6" name="Straight Arrow Connector 5"/>
          <p:cNvCxnSpPr/>
          <p:nvPr/>
        </p:nvCxnSpPr>
        <p:spPr>
          <a:xfrm>
            <a:off x="5791200" y="5257800"/>
            <a:ext cx="24384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6200000">
            <a:off x="6592094" y="3618706"/>
            <a:ext cx="32766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553200" y="5257800"/>
            <a:ext cx="914400" cy="523220"/>
          </a:xfrm>
          <a:prstGeom prst="rect">
            <a:avLst/>
          </a:prstGeom>
          <a:noFill/>
        </p:spPr>
        <p:txBody>
          <a:bodyPr wrap="square" rtlCol="0">
            <a:spAutoFit/>
          </a:bodyPr>
          <a:lstStyle/>
          <a:p>
            <a:r>
              <a:rPr lang="en-US" sz="2800" b="1" dirty="0" smtClean="0"/>
              <a:t>3 mi</a:t>
            </a:r>
            <a:endParaRPr lang="en-US" sz="2800" b="1" dirty="0"/>
          </a:p>
        </p:txBody>
      </p:sp>
      <p:sp>
        <p:nvSpPr>
          <p:cNvPr id="10" name="TextBox 9"/>
          <p:cNvSpPr txBox="1"/>
          <p:nvPr/>
        </p:nvSpPr>
        <p:spPr>
          <a:xfrm>
            <a:off x="8229600" y="3657600"/>
            <a:ext cx="914400" cy="523220"/>
          </a:xfrm>
          <a:prstGeom prst="rect">
            <a:avLst/>
          </a:prstGeom>
          <a:noFill/>
        </p:spPr>
        <p:txBody>
          <a:bodyPr wrap="square" rtlCol="0">
            <a:spAutoFit/>
          </a:bodyPr>
          <a:lstStyle/>
          <a:p>
            <a:r>
              <a:rPr lang="en-US" sz="2800" b="1" dirty="0" smtClean="0"/>
              <a:t>4 mi</a:t>
            </a:r>
            <a:endParaRPr lang="en-US" sz="2800" b="1" dirty="0"/>
          </a:p>
        </p:txBody>
      </p:sp>
      <p:cxnSp>
        <p:nvCxnSpPr>
          <p:cNvPr id="11" name="Straight Arrow Connector 10"/>
          <p:cNvCxnSpPr/>
          <p:nvPr/>
        </p:nvCxnSpPr>
        <p:spPr>
          <a:xfrm rot="5400000" flipH="1" flipV="1">
            <a:off x="5372100" y="2400300"/>
            <a:ext cx="3276600" cy="243840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51203" name="Content Placeholder 3"/>
          <p:cNvGraphicFramePr>
            <a:graphicFrameLocks noChangeAspect="1"/>
          </p:cNvGraphicFramePr>
          <p:nvPr/>
        </p:nvGraphicFramePr>
        <p:xfrm>
          <a:off x="4315959" y="1752600"/>
          <a:ext cx="2694441" cy="1600200"/>
        </p:xfrm>
        <a:graphic>
          <a:graphicData uri="http://schemas.openxmlformats.org/presentationml/2006/ole">
            <mc:AlternateContent xmlns:mc="http://schemas.openxmlformats.org/markup-compatibility/2006">
              <mc:Choice xmlns:v="urn:schemas-microsoft-com:vml" Requires="v">
                <p:oleObj spid="_x0000_s53271" name="Equation" r:id="rId5" imgW="812447" imgH="482391" progId="Equation.3">
                  <p:embed/>
                </p:oleObj>
              </mc:Choice>
              <mc:Fallback>
                <p:oleObj name="Equation" r:id="rId5" imgW="812447" imgH="482391" progId="Equation.3">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5959" y="1752600"/>
                        <a:ext cx="2694441" cy="160020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Speed</a:t>
            </a:r>
            <a:endParaRPr lang="en-US" dirty="0"/>
          </a:p>
        </p:txBody>
      </p:sp>
      <p:sp>
        <p:nvSpPr>
          <p:cNvPr id="3" name="Content Placeholder 2"/>
          <p:cNvSpPr>
            <a:spLocks noGrp="1"/>
          </p:cNvSpPr>
          <p:nvPr>
            <p:ph idx="1"/>
          </p:nvPr>
        </p:nvSpPr>
        <p:spPr/>
        <p:txBody>
          <a:bodyPr/>
          <a:lstStyle/>
          <a:p>
            <a:r>
              <a:rPr lang="en-US" b="1" i="1" dirty="0" smtClean="0"/>
              <a:t>Distance</a:t>
            </a:r>
            <a:r>
              <a:rPr lang="en-US" dirty="0" smtClean="0"/>
              <a:t> traveled in a given time interval</a:t>
            </a:r>
          </a:p>
          <a:p>
            <a:r>
              <a:rPr lang="en-US" b="1" i="1" dirty="0" smtClean="0"/>
              <a:t>Distance</a:t>
            </a:r>
            <a:r>
              <a:rPr lang="en-US" dirty="0" smtClean="0"/>
              <a:t> per unit time</a:t>
            </a:r>
          </a:p>
          <a:p>
            <a:r>
              <a:rPr lang="en-US" dirty="0" smtClean="0"/>
              <a:t>60 mph, 35 m/s</a:t>
            </a:r>
          </a:p>
          <a:p>
            <a:r>
              <a:rPr lang="en-US" dirty="0" smtClean="0">
                <a:solidFill>
                  <a:srgbClr val="FFFF00"/>
                </a:solidFill>
              </a:rPr>
              <a:t>Vector or scalar?</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Speed</a:t>
            </a:r>
            <a:endParaRPr lang="en-US" dirty="0"/>
          </a:p>
        </p:txBody>
      </p:sp>
      <p:sp>
        <p:nvSpPr>
          <p:cNvPr id="3" name="Content Placeholder 2"/>
          <p:cNvSpPr>
            <a:spLocks noGrp="1"/>
          </p:cNvSpPr>
          <p:nvPr>
            <p:ph idx="1"/>
          </p:nvPr>
        </p:nvSpPr>
        <p:spPr/>
        <p:txBody>
          <a:bodyPr/>
          <a:lstStyle/>
          <a:p>
            <a:r>
              <a:rPr lang="en-US" dirty="0" smtClean="0"/>
              <a:t>Distance travelled divided by time elapsed</a:t>
            </a:r>
          </a:p>
          <a:p>
            <a:r>
              <a:rPr lang="en-US" dirty="0" smtClean="0"/>
              <a:t>Avg. speed = distance travelled/time elapsed</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Enduring Understanding</a:t>
            </a:r>
            <a:endParaRPr lang="en-US" dirty="0"/>
          </a:p>
        </p:txBody>
      </p:sp>
      <p:sp>
        <p:nvSpPr>
          <p:cNvPr id="3" name="Content Placeholder 2"/>
          <p:cNvSpPr>
            <a:spLocks noGrp="1"/>
          </p:cNvSpPr>
          <p:nvPr>
            <p:ph idx="1"/>
          </p:nvPr>
        </p:nvSpPr>
        <p:spPr/>
        <p:txBody>
          <a:bodyPr/>
          <a:lstStyle/>
          <a:p>
            <a:r>
              <a:rPr lang="en-US" dirty="0" smtClean="0"/>
              <a:t>Enduring Understanding 3.A:   All forces share certain common characteristics when considered by observers in inertial reference frames.</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Velocity</a:t>
            </a:r>
            <a:endParaRPr lang="en-US" dirty="0"/>
          </a:p>
        </p:txBody>
      </p:sp>
      <p:sp>
        <p:nvSpPr>
          <p:cNvPr id="3" name="Content Placeholder 2"/>
          <p:cNvSpPr>
            <a:spLocks noGrp="1"/>
          </p:cNvSpPr>
          <p:nvPr>
            <p:ph idx="1"/>
          </p:nvPr>
        </p:nvSpPr>
        <p:spPr/>
        <p:txBody>
          <a:bodyPr/>
          <a:lstStyle/>
          <a:p>
            <a:r>
              <a:rPr lang="en-US" b="1" i="1" dirty="0" smtClean="0"/>
              <a:t>Displacement </a:t>
            </a:r>
            <a:r>
              <a:rPr lang="en-US" dirty="0" smtClean="0"/>
              <a:t>traveled in a given time interval</a:t>
            </a:r>
          </a:p>
          <a:p>
            <a:r>
              <a:rPr lang="en-US" b="1" i="1" dirty="0" smtClean="0"/>
              <a:t>Displacement </a:t>
            </a:r>
            <a:r>
              <a:rPr lang="en-US" dirty="0" smtClean="0"/>
              <a:t>per unit time</a:t>
            </a:r>
          </a:p>
          <a:p>
            <a:r>
              <a:rPr lang="en-US" dirty="0" smtClean="0"/>
              <a:t>60 mph, 35 m/s</a:t>
            </a:r>
          </a:p>
          <a:p>
            <a:r>
              <a:rPr lang="en-US" dirty="0" smtClean="0">
                <a:solidFill>
                  <a:srgbClr val="FFFF00"/>
                </a:solidFill>
              </a:rPr>
              <a:t>Vector or scalar?</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Velocity</a:t>
            </a:r>
            <a:endParaRPr lang="en-US" dirty="0"/>
          </a:p>
        </p:txBody>
      </p:sp>
      <p:sp>
        <p:nvSpPr>
          <p:cNvPr id="3" name="Content Placeholder 2"/>
          <p:cNvSpPr>
            <a:spLocks noGrp="1"/>
          </p:cNvSpPr>
          <p:nvPr>
            <p:ph idx="1"/>
          </p:nvPr>
        </p:nvSpPr>
        <p:spPr/>
        <p:txBody>
          <a:bodyPr/>
          <a:lstStyle/>
          <a:p>
            <a:r>
              <a:rPr lang="en-US" b="1" i="1" dirty="0" smtClean="0"/>
              <a:t>Displacement </a:t>
            </a:r>
            <a:r>
              <a:rPr lang="en-US" dirty="0" smtClean="0"/>
              <a:t>divided by time elapsed</a:t>
            </a:r>
          </a:p>
          <a:p>
            <a:r>
              <a:rPr lang="en-US" dirty="0" smtClean="0"/>
              <a:t>Avg. velocity = displacement/time elapsed</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Speed vs. Velocity</a:t>
            </a:r>
            <a:endParaRPr lang="en-US" dirty="0"/>
          </a:p>
        </p:txBody>
      </p:sp>
      <p:sp>
        <p:nvSpPr>
          <p:cNvPr id="3" name="Content Placeholder 2"/>
          <p:cNvSpPr>
            <a:spLocks noGrp="1"/>
          </p:cNvSpPr>
          <p:nvPr>
            <p:ph idx="1"/>
          </p:nvPr>
        </p:nvSpPr>
        <p:spPr>
          <a:xfrm>
            <a:off x="304800" y="1371600"/>
            <a:ext cx="8382000" cy="4983960"/>
          </a:xfrm>
        </p:spPr>
        <p:txBody>
          <a:bodyPr/>
          <a:lstStyle/>
          <a:p>
            <a:pPr marL="465138" indent="-15875">
              <a:buNone/>
            </a:pPr>
            <a:r>
              <a:rPr lang="en-US" b="1" i="1" u="sng" dirty="0" smtClean="0"/>
              <a:t>Distance:  14.1 mi</a:t>
            </a:r>
          </a:p>
          <a:p>
            <a:pPr marL="465138" indent="-15875">
              <a:buNone/>
            </a:pPr>
            <a:r>
              <a:rPr lang="en-US" b="1" i="1" u="sng" dirty="0" smtClean="0">
                <a:solidFill>
                  <a:schemeClr val="tx2">
                    <a:lumMod val="50000"/>
                  </a:schemeClr>
                </a:solidFill>
              </a:rPr>
              <a:t>Displacement</a:t>
            </a:r>
            <a:endParaRPr lang="en-US" b="1" i="1" u="sng" dirty="0">
              <a:solidFill>
                <a:schemeClr val="tx2">
                  <a:lumMod val="50000"/>
                </a:schemeClr>
              </a:solidFill>
            </a:endParaRPr>
          </a:p>
        </p:txBody>
      </p:sp>
      <p:sp>
        <p:nvSpPr>
          <p:cNvPr id="4" name="Isosceles Triangle 3"/>
          <p:cNvSpPr/>
          <p:nvPr/>
        </p:nvSpPr>
        <p:spPr>
          <a:xfrm>
            <a:off x="2438400" y="2362200"/>
            <a:ext cx="4267200" cy="419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14400" y="5983069"/>
            <a:ext cx="1905000" cy="646331"/>
          </a:xfrm>
          <a:prstGeom prst="rect">
            <a:avLst/>
          </a:prstGeom>
          <a:noFill/>
        </p:spPr>
        <p:txBody>
          <a:bodyPr wrap="square" rtlCol="0">
            <a:spAutoFit/>
          </a:bodyPr>
          <a:lstStyle/>
          <a:p>
            <a:r>
              <a:rPr lang="en-US" dirty="0" smtClean="0"/>
              <a:t>Manitou Springs</a:t>
            </a:r>
          </a:p>
          <a:p>
            <a:r>
              <a:rPr lang="en-US" dirty="0" smtClean="0"/>
              <a:t>6,500 ft</a:t>
            </a:r>
            <a:endParaRPr lang="en-US" dirty="0"/>
          </a:p>
        </p:txBody>
      </p:sp>
      <p:sp>
        <p:nvSpPr>
          <p:cNvPr id="6" name="TextBox 5"/>
          <p:cNvSpPr txBox="1"/>
          <p:nvPr/>
        </p:nvSpPr>
        <p:spPr>
          <a:xfrm>
            <a:off x="5410200" y="2209800"/>
            <a:ext cx="1905000" cy="646331"/>
          </a:xfrm>
          <a:prstGeom prst="rect">
            <a:avLst/>
          </a:prstGeom>
          <a:noFill/>
        </p:spPr>
        <p:txBody>
          <a:bodyPr wrap="square" rtlCol="0">
            <a:spAutoFit/>
          </a:bodyPr>
          <a:lstStyle/>
          <a:p>
            <a:r>
              <a:rPr lang="en-US" dirty="0" smtClean="0"/>
              <a:t>Pikes Peak</a:t>
            </a:r>
          </a:p>
          <a:p>
            <a:r>
              <a:rPr lang="en-US" dirty="0" smtClean="0"/>
              <a:t>14,110 ft</a:t>
            </a:r>
            <a:endParaRPr lang="en-US" dirty="0"/>
          </a:p>
        </p:txBody>
      </p:sp>
      <p:cxnSp>
        <p:nvCxnSpPr>
          <p:cNvPr id="8" name="Straight Connector 7"/>
          <p:cNvCxnSpPr>
            <a:stCxn id="4" idx="0"/>
            <a:endCxn id="4" idx="3"/>
          </p:cNvCxnSpPr>
          <p:nvPr/>
        </p:nvCxnSpPr>
        <p:spPr>
          <a:xfrm rot="16200000" flipH="1">
            <a:off x="2476500" y="4457700"/>
            <a:ext cx="4191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72000" y="4876800"/>
            <a:ext cx="1905000" cy="646331"/>
          </a:xfrm>
          <a:prstGeom prst="rect">
            <a:avLst/>
          </a:prstGeom>
          <a:noFill/>
        </p:spPr>
        <p:txBody>
          <a:bodyPr wrap="square" rtlCol="0">
            <a:spAutoFit/>
          </a:bodyPr>
          <a:lstStyle/>
          <a:p>
            <a:r>
              <a:rPr lang="en-US" dirty="0" smtClean="0"/>
              <a:t>7,610 ft</a:t>
            </a:r>
          </a:p>
          <a:p>
            <a:r>
              <a:rPr lang="en-US" dirty="0" smtClean="0"/>
              <a:t>1.44 mi</a:t>
            </a:r>
            <a:endParaRPr lang="en-US" dirty="0"/>
          </a:p>
        </p:txBody>
      </p:sp>
      <p:cxnSp>
        <p:nvCxnSpPr>
          <p:cNvPr id="11" name="Straight Arrow Connector 10"/>
          <p:cNvCxnSpPr/>
          <p:nvPr/>
        </p:nvCxnSpPr>
        <p:spPr>
          <a:xfrm flipV="1">
            <a:off x="2438400" y="5867400"/>
            <a:ext cx="38862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3124200" y="5181600"/>
            <a:ext cx="32004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200400" y="4800600"/>
            <a:ext cx="259080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a:off x="3581400" y="4267200"/>
            <a:ext cx="220980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657600" y="3962400"/>
            <a:ext cx="175260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3962400" y="3581400"/>
            <a:ext cx="137160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038600" y="3352800"/>
            <a:ext cx="10668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0800000">
            <a:off x="4267200" y="3048000"/>
            <a:ext cx="83820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343400" y="2819400"/>
            <a:ext cx="4572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6200000" flipV="1">
            <a:off x="4457700" y="2552700"/>
            <a:ext cx="38100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4" idx="0"/>
          </p:cNvCxnSpPr>
          <p:nvPr/>
        </p:nvCxnSpPr>
        <p:spPr>
          <a:xfrm rot="5400000" flipH="1" flipV="1">
            <a:off x="1409700" y="3390900"/>
            <a:ext cx="4191000" cy="2133600"/>
          </a:xfrm>
          <a:prstGeom prst="straightConnector1">
            <a:avLst/>
          </a:prstGeom>
          <a:ln w="762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819400" y="5943600"/>
            <a:ext cx="609600" cy="584775"/>
          </a:xfrm>
          <a:prstGeom prst="rect">
            <a:avLst/>
          </a:prstGeom>
          <a:noFill/>
        </p:spPr>
        <p:txBody>
          <a:bodyPr wrap="square" rtlCol="0">
            <a:spAutoFit/>
          </a:bodyPr>
          <a:lstStyle/>
          <a:p>
            <a:r>
              <a:rPr lang="el-GR" sz="3200" dirty="0" smtClean="0"/>
              <a:t>θ</a:t>
            </a:r>
            <a:endParaRPr lang="en-US" sz="32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Speed vs. Velocity</a:t>
            </a:r>
            <a:endParaRPr lang="en-US" dirty="0"/>
          </a:p>
        </p:txBody>
      </p:sp>
      <p:sp>
        <p:nvSpPr>
          <p:cNvPr id="3" name="Content Placeholder 2"/>
          <p:cNvSpPr>
            <a:spLocks noGrp="1"/>
          </p:cNvSpPr>
          <p:nvPr>
            <p:ph idx="1"/>
          </p:nvPr>
        </p:nvSpPr>
        <p:spPr/>
        <p:txBody>
          <a:bodyPr>
            <a:normAutofit/>
          </a:bodyPr>
          <a:lstStyle/>
          <a:p>
            <a:r>
              <a:rPr lang="en-US" b="1" i="1" dirty="0" smtClean="0">
                <a:solidFill>
                  <a:srgbClr val="FFFF00"/>
                </a:solidFill>
              </a:rPr>
              <a:t>Can the magnitude of the velocity ever be more than speed  for any given timed movement of a body?</a:t>
            </a:r>
            <a:endParaRPr lang="en-US" b="1" i="1" dirty="0">
              <a:solidFill>
                <a:srgbClr val="FF0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Speed vs. Velocity</a:t>
            </a:r>
            <a:endParaRPr lang="en-US" dirty="0"/>
          </a:p>
        </p:txBody>
      </p:sp>
      <p:sp>
        <p:nvSpPr>
          <p:cNvPr id="3" name="Content Placeholder 2"/>
          <p:cNvSpPr>
            <a:spLocks noGrp="1"/>
          </p:cNvSpPr>
          <p:nvPr>
            <p:ph idx="1"/>
          </p:nvPr>
        </p:nvSpPr>
        <p:spPr>
          <a:xfrm>
            <a:off x="914400" y="1371600"/>
            <a:ext cx="7924800" cy="4983960"/>
          </a:xfrm>
        </p:spPr>
        <p:txBody>
          <a:bodyPr>
            <a:normAutofit lnSpcReduction="10000"/>
          </a:bodyPr>
          <a:lstStyle/>
          <a:p>
            <a:r>
              <a:rPr lang="en-US" b="1" i="1" dirty="0" smtClean="0">
                <a:solidFill>
                  <a:srgbClr val="FFFF00"/>
                </a:solidFill>
              </a:rPr>
              <a:t>Can the magnitude of the velocity ever be more than speed  for any given timed movement of a body?</a:t>
            </a:r>
            <a:endParaRPr lang="en-US" b="1" i="1" dirty="0" smtClean="0">
              <a:solidFill>
                <a:srgbClr val="FF0000"/>
              </a:solidFill>
            </a:endParaRPr>
          </a:p>
          <a:p>
            <a:endParaRPr lang="en-US" b="1" i="1" dirty="0" smtClean="0">
              <a:solidFill>
                <a:srgbClr val="FFFF00"/>
              </a:solidFill>
            </a:endParaRPr>
          </a:p>
          <a:p>
            <a:pPr>
              <a:buNone/>
            </a:pPr>
            <a:r>
              <a:rPr lang="en-US" b="1" i="1" dirty="0" smtClean="0">
                <a:solidFill>
                  <a:schemeClr val="tx2">
                    <a:lumMod val="50000"/>
                  </a:schemeClr>
                </a:solidFill>
              </a:rPr>
              <a:t>Distance equals displacement</a:t>
            </a:r>
          </a:p>
          <a:p>
            <a:pPr>
              <a:buNone/>
            </a:pPr>
            <a:endParaRPr lang="en-US" b="1" i="1" dirty="0" smtClean="0">
              <a:solidFill>
                <a:schemeClr val="tx2">
                  <a:lumMod val="50000"/>
                </a:schemeClr>
              </a:solidFill>
            </a:endParaRPr>
          </a:p>
          <a:p>
            <a:pPr>
              <a:buNone/>
            </a:pPr>
            <a:endParaRPr lang="en-US" b="1" i="1" dirty="0" smtClean="0">
              <a:solidFill>
                <a:schemeClr val="tx2">
                  <a:lumMod val="50000"/>
                </a:schemeClr>
              </a:solidFill>
            </a:endParaRPr>
          </a:p>
          <a:p>
            <a:pPr>
              <a:buNone/>
            </a:pPr>
            <a:r>
              <a:rPr lang="en-US" b="1" i="1" dirty="0" smtClean="0">
                <a:solidFill>
                  <a:srgbClr val="FF0000"/>
                </a:solidFill>
              </a:rPr>
              <a:t>Distance is greater than or equal to </a:t>
            </a:r>
            <a:r>
              <a:rPr lang="en-US" b="1" i="1" dirty="0" smtClean="0">
                <a:solidFill>
                  <a:schemeClr val="tx2">
                    <a:lumMod val="50000"/>
                  </a:schemeClr>
                </a:solidFill>
              </a:rPr>
              <a:t>displacement  </a:t>
            </a:r>
            <a:r>
              <a:rPr lang="en-US" b="1" i="1" dirty="0" smtClean="0">
                <a:solidFill>
                  <a:srgbClr val="FF0000"/>
                </a:solidFill>
              </a:rPr>
              <a:t>but never less than </a:t>
            </a:r>
            <a:r>
              <a:rPr lang="en-US" b="1" i="1" dirty="0" smtClean="0">
                <a:solidFill>
                  <a:schemeClr val="tx2">
                    <a:lumMod val="50000"/>
                  </a:schemeClr>
                </a:solidFill>
              </a:rPr>
              <a:t>displacement</a:t>
            </a:r>
            <a:endParaRPr lang="en-US" b="1" i="1" dirty="0">
              <a:solidFill>
                <a:schemeClr val="tx2">
                  <a:lumMod val="50000"/>
                </a:schemeClr>
              </a:solidFill>
            </a:endParaRPr>
          </a:p>
        </p:txBody>
      </p:sp>
      <p:grpSp>
        <p:nvGrpSpPr>
          <p:cNvPr id="4" name="Group 7"/>
          <p:cNvGrpSpPr/>
          <p:nvPr/>
        </p:nvGrpSpPr>
        <p:grpSpPr>
          <a:xfrm>
            <a:off x="1295400" y="2895600"/>
            <a:ext cx="6248400" cy="228600"/>
            <a:chOff x="1295400" y="2895600"/>
            <a:chExt cx="6248400" cy="228600"/>
          </a:xfrm>
        </p:grpSpPr>
        <p:cxnSp>
          <p:nvCxnSpPr>
            <p:cNvPr id="5" name="Straight Arrow Connector 4"/>
            <p:cNvCxnSpPr/>
            <p:nvPr/>
          </p:nvCxnSpPr>
          <p:spPr>
            <a:xfrm>
              <a:off x="1447800" y="3026392"/>
              <a:ext cx="5867400" cy="1588"/>
            </a:xfrm>
            <a:prstGeom prst="straightConnector1">
              <a:avLst/>
            </a:prstGeom>
            <a:ln w="5715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295400" y="2895600"/>
              <a:ext cx="228600" cy="228600"/>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315200" y="2895600"/>
              <a:ext cx="228600" cy="228600"/>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9"/>
          <p:cNvGrpSpPr/>
          <p:nvPr/>
        </p:nvGrpSpPr>
        <p:grpSpPr>
          <a:xfrm>
            <a:off x="1295400" y="3962400"/>
            <a:ext cx="6248400" cy="533400"/>
            <a:chOff x="1447800" y="3962400"/>
            <a:chExt cx="6248400" cy="533400"/>
          </a:xfrm>
        </p:grpSpPr>
        <p:grpSp>
          <p:nvGrpSpPr>
            <p:cNvPr id="9" name="Group 18"/>
            <p:cNvGrpSpPr/>
            <p:nvPr/>
          </p:nvGrpSpPr>
          <p:grpSpPr>
            <a:xfrm>
              <a:off x="1447800" y="3962400"/>
              <a:ext cx="6248400" cy="228600"/>
              <a:chOff x="1447800" y="3962400"/>
              <a:chExt cx="6248400" cy="228600"/>
            </a:xfrm>
          </p:grpSpPr>
          <p:cxnSp>
            <p:nvCxnSpPr>
              <p:cNvPr id="10" name="Straight Arrow Connector 9"/>
              <p:cNvCxnSpPr/>
              <p:nvPr/>
            </p:nvCxnSpPr>
            <p:spPr>
              <a:xfrm>
                <a:off x="1600200" y="4093192"/>
                <a:ext cx="5867400" cy="1588"/>
              </a:xfrm>
              <a:prstGeom prst="straightConnector1">
                <a:avLst/>
              </a:prstGeom>
              <a:ln w="5715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447800" y="3962400"/>
                <a:ext cx="228600" cy="228600"/>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467600" y="3962400"/>
                <a:ext cx="228600" cy="228600"/>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Arrow Connector 12"/>
            <p:cNvCxnSpPr>
              <a:stCxn id="11" idx="6"/>
            </p:cNvCxnSpPr>
            <p:nvPr/>
          </p:nvCxnSpPr>
          <p:spPr>
            <a:xfrm>
              <a:off x="1676400" y="4076700"/>
              <a:ext cx="2514600" cy="4191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191000" y="4114800"/>
              <a:ext cx="3276600" cy="381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Speed vs. Velocity</a:t>
            </a:r>
            <a:endParaRPr lang="en-US" dirty="0"/>
          </a:p>
        </p:txBody>
      </p:sp>
      <p:sp>
        <p:nvSpPr>
          <p:cNvPr id="3" name="Content Placeholder 2"/>
          <p:cNvSpPr>
            <a:spLocks noGrp="1"/>
          </p:cNvSpPr>
          <p:nvPr>
            <p:ph idx="1"/>
          </p:nvPr>
        </p:nvSpPr>
        <p:spPr/>
        <p:txBody>
          <a:bodyPr>
            <a:normAutofit/>
          </a:bodyPr>
          <a:lstStyle/>
          <a:p>
            <a:r>
              <a:rPr lang="en-US" b="1" i="1" dirty="0" smtClean="0">
                <a:solidFill>
                  <a:srgbClr val="FFFF00"/>
                </a:solidFill>
              </a:rPr>
              <a:t>Can the magnitude of the velocity ever be more than speed  for any given timed movement of a body?</a:t>
            </a:r>
            <a:endParaRPr lang="en-US" b="1" i="1" dirty="0" smtClean="0">
              <a:solidFill>
                <a:srgbClr val="FF0000"/>
              </a:solidFill>
            </a:endParaRPr>
          </a:p>
          <a:p>
            <a:r>
              <a:rPr lang="en-US" b="1" i="1" dirty="0" smtClean="0">
                <a:solidFill>
                  <a:srgbClr val="FF0000"/>
                </a:solidFill>
              </a:rPr>
              <a:t>Since distance is always greater than or equal to displacement</a:t>
            </a:r>
          </a:p>
          <a:p>
            <a:r>
              <a:rPr lang="en-US" b="1" i="1" dirty="0" smtClean="0">
                <a:solidFill>
                  <a:srgbClr val="FF0000"/>
                </a:solidFill>
              </a:rPr>
              <a:t>And since speed is distance/time</a:t>
            </a:r>
          </a:p>
          <a:p>
            <a:r>
              <a:rPr lang="en-US" b="1" i="1" dirty="0" smtClean="0">
                <a:solidFill>
                  <a:srgbClr val="FF0000"/>
                </a:solidFill>
              </a:rPr>
              <a:t>And since velocity is displacement/time</a:t>
            </a:r>
          </a:p>
          <a:p>
            <a:r>
              <a:rPr lang="en-US" b="1" i="1" dirty="0" smtClean="0">
                <a:solidFill>
                  <a:srgbClr val="FF0000"/>
                </a:solidFill>
              </a:rPr>
              <a:t>Speed will always be greater than or equal to velocity</a:t>
            </a:r>
            <a:endParaRPr lang="en-US" b="1" i="1" dirty="0">
              <a:solidFill>
                <a:srgbClr val="FF00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Avg. Velocity: The Equation</a:t>
            </a:r>
            <a:endParaRPr lang="en-US" dirty="0"/>
          </a:p>
        </p:txBody>
      </p:sp>
      <p:sp>
        <p:nvSpPr>
          <p:cNvPr id="3" name="Content Placeholder 2"/>
          <p:cNvSpPr>
            <a:spLocks noGrp="1"/>
          </p:cNvSpPr>
          <p:nvPr>
            <p:ph idx="1"/>
          </p:nvPr>
        </p:nvSpPr>
        <p:spPr/>
        <p:txBody>
          <a:bodyPr/>
          <a:lstStyle/>
          <a:p>
            <a:endParaRPr lang="en-US"/>
          </a:p>
        </p:txBody>
      </p:sp>
      <p:graphicFrame>
        <p:nvGraphicFramePr>
          <p:cNvPr id="4098" name="Content Placeholder 3"/>
          <p:cNvGraphicFramePr>
            <a:graphicFrameLocks noChangeAspect="1"/>
          </p:cNvGraphicFramePr>
          <p:nvPr/>
        </p:nvGraphicFramePr>
        <p:xfrm>
          <a:off x="1905000" y="2590800"/>
          <a:ext cx="5924550" cy="2457450"/>
        </p:xfrm>
        <a:graphic>
          <a:graphicData uri="http://schemas.openxmlformats.org/presentationml/2006/ole">
            <mc:AlternateContent xmlns:mc="http://schemas.openxmlformats.org/markup-compatibility/2006">
              <mc:Choice xmlns:v="urn:schemas-microsoft-com:vml" Requires="v">
                <p:oleObj spid="_x0000_s4108" name="Equation" r:id="rId3" imgW="1040948" imgH="431613" progId="Equation.3">
                  <p:embed/>
                </p:oleObj>
              </mc:Choice>
              <mc:Fallback>
                <p:oleObj name="Equation" r:id="rId3" imgW="1040948" imgH="431613" progId="Equation.3">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590800"/>
                        <a:ext cx="5924550" cy="245745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Avg. Velocity: The Equation</a:t>
            </a:r>
            <a:endParaRPr lang="en-US" dirty="0"/>
          </a:p>
        </p:txBody>
      </p:sp>
      <p:sp>
        <p:nvSpPr>
          <p:cNvPr id="3" name="Content Placeholder 2"/>
          <p:cNvSpPr>
            <a:spLocks noGrp="1"/>
          </p:cNvSpPr>
          <p:nvPr>
            <p:ph idx="1"/>
          </p:nvPr>
        </p:nvSpPr>
        <p:spPr/>
        <p:txBody>
          <a:bodyPr/>
          <a:lstStyle/>
          <a:p>
            <a:endParaRPr lang="en-US"/>
          </a:p>
        </p:txBody>
      </p:sp>
      <p:graphicFrame>
        <p:nvGraphicFramePr>
          <p:cNvPr id="4098" name="Content Placeholder 3"/>
          <p:cNvGraphicFramePr>
            <a:graphicFrameLocks noChangeAspect="1"/>
          </p:cNvGraphicFramePr>
          <p:nvPr>
            <p:extLst>
              <p:ext uri="{D42A27DB-BD31-4B8C-83A1-F6EECF244321}">
                <p14:modId xmlns:p14="http://schemas.microsoft.com/office/powerpoint/2010/main" val="1436406637"/>
              </p:ext>
            </p:extLst>
          </p:nvPr>
        </p:nvGraphicFramePr>
        <p:xfrm>
          <a:off x="2134703" y="2846942"/>
          <a:ext cx="5924550" cy="2457450"/>
        </p:xfrm>
        <a:graphic>
          <a:graphicData uri="http://schemas.openxmlformats.org/presentationml/2006/ole">
            <mc:AlternateContent xmlns:mc="http://schemas.openxmlformats.org/markup-compatibility/2006">
              <mc:Choice xmlns:v="urn:schemas-microsoft-com:vml" Requires="v">
                <p:oleObj spid="_x0000_s55300" name="Equation" r:id="rId3" imgW="1040948" imgH="431613" progId="Equation.3">
                  <p:embed/>
                </p:oleObj>
              </mc:Choice>
              <mc:Fallback>
                <p:oleObj name="Equation" r:id="rId3" imgW="1040948" imgH="43161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4703" y="2846942"/>
                        <a:ext cx="5924550" cy="2457450"/>
                      </a:xfrm>
                      <a:prstGeom prst="rect">
                        <a:avLst/>
                      </a:prstGeom>
                      <a:solidFill>
                        <a:schemeClr val="tx1"/>
                      </a:solidFill>
                    </p:spPr>
                  </p:pic>
                </p:oleObj>
              </mc:Fallback>
            </mc:AlternateContent>
          </a:graphicData>
        </a:graphic>
      </p:graphicFrame>
      <p:sp>
        <p:nvSpPr>
          <p:cNvPr id="5" name="Oval 4"/>
          <p:cNvSpPr/>
          <p:nvPr/>
        </p:nvSpPr>
        <p:spPr>
          <a:xfrm>
            <a:off x="3962400" y="3505200"/>
            <a:ext cx="533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781800" y="3014949"/>
            <a:ext cx="762000" cy="7675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27950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Velocity of a Car</a:t>
            </a:r>
            <a:endParaRPr lang="en-US" dirty="0"/>
          </a:p>
        </p:txBody>
      </p:sp>
      <p:pic>
        <p:nvPicPr>
          <p:cNvPr id="4" name="Content Placeholder 3" descr="Average Velocity of a Car.jpg"/>
          <p:cNvPicPr>
            <a:picLocks noGrp="1" noChangeAspect="1"/>
          </p:cNvPicPr>
          <p:nvPr>
            <p:ph idx="1"/>
          </p:nvPr>
        </p:nvPicPr>
        <p:blipFill>
          <a:blip r:embed="rId2" cstate="print"/>
          <a:stretch>
            <a:fillRect/>
          </a:stretch>
        </p:blipFill>
        <p:spPr>
          <a:xfrm>
            <a:off x="2286000" y="1295400"/>
            <a:ext cx="4665460" cy="5410200"/>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52800"/>
            <a:ext cx="7772400" cy="914400"/>
          </a:xfrm>
        </p:spPr>
        <p:txBody>
          <a:bodyPr/>
          <a:lstStyle/>
          <a:p>
            <a:r>
              <a:rPr lang="en-US" dirty="0" smtClean="0">
                <a:solidFill>
                  <a:srgbClr val="FFFF00"/>
                </a:solidFill>
              </a:rPr>
              <a:t>Average Velocity – Air Track</a:t>
            </a:r>
            <a:endParaRPr lang="en-US" dirty="0">
              <a:solidFill>
                <a:srgbClr val="FFFF00"/>
              </a:solidFill>
            </a:endParaRPr>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2286000" y="4800600"/>
            <a:ext cx="5029200" cy="523220"/>
          </a:xfrm>
          <a:prstGeom prst="rect">
            <a:avLst/>
          </a:prstGeom>
          <a:noFill/>
        </p:spPr>
        <p:txBody>
          <a:bodyPr wrap="square" rtlCol="0">
            <a:spAutoFit/>
          </a:bodyPr>
          <a:lstStyle/>
          <a:p>
            <a:r>
              <a:rPr lang="en-US" sz="2800" b="1" dirty="0" smtClean="0">
                <a:solidFill>
                  <a:srgbClr val="FF0000"/>
                </a:solidFill>
              </a:rPr>
              <a:t>Steven Le has my </a:t>
            </a:r>
            <a:r>
              <a:rPr lang="en-US" sz="2800" b="1" dirty="0" err="1" smtClean="0">
                <a:solidFill>
                  <a:srgbClr val="FF0000"/>
                </a:solidFill>
              </a:rPr>
              <a:t>photogates</a:t>
            </a:r>
            <a:r>
              <a:rPr lang="en-US" sz="2800" b="1" dirty="0" smtClean="0">
                <a:solidFill>
                  <a:srgbClr val="FF0000"/>
                </a:solidFill>
              </a:rPr>
              <a:t>!</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Knowledge</a:t>
            </a:r>
            <a:endParaRPr lang="en-US" dirty="0"/>
          </a:p>
        </p:txBody>
      </p:sp>
      <p:sp>
        <p:nvSpPr>
          <p:cNvPr id="3" name="Content Placeholder 2"/>
          <p:cNvSpPr>
            <a:spLocks noGrp="1"/>
          </p:cNvSpPr>
          <p:nvPr>
            <p:ph idx="1"/>
          </p:nvPr>
        </p:nvSpPr>
        <p:spPr/>
        <p:txBody>
          <a:bodyPr>
            <a:normAutofit/>
          </a:bodyPr>
          <a:lstStyle/>
          <a:p>
            <a:r>
              <a:rPr lang="en-US" sz="3200" dirty="0" smtClean="0"/>
              <a:t>Essential Knowledge 3.A.1: An observer in a particular reference frame can describe the motion of an object using such quantities as position, displacement, distance, velocity, speed, and acceleration.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Instantaneous Velocity</a:t>
            </a:r>
            <a:endParaRPr lang="en-US" dirty="0"/>
          </a:p>
        </p:txBody>
      </p:sp>
      <p:sp>
        <p:nvSpPr>
          <p:cNvPr id="3" name="Content Placeholder 2"/>
          <p:cNvSpPr>
            <a:spLocks noGrp="1"/>
          </p:cNvSpPr>
          <p:nvPr>
            <p:ph idx="1"/>
          </p:nvPr>
        </p:nvSpPr>
        <p:spPr/>
        <p:txBody>
          <a:bodyPr/>
          <a:lstStyle/>
          <a:p>
            <a:r>
              <a:rPr lang="en-US" dirty="0" smtClean="0"/>
              <a:t>Velocity at a split second of time</a:t>
            </a:r>
          </a:p>
          <a:p>
            <a:r>
              <a:rPr lang="en-US" b="1" i="1" dirty="0" smtClean="0"/>
              <a:t>The average velocity of an infinitesimally short time interval</a:t>
            </a:r>
            <a:endParaRPr lang="en-US" b="1" i="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Instantaneous Velocity: The Equation</a:t>
            </a:r>
            <a:endParaRPr lang="en-US" dirty="0"/>
          </a:p>
        </p:txBody>
      </p:sp>
      <p:sp>
        <p:nvSpPr>
          <p:cNvPr id="3" name="Content Placeholder 2"/>
          <p:cNvSpPr>
            <a:spLocks noGrp="1"/>
          </p:cNvSpPr>
          <p:nvPr>
            <p:ph idx="1"/>
          </p:nvPr>
        </p:nvSpPr>
        <p:spPr/>
        <p:txBody>
          <a:bodyPr/>
          <a:lstStyle/>
          <a:p>
            <a:endParaRPr lang="en-US"/>
          </a:p>
        </p:txBody>
      </p:sp>
      <p:graphicFrame>
        <p:nvGraphicFramePr>
          <p:cNvPr id="4098" name="Content Placeholder 3"/>
          <p:cNvGraphicFramePr>
            <a:graphicFrameLocks noChangeAspect="1"/>
          </p:cNvGraphicFramePr>
          <p:nvPr/>
        </p:nvGraphicFramePr>
        <p:xfrm>
          <a:off x="4191000" y="1524000"/>
          <a:ext cx="4044950" cy="4625975"/>
        </p:xfrm>
        <a:graphic>
          <a:graphicData uri="http://schemas.openxmlformats.org/presentationml/2006/ole">
            <mc:AlternateContent xmlns:mc="http://schemas.openxmlformats.org/markup-compatibility/2006">
              <mc:Choice xmlns:v="urn:schemas-microsoft-com:vml" Requires="v">
                <p:oleObj spid="_x0000_s6156" name="Equation" r:id="rId3" imgW="710891" imgH="812447" progId="Equation.3">
                  <p:embed/>
                </p:oleObj>
              </mc:Choice>
              <mc:Fallback>
                <p:oleObj name="Equation" r:id="rId3" imgW="710891" imgH="812447" progId="Equation.3">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524000"/>
                        <a:ext cx="4044950" cy="462597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352800"/>
            <a:ext cx="8763000" cy="914400"/>
          </a:xfrm>
        </p:spPr>
        <p:txBody>
          <a:bodyPr/>
          <a:lstStyle/>
          <a:p>
            <a:r>
              <a:rPr lang="en-US" sz="3700" dirty="0" smtClean="0">
                <a:solidFill>
                  <a:srgbClr val="FFFF00"/>
                </a:solidFill>
              </a:rPr>
              <a:t>Instantaneous Velocity – Air Track</a:t>
            </a:r>
            <a:endParaRPr lang="en-US" sz="3700" dirty="0">
              <a:solidFill>
                <a:srgbClr val="FFFF00"/>
              </a:solidFill>
            </a:endParaRPr>
          </a:p>
        </p:txBody>
      </p:sp>
      <p:sp>
        <p:nvSpPr>
          <p:cNvPr id="3" name="TextBox 2"/>
          <p:cNvSpPr txBox="1"/>
          <p:nvPr/>
        </p:nvSpPr>
        <p:spPr>
          <a:xfrm>
            <a:off x="2286000" y="4800600"/>
            <a:ext cx="5029200" cy="523220"/>
          </a:xfrm>
          <a:prstGeom prst="rect">
            <a:avLst/>
          </a:prstGeom>
          <a:noFill/>
        </p:spPr>
        <p:txBody>
          <a:bodyPr wrap="square" rtlCol="0">
            <a:spAutoFit/>
          </a:bodyPr>
          <a:lstStyle/>
          <a:p>
            <a:r>
              <a:rPr lang="en-US" sz="2800" b="1" dirty="0" smtClean="0">
                <a:solidFill>
                  <a:srgbClr val="FF0000"/>
                </a:solidFill>
              </a:rPr>
              <a:t>Steven Le has my </a:t>
            </a:r>
            <a:r>
              <a:rPr lang="en-US" sz="2800" b="1" dirty="0" err="1" smtClean="0">
                <a:solidFill>
                  <a:srgbClr val="FF0000"/>
                </a:solidFill>
              </a:rPr>
              <a:t>photogates</a:t>
            </a:r>
            <a:r>
              <a:rPr lang="en-US" sz="2800" b="1" dirty="0" smtClean="0">
                <a:solidFill>
                  <a:srgbClr val="FF0000"/>
                </a:solidFill>
              </a:rPr>
              <a:t>!</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Instantaneous Velocity</a:t>
            </a:r>
            <a:endParaRPr lang="en-US" dirty="0"/>
          </a:p>
        </p:txBody>
      </p:sp>
      <p:sp>
        <p:nvSpPr>
          <p:cNvPr id="3" name="Content Placeholder 2"/>
          <p:cNvSpPr>
            <a:spLocks noGrp="1"/>
          </p:cNvSpPr>
          <p:nvPr>
            <p:ph idx="1"/>
          </p:nvPr>
        </p:nvSpPr>
        <p:spPr/>
        <p:txBody>
          <a:bodyPr/>
          <a:lstStyle/>
          <a:p>
            <a:r>
              <a:rPr lang="en-US" b="1" dirty="0" smtClean="0">
                <a:solidFill>
                  <a:srgbClr val="FFFF00"/>
                </a:solidFill>
              </a:rPr>
              <a:t>Instantaneous speed will always equal the magnitude of the instantaneous velocity.  Why?</a:t>
            </a:r>
            <a:endParaRPr lang="en-US" b="1" i="1" dirty="0">
              <a:solidFill>
                <a:srgbClr val="FFFF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Instantaneous Velocity</a:t>
            </a:r>
            <a:endParaRPr lang="en-US" dirty="0"/>
          </a:p>
        </p:txBody>
      </p:sp>
      <p:sp>
        <p:nvSpPr>
          <p:cNvPr id="3" name="Content Placeholder 2"/>
          <p:cNvSpPr>
            <a:spLocks noGrp="1"/>
          </p:cNvSpPr>
          <p:nvPr>
            <p:ph idx="1"/>
          </p:nvPr>
        </p:nvSpPr>
        <p:spPr/>
        <p:txBody>
          <a:bodyPr/>
          <a:lstStyle/>
          <a:p>
            <a:r>
              <a:rPr lang="en-US" b="1" dirty="0" smtClean="0">
                <a:solidFill>
                  <a:srgbClr val="FFFF00"/>
                </a:solidFill>
              </a:rPr>
              <a:t>Instantaneous speed will always equal the magnitude of the instantaneous velocity.  Why?</a:t>
            </a:r>
          </a:p>
          <a:p>
            <a:r>
              <a:rPr lang="en-US" b="1" i="1" dirty="0" smtClean="0">
                <a:solidFill>
                  <a:srgbClr val="FF0000"/>
                </a:solidFill>
              </a:rPr>
              <a:t>When distance/displacement become infinitesimally small, their difference also becomes infinitesimally small, approaching zero</a:t>
            </a:r>
            <a:endParaRPr lang="en-US" b="1" i="1" dirty="0">
              <a:solidFill>
                <a:srgbClr val="FF00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normAutofit/>
          </a:bodyPr>
          <a:lstStyle/>
          <a:p>
            <a:r>
              <a:rPr lang="en-US" sz="3200" dirty="0" smtClean="0"/>
              <a:t>(3.A.1.1):  The student is able to express the motion of an object using narrative, mathematical, and graphical representations.</a:t>
            </a:r>
          </a:p>
          <a:p>
            <a:r>
              <a:rPr lang="en-US" sz="3200" dirty="0" smtClean="0"/>
              <a:t>(3.A.1.2):  The student is able to design an experimental investigation of the motion of an object.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normAutofit/>
          </a:bodyPr>
          <a:lstStyle/>
          <a:p>
            <a:r>
              <a:rPr lang="en-US" sz="3200" dirty="0" smtClean="0"/>
              <a:t>(3.A.1.3):  The student is able to analyze experimental data describing the motion of an object and is able to express the results of the analysis using narrative, mathematical, and graphical representations.</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Knowledge</a:t>
            </a:r>
            <a:endParaRPr lang="en-US" dirty="0"/>
          </a:p>
        </p:txBody>
      </p:sp>
      <p:sp>
        <p:nvSpPr>
          <p:cNvPr id="3" name="Content Placeholder 2"/>
          <p:cNvSpPr>
            <a:spLocks noGrp="1"/>
          </p:cNvSpPr>
          <p:nvPr>
            <p:ph idx="1"/>
          </p:nvPr>
        </p:nvSpPr>
        <p:spPr/>
        <p:txBody>
          <a:bodyPr>
            <a:normAutofit/>
          </a:bodyPr>
          <a:lstStyle/>
          <a:p>
            <a:r>
              <a:rPr lang="en-US" sz="3200" dirty="0" smtClean="0"/>
              <a:t>Essential Knowledge 3.A.1: An observer in a particular reference frame can describe the motion of an object using such quantities as position, displacement, distance, velocity, speed, and acceleration.</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Knowledge</a:t>
            </a:r>
            <a:endParaRPr lang="en-US" dirty="0"/>
          </a:p>
        </p:txBody>
      </p:sp>
      <p:sp>
        <p:nvSpPr>
          <p:cNvPr id="3" name="Content Placeholder 2"/>
          <p:cNvSpPr>
            <a:spLocks noGrp="1"/>
          </p:cNvSpPr>
          <p:nvPr>
            <p:ph idx="1"/>
          </p:nvPr>
        </p:nvSpPr>
        <p:spPr/>
        <p:txBody>
          <a:bodyPr>
            <a:normAutofit/>
          </a:bodyPr>
          <a:lstStyle/>
          <a:p>
            <a:pPr lvl="1"/>
            <a:r>
              <a:rPr lang="en-US" dirty="0" smtClean="0"/>
              <a:t>Displacement, velocity, and acceleration are all vector quantities.</a:t>
            </a:r>
          </a:p>
          <a:p>
            <a:pPr lvl="1"/>
            <a:r>
              <a:rPr lang="en-US" dirty="0" smtClean="0"/>
              <a:t>Displacement is change in position.  Velocity is the rate of change of position with time.  Acceleration is the rate of change of velocity with time.  Changes in each property are expressed by subtracting initial values from final values.</a:t>
            </a:r>
          </a:p>
          <a:p>
            <a:pPr lvl="1"/>
            <a:r>
              <a:rPr lang="en-US" dirty="0" smtClean="0"/>
              <a:t>A choice of reference frame determines the direction and the magnitude of each of these quantities.</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Enduring Understanding</a:t>
            </a:r>
            <a:endParaRPr lang="en-US" dirty="0"/>
          </a:p>
        </p:txBody>
      </p:sp>
      <p:sp>
        <p:nvSpPr>
          <p:cNvPr id="3" name="Content Placeholder 2"/>
          <p:cNvSpPr>
            <a:spLocks noGrp="1"/>
          </p:cNvSpPr>
          <p:nvPr>
            <p:ph idx="1"/>
          </p:nvPr>
        </p:nvSpPr>
        <p:spPr/>
        <p:txBody>
          <a:bodyPr/>
          <a:lstStyle/>
          <a:p>
            <a:r>
              <a:rPr lang="en-US" dirty="0" smtClean="0"/>
              <a:t>Enduring Understanding 3.A:   All forces share certain common characteristics when considered by observers in inertial reference frames.</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Knowledge</a:t>
            </a:r>
            <a:endParaRPr lang="en-US" dirty="0"/>
          </a:p>
        </p:txBody>
      </p:sp>
      <p:sp>
        <p:nvSpPr>
          <p:cNvPr id="3" name="Content Placeholder 2"/>
          <p:cNvSpPr>
            <a:spLocks noGrp="1"/>
          </p:cNvSpPr>
          <p:nvPr>
            <p:ph idx="1"/>
          </p:nvPr>
        </p:nvSpPr>
        <p:spPr/>
        <p:txBody>
          <a:bodyPr>
            <a:normAutofit/>
          </a:bodyPr>
          <a:lstStyle/>
          <a:p>
            <a:pPr lvl="1"/>
            <a:r>
              <a:rPr lang="en-US" dirty="0" smtClean="0"/>
              <a:t>Displacement, velocity, and acceleration are all vector quantities.</a:t>
            </a:r>
          </a:p>
          <a:p>
            <a:pPr lvl="1"/>
            <a:r>
              <a:rPr lang="en-US" dirty="0" smtClean="0"/>
              <a:t>Displacement is change in position.  Velocity is the rate of change of position with time.  Acceleration is the rate of change of velocity with time.  Changes in each property are expressed by subtracting initial values from final values.</a:t>
            </a:r>
          </a:p>
          <a:p>
            <a:pPr lvl="1"/>
            <a:r>
              <a:rPr lang="en-US" dirty="0" smtClean="0"/>
              <a:t>A choice of reference frame determines the direction and the magnitude of each of these quantities.</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Idea</a:t>
            </a:r>
            <a:endParaRPr lang="en-US" dirty="0"/>
          </a:p>
        </p:txBody>
      </p:sp>
      <p:sp>
        <p:nvSpPr>
          <p:cNvPr id="3" name="Content Placeholder 2"/>
          <p:cNvSpPr>
            <a:spLocks noGrp="1"/>
          </p:cNvSpPr>
          <p:nvPr>
            <p:ph idx="1"/>
          </p:nvPr>
        </p:nvSpPr>
        <p:spPr/>
        <p:txBody>
          <a:bodyPr/>
          <a:lstStyle/>
          <a:p>
            <a:r>
              <a:rPr lang="en-US" dirty="0" smtClean="0"/>
              <a:t>Big Idea 3: The interactions of an object with other objects can be described by forces.</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Viner Hand ITC" pitchFamily="66" charset="0"/>
              </a:rPr>
              <a:t>Questions?</a:t>
            </a:r>
            <a:endParaRPr lang="en-US" sz="2800" dirty="0">
              <a:latin typeface="Viner Hand ITC"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2" cstate="print"/>
          <a:stretch>
            <a:fillRect/>
          </a:stretch>
        </p:blipFill>
        <p:spPr>
          <a:xfrm>
            <a:off x="2438400" y="152400"/>
            <a:ext cx="4128596" cy="393065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a:bodyPr>
          <a:lstStyle/>
          <a:p>
            <a:r>
              <a:rPr lang="en-US" sz="4000" b="1" dirty="0" smtClean="0"/>
              <a:t>#1-14</a:t>
            </a:r>
            <a:endParaRPr lang="en-US" sz="4000" b="1" dirty="0"/>
          </a:p>
        </p:txBody>
      </p:sp>
      <p:sp>
        <p:nvSpPr>
          <p:cNvPr id="2" name="Title 1"/>
          <p:cNvSpPr>
            <a:spLocks noGrp="1"/>
          </p:cNvSpPr>
          <p:nvPr>
            <p:ph type="title"/>
          </p:nvPr>
        </p:nvSpPr>
        <p:spPr/>
        <p:txBody>
          <a:bodyPr/>
          <a:lstStyle/>
          <a:p>
            <a:r>
              <a:rPr lang="en-US" dirty="0" smtClean="0"/>
              <a:t>Homework</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normAutofit/>
          </a:bodyPr>
          <a:lstStyle/>
          <a:p>
            <a:r>
              <a:rPr lang="en-US" sz="3200" dirty="0" smtClean="0"/>
              <a:t>(3.A.1.1):  The student is able to express the motion of an object using narrative, mathematical, and graphical representations.</a:t>
            </a:r>
          </a:p>
          <a:p>
            <a:r>
              <a:rPr lang="en-US" sz="3200" dirty="0" smtClean="0"/>
              <a:t>(3.A.1.2):  The student is able to design an experimental investigation of the motion of an object.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normAutofit/>
          </a:bodyPr>
          <a:lstStyle/>
          <a:p>
            <a:r>
              <a:rPr lang="en-US" sz="3200" dirty="0" smtClean="0"/>
              <a:t>(3.A.1.3):  The student is able to analyze experimental data describing the motion of an object and is able to express the results of the analysis using narrative, mathematical, and graphical representations.</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sz="3600" dirty="0" smtClean="0">
                <a:solidFill>
                  <a:schemeClr val="tx2">
                    <a:lumMod val="90000"/>
                  </a:schemeClr>
                </a:solidFill>
                <a:hlinkClick r:id="rId4" action="ppaction://hlinkfile"/>
              </a:rPr>
              <a:t>Introductory Video: Displacement, Velocity and Acceleration</a:t>
            </a:r>
            <a:endParaRPr lang="en-US" sz="3600" dirty="0">
              <a:solidFill>
                <a:schemeClr val="tx2">
                  <a:lumMod val="90000"/>
                </a:schemeClr>
              </a:solidFill>
              <a:hlinkClick r:id="rId5" action="ppaction://hlinkfile"/>
            </a:endParaRPr>
          </a:p>
        </p:txBody>
      </p:sp>
      <p:pic>
        <p:nvPicPr>
          <p:cNvPr id="4" name="displacement, velocity, accelera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752600" y="1784350"/>
            <a:ext cx="6096000" cy="45720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1846</TotalTime>
  <Words>1885</Words>
  <Application>Microsoft Office PowerPoint</Application>
  <PresentationFormat>On-screen Show (4:3)</PresentationFormat>
  <Paragraphs>239</Paragraphs>
  <Slides>62</Slides>
  <Notes>0</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72" baseType="lpstr">
      <vt:lpstr>Calibri</vt:lpstr>
      <vt:lpstr>Consolas</vt:lpstr>
      <vt:lpstr>Corbel</vt:lpstr>
      <vt:lpstr>Pristina</vt:lpstr>
      <vt:lpstr>Viner Hand ITC</vt:lpstr>
      <vt:lpstr>Wingdings</vt:lpstr>
      <vt:lpstr>Wingdings 2</vt:lpstr>
      <vt:lpstr>Wingdings 3</vt:lpstr>
      <vt:lpstr>Metro</vt:lpstr>
      <vt:lpstr>Equation</vt:lpstr>
      <vt:lpstr>Devil  physics The  baddest  class  on  campus AP  Physics</vt:lpstr>
      <vt:lpstr>2-1: Reference Frames and     displacement 2-2: Average Velocity 2-3: Instantaneous velocity</vt:lpstr>
      <vt:lpstr>Big Idea</vt:lpstr>
      <vt:lpstr>Enduring Understanding</vt:lpstr>
      <vt:lpstr>Essential Knowledge</vt:lpstr>
      <vt:lpstr>Essential Knowledge</vt:lpstr>
      <vt:lpstr>Learning Objectives</vt:lpstr>
      <vt:lpstr>Learning Objectives</vt:lpstr>
      <vt:lpstr>Introductory Video: Displacement, Velocity and Acceleration</vt:lpstr>
      <vt:lpstr>Mechanics</vt:lpstr>
      <vt:lpstr>Mechanics</vt:lpstr>
      <vt:lpstr>Translational Motion</vt:lpstr>
      <vt:lpstr>Translational Motion</vt:lpstr>
      <vt:lpstr>Translational Motion</vt:lpstr>
      <vt:lpstr>Frame of Reference</vt:lpstr>
      <vt:lpstr>Frame of Reference</vt:lpstr>
      <vt:lpstr>Frame of Reference</vt:lpstr>
      <vt:lpstr>Frame of Reference</vt:lpstr>
      <vt:lpstr>Frame of Reference</vt:lpstr>
      <vt:lpstr>Frame of Reference</vt:lpstr>
      <vt:lpstr>Frame of Reference</vt:lpstr>
      <vt:lpstr>Frame of Reference</vt:lpstr>
      <vt:lpstr>Frame of Reference</vt:lpstr>
      <vt:lpstr>Frame of Reference</vt:lpstr>
      <vt:lpstr>Frame of Reference</vt:lpstr>
      <vt:lpstr>Distance vs. Displacement</vt:lpstr>
      <vt:lpstr>Distance vs. Displacement</vt:lpstr>
      <vt:lpstr>Distance vs. Displacement</vt:lpstr>
      <vt:lpstr>Distance vs. Displacement</vt:lpstr>
      <vt:lpstr>Scalar vs. Vector</vt:lpstr>
      <vt:lpstr>Displacement</vt:lpstr>
      <vt:lpstr>Displacement</vt:lpstr>
      <vt:lpstr>Displacement</vt:lpstr>
      <vt:lpstr>Displacement</vt:lpstr>
      <vt:lpstr>Displacement</vt:lpstr>
      <vt:lpstr>Displacement</vt:lpstr>
      <vt:lpstr>Displacement</vt:lpstr>
      <vt:lpstr>Speed</vt:lpstr>
      <vt:lpstr>Average Speed</vt:lpstr>
      <vt:lpstr>Velocity</vt:lpstr>
      <vt:lpstr>Average Velocity</vt:lpstr>
      <vt:lpstr>Speed vs. Velocity</vt:lpstr>
      <vt:lpstr>Speed vs. Velocity</vt:lpstr>
      <vt:lpstr>Speed vs. Velocity</vt:lpstr>
      <vt:lpstr>Speed vs. Velocity</vt:lpstr>
      <vt:lpstr>Avg. Velocity: The Equation</vt:lpstr>
      <vt:lpstr>Avg. Velocity: The Equation</vt:lpstr>
      <vt:lpstr>Average Velocity of a Car</vt:lpstr>
      <vt:lpstr>Average Velocity – Air Track</vt:lpstr>
      <vt:lpstr>Instantaneous Velocity</vt:lpstr>
      <vt:lpstr>Instantaneous Velocity: The Equation</vt:lpstr>
      <vt:lpstr>Instantaneous Velocity – Air Track</vt:lpstr>
      <vt:lpstr>Instantaneous Velocity</vt:lpstr>
      <vt:lpstr>Instantaneous Velocity</vt:lpstr>
      <vt:lpstr>Learning Objectives</vt:lpstr>
      <vt:lpstr>Learning Objectives</vt:lpstr>
      <vt:lpstr>Essential Knowledge</vt:lpstr>
      <vt:lpstr>Essential Knowledge</vt:lpstr>
      <vt:lpstr>Enduring Understanding</vt:lpstr>
      <vt:lpstr>Big Idea</vt:lpstr>
      <vt:lpstr>Questions?</vt:lpstr>
      <vt:lpstr>Homework</vt:lpstr>
    </vt:vector>
  </TitlesOfParts>
  <Company>pcsb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Devil physics The baddest class on campus IB Physics Physics I Honors / Pre-IB Physics</dc:title>
  <dc:creator>Kyle Smith</dc:creator>
  <cp:lastModifiedBy>Smith Kyle</cp:lastModifiedBy>
  <cp:revision>53</cp:revision>
  <dcterms:created xsi:type="dcterms:W3CDTF">2010-12-08T08:20:03Z</dcterms:created>
  <dcterms:modified xsi:type="dcterms:W3CDTF">2015-09-21T13:57:21Z</dcterms:modified>
</cp:coreProperties>
</file>