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97" r:id="rId5"/>
    <p:sldId id="299" r:id="rId6"/>
    <p:sldId id="301" r:id="rId7"/>
    <p:sldId id="300" r:id="rId8"/>
    <p:sldId id="303" r:id="rId9"/>
    <p:sldId id="305" r:id="rId10"/>
    <p:sldId id="307" r:id="rId11"/>
    <p:sldId id="306" r:id="rId12"/>
    <p:sldId id="308" r:id="rId13"/>
    <p:sldId id="302" r:id="rId14"/>
    <p:sldId id="309" r:id="rId15"/>
    <p:sldId id="310" r:id="rId16"/>
    <p:sldId id="311" r:id="rId17"/>
    <p:sldId id="312" r:id="rId18"/>
    <p:sldId id="313" r:id="rId19"/>
    <p:sldId id="314" r:id="rId20"/>
    <p:sldId id="315" r:id="rId21"/>
    <p:sldId id="317" r:id="rId22"/>
    <p:sldId id="336" r:id="rId23"/>
    <p:sldId id="337" r:id="rId24"/>
    <p:sldId id="360" r:id="rId25"/>
    <p:sldId id="361" r:id="rId26"/>
    <p:sldId id="362" r:id="rId27"/>
    <p:sldId id="339" r:id="rId28"/>
    <p:sldId id="340" r:id="rId29"/>
    <p:sldId id="341" r:id="rId30"/>
    <p:sldId id="342" r:id="rId31"/>
    <p:sldId id="343" r:id="rId32"/>
    <p:sldId id="344" r:id="rId33"/>
    <p:sldId id="364" r:id="rId34"/>
    <p:sldId id="363" r:id="rId35"/>
    <p:sldId id="345" r:id="rId36"/>
    <p:sldId id="346" r:id="rId37"/>
    <p:sldId id="347" r:id="rId38"/>
    <p:sldId id="348" r:id="rId39"/>
    <p:sldId id="349" r:id="rId40"/>
    <p:sldId id="350" r:id="rId41"/>
    <p:sldId id="351" r:id="rId42"/>
    <p:sldId id="352" r:id="rId43"/>
    <p:sldId id="353" r:id="rId44"/>
    <p:sldId id="365" r:id="rId45"/>
    <p:sldId id="298" r:id="rId46"/>
    <p:sldId id="296" r:id="rId47"/>
    <p:sldId id="329" r:id="rId48"/>
    <p:sldId id="330" r:id="rId49"/>
    <p:sldId id="331" r:id="rId50"/>
    <p:sldId id="332" r:id="rId51"/>
    <p:sldId id="333" r:id="rId52"/>
    <p:sldId id="334" r:id="rId53"/>
    <p:sldId id="335" r:id="rId54"/>
    <p:sldId id="323" r:id="rId55"/>
    <p:sldId id="324" r:id="rId56"/>
    <p:sldId id="325" r:id="rId57"/>
    <p:sldId id="326" r:id="rId58"/>
    <p:sldId id="327" r:id="rId59"/>
    <p:sldId id="328" r:id="rId60"/>
    <p:sldId id="321" r:id="rId61"/>
    <p:sldId id="322" r:id="rId62"/>
    <p:sldId id="320" r:id="rId63"/>
    <p:sldId id="261" r:id="rId64"/>
    <p:sldId id="26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21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8.wmf"/><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2/26/2016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2/26/2016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png"/><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9.bin"/></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12.bin"/></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4.wmf"/><Relationship Id="rId4" Type="http://schemas.openxmlformats.org/officeDocument/2006/relationships/oleObject" Target="../embeddings/oleObject13.bin"/></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0.jpeg"/><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 Id="rId9" Type="http://schemas.openxmlformats.org/officeDocument/2006/relationships/image" Target="../media/image19.wmf"/></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20.jpeg"/><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image" Target="../media/image17.wmf"/><Relationship Id="rId4" Type="http://schemas.openxmlformats.org/officeDocument/2006/relationships/oleObject" Target="../embeddings/oleObject18.bin"/><Relationship Id="rId9" Type="http://schemas.openxmlformats.org/officeDocument/2006/relationships/image" Target="../media/image19.wmf"/></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22.jpeg"/><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2.bin"/><Relationship Id="rId5" Type="http://schemas.openxmlformats.org/officeDocument/2006/relationships/image" Target="../media/image17.wmf"/><Relationship Id="rId4" Type="http://schemas.openxmlformats.org/officeDocument/2006/relationships/oleObject" Target="../embeddings/oleObject21.bin"/><Relationship Id="rId9" Type="http://schemas.openxmlformats.org/officeDocument/2006/relationships/image" Target="../media/image21.wmf"/></Relationships>
</file>

<file path=ppt/slides/_rels/slide4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3.wmf"/><Relationship Id="rId4" Type="http://schemas.openxmlformats.org/officeDocument/2006/relationships/oleObject" Target="../embeddings/oleObject24.bin"/></Relationships>
</file>

<file path=ppt/slides/_rels/slide44.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5.xml"/><Relationship Id="rId1" Type="http://schemas.openxmlformats.org/officeDocument/2006/relationships/vmlDrawing" Target="../drawings/vmlDrawing14.vml"/><Relationship Id="rId6" Type="http://schemas.openxmlformats.org/officeDocument/2006/relationships/image" Target="../media/image25.wmf"/><Relationship Id="rId5" Type="http://schemas.openxmlformats.org/officeDocument/2006/relationships/oleObject" Target="../embeddings/oleObject26.bin"/><Relationship Id="rId4" Type="http://schemas.openxmlformats.org/officeDocument/2006/relationships/image" Target="../media/image24.wmf"/></Relationships>
</file>

<file path=ppt/slides/_rels/slide45.xml.rels><?xml version="1.0" encoding="UTF-8" standalone="yes"?>
<Relationships xmlns="http://schemas.openxmlformats.org/package/2006/relationships"><Relationship Id="rId3" Type="http://schemas.openxmlformats.org/officeDocument/2006/relationships/hyperlink" Target="Rotational%20Kinetic%20Energy%20Problem.wmv" TargetMode="External"/><Relationship Id="rId2" Type="http://schemas.openxmlformats.org/officeDocument/2006/relationships/slideLayout" Target="../slideLayouts/slideLayout2.xml"/><Relationship Id="rId1" Type="http://schemas.openxmlformats.org/officeDocument/2006/relationships/video" Target="file:///G:\AAASync\AP%20Physics%201\Lesson%20Plans\Giancoli%20Lessons\Giancoli%20Chapter%208\Giancoli%20Lesson%208-7%20(new)\Rotational%20Kinetic%20Energy%20Problem.wmv" TargetMode="External"/><Relationship Id="rId4" Type="http://schemas.openxmlformats.org/officeDocument/2006/relationships/image" Target="../media/image27.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3200" dirty="0" smtClean="0">
                <a:latin typeface="Pristina" pitchFamily="66" charset="0"/>
              </a:rPr>
              <a:t/>
            </a:r>
            <a:br>
              <a:rPr lang="en-US" sz="3200" dirty="0" smtClean="0">
                <a:latin typeface="Pristina" pitchFamily="66" charset="0"/>
              </a:rPr>
            </a:br>
            <a:r>
              <a:rPr lang="en-US" sz="3000" dirty="0" smtClean="0">
                <a:latin typeface="Pristina" pitchFamily="66" charset="0"/>
              </a:rPr>
              <a:t>AP  Physics</a:t>
            </a:r>
            <a:endParaRPr lang="en-US" sz="30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For all systems under all circumstances, energy, charge, linear momentum, and angular momentum are conserved. For an isolated or a closed system, conserved quantities are constant. An open system is one that exchanges any conserved quantity with its surroundings.</a:t>
            </a:r>
          </a:p>
          <a:p>
            <a:r>
              <a:rPr lang="en-US" sz="3200" dirty="0" smtClean="0"/>
              <a:t>If the net external torque exerted on the system is zero, the angular momentum of the system does not change.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angular momentum of a system is determined by the locations and velocities of the objects that make up the system.</a:t>
            </a:r>
          </a:p>
          <a:p>
            <a:r>
              <a:rPr lang="en-US" sz="3200" dirty="0" smtClean="0"/>
              <a:t>The rotational inertia of an object or system depends upon the distribution of mass within the object or system.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Changes in the radius of a system or in the distribution of mass within the system result in changes in the system’s rotational inertia, and hence in its angular velocity and linear speed for a given angular momentum.</a:t>
            </a:r>
          </a:p>
          <a:p>
            <a:r>
              <a:rPr lang="en-US" sz="3200" dirty="0" smtClean="0"/>
              <a:t>Examples should include elliptical orbits in an Earth-satellite system. Mathematical expressions for the moments of inertia will be provided where needed.  Students will not be expected to know the parallel axis theorem.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student is able to predict the behavior of rotational collision situations by the same processes that are used to analyze linear collision situations using an analogy between impulse and change of linear momentum and angular impulse and change of angular momentum.</a:t>
            </a:r>
          </a:p>
          <a:p>
            <a:r>
              <a:rPr lang="en-US" sz="3200" dirty="0" smtClean="0"/>
              <a:t>In an unfamiliar context or using representations beyond equations, the student is able to justify the selection of a mathematical routine to solve for the change in angular momentum of an object caused by torques exerted on the object.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plan data collection and analysis strategies designed to test the relationship between torques exerted on an object and the change in angular momentum of that object.</a:t>
            </a:r>
          </a:p>
          <a:p>
            <a:r>
              <a:rPr lang="en-US" sz="3200" dirty="0" smtClean="0"/>
              <a:t>The student is able to describe a representation and use it to analyze a situation in which several forces exerted on a rotating system of rigidly connected objects change the angular velocity and angular momentum of the system.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plan data collection strategies designed to establish that torque, angular velocity, angular acceleration, and angular momentum can be predicted accurately when the variables are treated as being clockwise or counterclockwise with respect to a well-defined axis of rotation, and refine the research question based on the examination of data.</a:t>
            </a:r>
          </a:p>
          <a:p>
            <a:r>
              <a:rPr lang="en-US" sz="3200" dirty="0" smtClean="0"/>
              <a:t>The student is able to describe a model of a rotational system and use that model to analyze a situation in which angular momentum changes due to interaction with other objects or systems.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plan a data collection and analysis strategy to determine the change in angular momentum of a system and relate it to interactions with other objects and systems.</a:t>
            </a:r>
          </a:p>
          <a:p>
            <a:r>
              <a:rPr lang="en-US" sz="3200" dirty="0" smtClean="0"/>
              <a:t>The student is able to use appropriate mathematical routines to calculate values for initial or final angular momentum, or change in angular momentum of a system, or average torque or time during which the torque is exerted in analyzing a situation involving torque and angular momentum.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plan a data collection strategy designed to test the relationship between the change in angular momentum of a system and the product of the average torque applied to the system and the time interval during which the torque is exerted.</a:t>
            </a:r>
          </a:p>
          <a:p>
            <a:r>
              <a:rPr lang="en-US" sz="3200" dirty="0" smtClean="0"/>
              <a:t>The student is able to define open and closed systems for everyday situations and apply conservation concepts for energy, charge, and linear momentum to those situations.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make qualitative predictions about the angular momentum of a system for a situation in which there is no net external torque.</a:t>
            </a:r>
          </a:p>
          <a:p>
            <a:r>
              <a:rPr lang="en-US" sz="3200" dirty="0" smtClean="0"/>
              <a:t>The student is able to make calculations of quantities related to the angular momentum of a system when the net external torque on the system is zero.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describe or calculate the angular momentum and rotational inertia of a system in terms of the locations and velocities of objects that make up the system.  Students are expected to do qualitative reasoning with compound objects. Students are expected to do calculations with a fixed set of extended objects and point masses.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343400"/>
            <a:ext cx="8382000" cy="1975104"/>
          </a:xfrm>
        </p:spPr>
        <p:txBody>
          <a:bodyPr/>
          <a:lstStyle/>
          <a:p>
            <a:r>
              <a:rPr lang="en-US" sz="3600" dirty="0" err="1" smtClean="0"/>
              <a:t>Lsn</a:t>
            </a:r>
            <a:r>
              <a:rPr lang="en-US" sz="3600" dirty="0" smtClean="0"/>
              <a:t> 8-7: Rotational kinetic 			  energy</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Rotational Kinetic Energy</a:t>
            </a:r>
            <a:endParaRPr lang="en-US" dirty="0"/>
          </a:p>
        </p:txBody>
      </p:sp>
      <p:sp>
        <p:nvSpPr>
          <p:cNvPr id="3" name="Content Placeholder 2"/>
          <p:cNvSpPr>
            <a:spLocks noGrp="1"/>
          </p:cNvSpPr>
          <p:nvPr>
            <p:ph idx="1"/>
          </p:nvPr>
        </p:nvSpPr>
        <p:spPr>
          <a:xfrm>
            <a:off x="304800" y="1066800"/>
            <a:ext cx="4876800" cy="5288760"/>
          </a:xfrm>
        </p:spPr>
        <p:txBody>
          <a:bodyPr/>
          <a:lstStyle/>
          <a:p>
            <a:r>
              <a:rPr lang="en-US" dirty="0" smtClean="0"/>
              <a:t>Linear Kinetic Energy is</a:t>
            </a:r>
          </a:p>
          <a:p>
            <a:endParaRPr lang="en-US" dirty="0" smtClean="0"/>
          </a:p>
          <a:p>
            <a:r>
              <a:rPr lang="en-US" dirty="0" smtClean="0"/>
              <a:t>To convert tangential (linear ) velocity to angular velocity</a:t>
            </a:r>
          </a:p>
          <a:p>
            <a:endParaRPr lang="en-US" dirty="0" smtClean="0"/>
          </a:p>
          <a:p>
            <a:r>
              <a:rPr lang="en-US" dirty="0" smtClean="0"/>
              <a:t>Rotational kinetic energy is then</a:t>
            </a:r>
          </a:p>
          <a:p>
            <a:endParaRPr lang="en-US" dirty="0" smtClean="0"/>
          </a:p>
          <a:p>
            <a:r>
              <a:rPr lang="en-US" dirty="0" smtClean="0"/>
              <a:t>For the entire mass it is</a:t>
            </a:r>
            <a:endParaRPr lang="en-US" dirty="0"/>
          </a:p>
        </p:txBody>
      </p:sp>
      <p:graphicFrame>
        <p:nvGraphicFramePr>
          <p:cNvPr id="4" name="Object 3"/>
          <p:cNvGraphicFramePr>
            <a:graphicFrameLocks noChangeAspect="1"/>
          </p:cNvGraphicFramePr>
          <p:nvPr/>
        </p:nvGraphicFramePr>
        <p:xfrm>
          <a:off x="5486400" y="1143000"/>
          <a:ext cx="2552700" cy="685800"/>
        </p:xfrm>
        <a:graphic>
          <a:graphicData uri="http://schemas.openxmlformats.org/presentationml/2006/ole">
            <mc:AlternateContent xmlns:mc="http://schemas.openxmlformats.org/markup-compatibility/2006">
              <mc:Choice xmlns:v="urn:schemas-microsoft-com:vml" Requires="v">
                <p:oleObj spid="_x0000_s1043" name="Equation" r:id="rId3" imgW="850680" imgH="228600" progId="Equation.3">
                  <p:embed/>
                </p:oleObj>
              </mc:Choice>
              <mc:Fallback>
                <p:oleObj name="Equation" r:id="rId3" imgW="8506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143000"/>
                        <a:ext cx="2552700" cy="685800"/>
                      </a:xfrm>
                      <a:prstGeom prst="rect">
                        <a:avLst/>
                      </a:prstGeom>
                      <a:solidFill>
                        <a:schemeClr val="tx1"/>
                      </a:solidFill>
                    </p:spPr>
                  </p:pic>
                </p:oleObj>
              </mc:Fallback>
            </mc:AlternateContent>
          </a:graphicData>
        </a:graphic>
      </p:graphicFrame>
      <p:graphicFrame>
        <p:nvGraphicFramePr>
          <p:cNvPr id="1027" name="Object 3"/>
          <p:cNvGraphicFramePr>
            <a:graphicFrameLocks noChangeAspect="1"/>
          </p:cNvGraphicFramePr>
          <p:nvPr/>
        </p:nvGraphicFramePr>
        <p:xfrm>
          <a:off x="5486400" y="2514600"/>
          <a:ext cx="2182091" cy="685800"/>
        </p:xfrm>
        <a:graphic>
          <a:graphicData uri="http://schemas.openxmlformats.org/presentationml/2006/ole">
            <mc:AlternateContent xmlns:mc="http://schemas.openxmlformats.org/markup-compatibility/2006">
              <mc:Choice xmlns:v="urn:schemas-microsoft-com:vml" Requires="v">
                <p:oleObj spid="_x0000_s1044" name="Equation" r:id="rId5" imgW="444240" imgH="139680" progId="Equation.3">
                  <p:embed/>
                </p:oleObj>
              </mc:Choice>
              <mc:Fallback>
                <p:oleObj name="Equation" r:id="rId5" imgW="444240" imgH="1396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2514600"/>
                        <a:ext cx="2182091" cy="685800"/>
                      </a:xfrm>
                      <a:prstGeom prst="rect">
                        <a:avLst/>
                      </a:prstGeom>
                      <a:solidFill>
                        <a:schemeClr val="tx1"/>
                      </a:solidFill>
                    </p:spPr>
                  </p:pic>
                </p:oleObj>
              </mc:Fallback>
            </mc:AlternateContent>
          </a:graphicData>
        </a:graphic>
      </p:graphicFrame>
      <p:graphicFrame>
        <p:nvGraphicFramePr>
          <p:cNvPr id="1029" name="Object 5"/>
          <p:cNvGraphicFramePr>
            <a:graphicFrameLocks noChangeAspect="1"/>
          </p:cNvGraphicFramePr>
          <p:nvPr/>
        </p:nvGraphicFramePr>
        <p:xfrm>
          <a:off x="5581650" y="4114800"/>
          <a:ext cx="3009900" cy="685800"/>
        </p:xfrm>
        <a:graphic>
          <a:graphicData uri="http://schemas.openxmlformats.org/presentationml/2006/ole">
            <mc:AlternateContent xmlns:mc="http://schemas.openxmlformats.org/markup-compatibility/2006">
              <mc:Choice xmlns:v="urn:schemas-microsoft-com:vml" Requires="v">
                <p:oleObj spid="_x0000_s1045" name="Equation" r:id="rId7" imgW="1002960" imgH="228600" progId="Equation.3">
                  <p:embed/>
                </p:oleObj>
              </mc:Choice>
              <mc:Fallback>
                <p:oleObj name="Equation" r:id="rId7" imgW="1002960" imgH="2286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1650" y="4114800"/>
                        <a:ext cx="3009900" cy="685800"/>
                      </a:xfrm>
                      <a:prstGeom prst="rect">
                        <a:avLst/>
                      </a:prstGeom>
                      <a:solidFill>
                        <a:schemeClr val="tx1"/>
                      </a:solidFill>
                    </p:spPr>
                  </p:pic>
                </p:oleObj>
              </mc:Fallback>
            </mc:AlternateContent>
          </a:graphicData>
        </a:graphic>
      </p:graphicFrame>
      <p:graphicFrame>
        <p:nvGraphicFramePr>
          <p:cNvPr id="1030" name="Object 6"/>
          <p:cNvGraphicFramePr>
            <a:graphicFrameLocks noChangeAspect="1"/>
          </p:cNvGraphicFramePr>
          <p:nvPr/>
        </p:nvGraphicFramePr>
        <p:xfrm>
          <a:off x="5619750" y="5791200"/>
          <a:ext cx="3276600" cy="685800"/>
        </p:xfrm>
        <a:graphic>
          <a:graphicData uri="http://schemas.openxmlformats.org/presentationml/2006/ole">
            <mc:AlternateContent xmlns:mc="http://schemas.openxmlformats.org/markup-compatibility/2006">
              <mc:Choice xmlns:v="urn:schemas-microsoft-com:vml" Requires="v">
                <p:oleObj spid="_x0000_s1046" name="Equation" r:id="rId9" imgW="1091880" imgH="228600" progId="Equation.3">
                  <p:embed/>
                </p:oleObj>
              </mc:Choice>
              <mc:Fallback>
                <p:oleObj name="Equation" r:id="rId9" imgW="1091880" imgH="22860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19750" y="5791200"/>
                        <a:ext cx="3276600" cy="685800"/>
                      </a:xfrm>
                      <a:prstGeom prst="rect">
                        <a:avLst/>
                      </a:prstGeom>
                      <a:solidFill>
                        <a:schemeClr val="tx1"/>
                      </a:solidFill>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Rotational Kinetic Energy</a:t>
            </a:r>
            <a:endParaRPr lang="en-US" dirty="0"/>
          </a:p>
        </p:txBody>
      </p:sp>
      <p:sp>
        <p:nvSpPr>
          <p:cNvPr id="3" name="Content Placeholder 2"/>
          <p:cNvSpPr>
            <a:spLocks noGrp="1"/>
          </p:cNvSpPr>
          <p:nvPr>
            <p:ph idx="1"/>
          </p:nvPr>
        </p:nvSpPr>
        <p:spPr>
          <a:xfrm>
            <a:off x="304800" y="1066800"/>
            <a:ext cx="4876800" cy="5288760"/>
          </a:xfrm>
        </p:spPr>
        <p:txBody>
          <a:bodyPr/>
          <a:lstStyle/>
          <a:p>
            <a:r>
              <a:rPr lang="en-US" dirty="0" smtClean="0"/>
              <a:t>Kinetic energy for the entire mass it is</a:t>
            </a:r>
          </a:p>
          <a:p>
            <a:endParaRPr lang="en-US" dirty="0" smtClean="0"/>
          </a:p>
          <a:p>
            <a:r>
              <a:rPr lang="en-US" dirty="0" smtClean="0"/>
              <a:t>But, the moment of inertia is</a:t>
            </a:r>
          </a:p>
          <a:p>
            <a:endParaRPr lang="en-US" dirty="0" smtClean="0"/>
          </a:p>
          <a:p>
            <a:r>
              <a:rPr lang="en-US" dirty="0" smtClean="0"/>
              <a:t>So, kinetic energy in terms of the moment of inertia is</a:t>
            </a:r>
            <a:endParaRPr lang="en-US" dirty="0"/>
          </a:p>
        </p:txBody>
      </p:sp>
      <p:graphicFrame>
        <p:nvGraphicFramePr>
          <p:cNvPr id="1030" name="Object 6"/>
          <p:cNvGraphicFramePr>
            <a:graphicFrameLocks noChangeAspect="1"/>
          </p:cNvGraphicFramePr>
          <p:nvPr/>
        </p:nvGraphicFramePr>
        <p:xfrm>
          <a:off x="6172200" y="2667000"/>
          <a:ext cx="1790700" cy="609600"/>
        </p:xfrm>
        <a:graphic>
          <a:graphicData uri="http://schemas.openxmlformats.org/presentationml/2006/ole">
            <mc:AlternateContent xmlns:mc="http://schemas.openxmlformats.org/markup-compatibility/2006">
              <mc:Choice xmlns:v="urn:schemas-microsoft-com:vml" Requires="v">
                <p:oleObj spid="_x0000_s2065" name="Equation" r:id="rId3" imgW="596880" imgH="203040" progId="Equation.3">
                  <p:embed/>
                </p:oleObj>
              </mc:Choice>
              <mc:Fallback>
                <p:oleObj name="Equation" r:id="rId3" imgW="596880" imgH="2030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667000"/>
                        <a:ext cx="1790700" cy="609600"/>
                      </a:xfrm>
                      <a:prstGeom prst="rect">
                        <a:avLst/>
                      </a:prstGeom>
                      <a:solidFill>
                        <a:schemeClr val="tx1"/>
                      </a:solidFill>
                    </p:spPr>
                  </p:pic>
                </p:oleObj>
              </mc:Fallback>
            </mc:AlternateContent>
          </a:graphicData>
        </a:graphic>
      </p:graphicFrame>
      <p:graphicFrame>
        <p:nvGraphicFramePr>
          <p:cNvPr id="2054" name="Object 6"/>
          <p:cNvGraphicFramePr>
            <a:graphicFrameLocks noChangeAspect="1"/>
          </p:cNvGraphicFramePr>
          <p:nvPr/>
        </p:nvGraphicFramePr>
        <p:xfrm>
          <a:off x="5429250" y="1143000"/>
          <a:ext cx="3276600" cy="685800"/>
        </p:xfrm>
        <a:graphic>
          <a:graphicData uri="http://schemas.openxmlformats.org/presentationml/2006/ole">
            <mc:AlternateContent xmlns:mc="http://schemas.openxmlformats.org/markup-compatibility/2006">
              <mc:Choice xmlns:v="urn:schemas-microsoft-com:vml" Requires="v">
                <p:oleObj spid="_x0000_s2066" name="Equation" r:id="rId5" imgW="1091880" imgH="228600" progId="Equation.3">
                  <p:embed/>
                </p:oleObj>
              </mc:Choice>
              <mc:Fallback>
                <p:oleObj name="Equation" r:id="rId5" imgW="1091880" imgH="2286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9250" y="1143000"/>
                        <a:ext cx="3276600" cy="685800"/>
                      </a:xfrm>
                      <a:prstGeom prst="rect">
                        <a:avLst/>
                      </a:prstGeom>
                      <a:solidFill>
                        <a:schemeClr val="tx1"/>
                      </a:solidFill>
                    </p:spPr>
                  </p:pic>
                </p:oleObj>
              </mc:Fallback>
            </mc:AlternateContent>
          </a:graphicData>
        </a:graphic>
      </p:graphicFrame>
      <p:graphicFrame>
        <p:nvGraphicFramePr>
          <p:cNvPr id="2055" name="Object 6"/>
          <p:cNvGraphicFramePr>
            <a:graphicFrameLocks noChangeAspect="1"/>
          </p:cNvGraphicFramePr>
          <p:nvPr/>
        </p:nvGraphicFramePr>
        <p:xfrm>
          <a:off x="5715000" y="4343400"/>
          <a:ext cx="2514600" cy="685800"/>
        </p:xfrm>
        <a:graphic>
          <a:graphicData uri="http://schemas.openxmlformats.org/presentationml/2006/ole">
            <mc:AlternateContent xmlns:mc="http://schemas.openxmlformats.org/markup-compatibility/2006">
              <mc:Choice xmlns:v="urn:schemas-microsoft-com:vml" Requires="v">
                <p:oleObj spid="_x0000_s2067" name="Equation" r:id="rId7" imgW="838080" imgH="228600" progId="Equation.3">
                  <p:embed/>
                </p:oleObj>
              </mc:Choice>
              <mc:Fallback>
                <p:oleObj name="Equation" r:id="rId7" imgW="838080" imgH="2286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4343400"/>
                        <a:ext cx="2514600" cy="685800"/>
                      </a:xfrm>
                      <a:prstGeom prst="rect">
                        <a:avLst/>
                      </a:prstGeom>
                      <a:solidFill>
                        <a:schemeClr val="tx1"/>
                      </a:solidFill>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Total Kinetic Energy</a:t>
            </a:r>
            <a:endParaRPr lang="en-US" dirty="0"/>
          </a:p>
        </p:txBody>
      </p:sp>
      <p:sp>
        <p:nvSpPr>
          <p:cNvPr id="3" name="Content Placeholder 2"/>
          <p:cNvSpPr>
            <a:spLocks noGrp="1"/>
          </p:cNvSpPr>
          <p:nvPr>
            <p:ph idx="1"/>
          </p:nvPr>
        </p:nvSpPr>
        <p:spPr>
          <a:xfrm>
            <a:off x="304800" y="1066800"/>
            <a:ext cx="8458200" cy="5288760"/>
          </a:xfrm>
        </p:spPr>
        <p:txBody>
          <a:bodyPr/>
          <a:lstStyle/>
          <a:p>
            <a:r>
              <a:rPr lang="en-US" dirty="0" smtClean="0"/>
              <a:t>But what happens if something has both rotational and translational motion</a:t>
            </a:r>
          </a:p>
          <a:p>
            <a:r>
              <a:rPr lang="en-US" dirty="0" smtClean="0"/>
              <a:t>This is when depression sets in</a:t>
            </a:r>
          </a:p>
          <a:p>
            <a:r>
              <a:rPr lang="en-US" dirty="0" smtClean="0"/>
              <a:t>The  total kinetic energy is the sum of the translational kinetic energy and the rotational kinetic energy</a:t>
            </a:r>
            <a:endParaRPr lang="en-US" dirty="0"/>
          </a:p>
        </p:txBody>
      </p:sp>
      <p:graphicFrame>
        <p:nvGraphicFramePr>
          <p:cNvPr id="2054" name="Object 6"/>
          <p:cNvGraphicFramePr>
            <a:graphicFrameLocks noChangeAspect="1"/>
          </p:cNvGraphicFramePr>
          <p:nvPr/>
        </p:nvGraphicFramePr>
        <p:xfrm>
          <a:off x="228600" y="4572000"/>
          <a:ext cx="4267200" cy="1181100"/>
        </p:xfrm>
        <a:graphic>
          <a:graphicData uri="http://schemas.openxmlformats.org/presentationml/2006/ole">
            <mc:AlternateContent xmlns:mc="http://schemas.openxmlformats.org/markup-compatibility/2006">
              <mc:Choice xmlns:v="urn:schemas-microsoft-com:vml" Requires="v">
                <p:oleObj spid="_x0000_s3079" name="Equation" r:id="rId3" imgW="1422360" imgH="393480" progId="Equation.3">
                  <p:embed/>
                </p:oleObj>
              </mc:Choice>
              <mc:Fallback>
                <p:oleObj name="Equation" r:id="rId3" imgW="1422360" imgH="393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572000"/>
                        <a:ext cx="4267200" cy="1181100"/>
                      </a:xfrm>
                      <a:prstGeom prst="rect">
                        <a:avLst/>
                      </a:prstGeom>
                      <a:solidFill>
                        <a:schemeClr val="tx1"/>
                      </a:solidFill>
                    </p:spPr>
                  </p:pic>
                </p:oleObj>
              </mc:Fallback>
            </mc:AlternateContent>
          </a:graphicData>
        </a:graphic>
      </p:graphicFrame>
      <p:pic>
        <p:nvPicPr>
          <p:cNvPr id="3077" name="Picture 5"/>
          <p:cNvPicPr>
            <a:picLocks noChangeAspect="1" noChangeArrowheads="1"/>
          </p:cNvPicPr>
          <p:nvPr/>
        </p:nvPicPr>
        <p:blipFill>
          <a:blip r:embed="rId5" cstate="print"/>
          <a:srcRect/>
          <a:stretch>
            <a:fillRect/>
          </a:stretch>
        </p:blipFill>
        <p:spPr bwMode="auto">
          <a:xfrm>
            <a:off x="4801008" y="3886200"/>
            <a:ext cx="4130691" cy="23622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The Situation</a:t>
            </a:r>
            <a:endParaRPr lang="en-US" dirty="0"/>
          </a:p>
        </p:txBody>
      </p:sp>
      <p:sp>
        <p:nvSpPr>
          <p:cNvPr id="3" name="Content Placeholder 2"/>
          <p:cNvSpPr>
            <a:spLocks noGrp="1"/>
          </p:cNvSpPr>
          <p:nvPr>
            <p:ph idx="1"/>
          </p:nvPr>
        </p:nvSpPr>
        <p:spPr>
          <a:xfrm>
            <a:off x="304800" y="1066800"/>
            <a:ext cx="8458200" cy="5288760"/>
          </a:xfrm>
        </p:spPr>
        <p:txBody>
          <a:bodyPr/>
          <a:lstStyle/>
          <a:p>
            <a:pPr marL="117475" indent="0">
              <a:buNone/>
            </a:pPr>
            <a:r>
              <a:rPr lang="en-US" b="1" i="1" dirty="0" smtClean="0">
                <a:solidFill>
                  <a:srgbClr val="FFFF00"/>
                </a:solidFill>
              </a:rPr>
              <a:t>The height of the ramp is 3m and the radius of the ball is 0.3m.  What is the velocity of the ball at the bottom of the ramp?  How would you solve this with energy?</a:t>
            </a:r>
            <a:endParaRPr lang="en-US" b="1" i="1" dirty="0">
              <a:solidFill>
                <a:srgbClr val="FFFF00"/>
              </a:solidFill>
            </a:endParaRPr>
          </a:p>
        </p:txBody>
      </p:sp>
      <p:pic>
        <p:nvPicPr>
          <p:cNvPr id="3077" name="Picture 5"/>
          <p:cNvPicPr>
            <a:picLocks noChangeAspect="1" noChangeArrowheads="1"/>
          </p:cNvPicPr>
          <p:nvPr/>
        </p:nvPicPr>
        <p:blipFill>
          <a:blip r:embed="rId2" cstate="print"/>
          <a:srcRect/>
          <a:stretch>
            <a:fillRect/>
          </a:stretch>
        </p:blipFill>
        <p:spPr bwMode="auto">
          <a:xfrm>
            <a:off x="4860909" y="4343400"/>
            <a:ext cx="4130691" cy="23622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The Situation</a:t>
            </a:r>
            <a:endParaRPr lang="en-US" dirty="0"/>
          </a:p>
        </p:txBody>
      </p:sp>
      <p:sp>
        <p:nvSpPr>
          <p:cNvPr id="3" name="Content Placeholder 2"/>
          <p:cNvSpPr>
            <a:spLocks noGrp="1"/>
          </p:cNvSpPr>
          <p:nvPr>
            <p:ph idx="1"/>
          </p:nvPr>
        </p:nvSpPr>
        <p:spPr>
          <a:xfrm>
            <a:off x="304800" y="1066800"/>
            <a:ext cx="8458200" cy="5288760"/>
          </a:xfrm>
        </p:spPr>
        <p:txBody>
          <a:bodyPr/>
          <a:lstStyle/>
          <a:p>
            <a:pPr marL="117475" indent="0">
              <a:buNone/>
            </a:pPr>
            <a:r>
              <a:rPr lang="en-US" b="1" i="1" dirty="0" smtClean="0">
                <a:solidFill>
                  <a:srgbClr val="FFFF00"/>
                </a:solidFill>
              </a:rPr>
              <a:t>The height of the ramp is 3m and the radius of the ball is 0.3m.  What is the velocity of the ball at the bottom of the ramp?  How would you solve this with energy?</a:t>
            </a:r>
            <a:endParaRPr lang="en-US" b="1" i="1" dirty="0">
              <a:solidFill>
                <a:srgbClr val="FF0000"/>
              </a:solidFill>
            </a:endParaRPr>
          </a:p>
        </p:txBody>
      </p:sp>
      <p:pic>
        <p:nvPicPr>
          <p:cNvPr id="3077" name="Picture 5"/>
          <p:cNvPicPr>
            <a:picLocks noChangeAspect="1" noChangeArrowheads="1"/>
          </p:cNvPicPr>
          <p:nvPr/>
        </p:nvPicPr>
        <p:blipFill>
          <a:blip r:embed="rId3" cstate="print"/>
          <a:srcRect/>
          <a:stretch>
            <a:fillRect/>
          </a:stretch>
        </p:blipFill>
        <p:spPr bwMode="auto">
          <a:xfrm>
            <a:off x="4860909" y="4343400"/>
            <a:ext cx="4130691" cy="2362200"/>
          </a:xfrm>
          <a:prstGeom prst="rect">
            <a:avLst/>
          </a:prstGeom>
          <a:noFill/>
          <a:ln w="9525">
            <a:noFill/>
            <a:miter lim="800000"/>
            <a:headEnd/>
            <a:tailEnd/>
          </a:ln>
          <a:effectLst/>
        </p:spPr>
      </p:pic>
      <p:graphicFrame>
        <p:nvGraphicFramePr>
          <p:cNvPr id="5" name="Object 4"/>
          <p:cNvGraphicFramePr>
            <a:graphicFrameLocks noChangeAspect="1"/>
          </p:cNvGraphicFramePr>
          <p:nvPr/>
        </p:nvGraphicFramePr>
        <p:xfrm>
          <a:off x="838200" y="3657600"/>
          <a:ext cx="2743200" cy="685800"/>
        </p:xfrm>
        <a:graphic>
          <a:graphicData uri="http://schemas.openxmlformats.org/presentationml/2006/ole">
            <mc:AlternateContent xmlns:mc="http://schemas.openxmlformats.org/markup-compatibility/2006">
              <mc:Choice xmlns:v="urn:schemas-microsoft-com:vml" Requires="v">
                <p:oleObj spid="_x0000_s62470" name="Equation" r:id="rId4" imgW="609480" imgH="152280" progId="Equation.3">
                  <p:embed/>
                </p:oleObj>
              </mc:Choice>
              <mc:Fallback>
                <p:oleObj name="Equation" r:id="rId4" imgW="609480" imgH="15228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657600"/>
                        <a:ext cx="2743200" cy="685800"/>
                      </a:xfrm>
                      <a:prstGeom prst="rect">
                        <a:avLst/>
                      </a:prstGeom>
                      <a:solidFill>
                        <a:schemeClr val="tx1"/>
                      </a:solidFill>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The Situation</a:t>
            </a:r>
            <a:endParaRPr lang="en-US" dirty="0"/>
          </a:p>
        </p:txBody>
      </p:sp>
      <p:sp>
        <p:nvSpPr>
          <p:cNvPr id="3" name="Content Placeholder 2"/>
          <p:cNvSpPr>
            <a:spLocks noGrp="1"/>
          </p:cNvSpPr>
          <p:nvPr>
            <p:ph idx="1"/>
          </p:nvPr>
        </p:nvSpPr>
        <p:spPr>
          <a:xfrm>
            <a:off x="304800" y="1066800"/>
            <a:ext cx="8458200" cy="5288760"/>
          </a:xfrm>
        </p:spPr>
        <p:txBody>
          <a:bodyPr/>
          <a:lstStyle/>
          <a:p>
            <a:pPr marL="117475" indent="0">
              <a:buNone/>
            </a:pPr>
            <a:r>
              <a:rPr lang="en-US" b="1" i="1" dirty="0" smtClean="0">
                <a:solidFill>
                  <a:srgbClr val="FFFF00"/>
                </a:solidFill>
              </a:rPr>
              <a:t>The height of the ramp is 3m and the radius of the ball is 0.3m.  What is the velocity of the ball at the bottom of the ramp?  How would you solve this with energy?</a:t>
            </a:r>
          </a:p>
          <a:p>
            <a:pPr marL="117475" indent="0">
              <a:buNone/>
            </a:pPr>
            <a:endParaRPr lang="en-US" b="1" i="1" dirty="0" smtClean="0">
              <a:solidFill>
                <a:srgbClr val="FFFF00"/>
              </a:solidFill>
            </a:endParaRPr>
          </a:p>
          <a:p>
            <a:pPr marL="117475" indent="0">
              <a:buNone/>
            </a:pPr>
            <a:endParaRPr lang="en-US" b="1" i="1" dirty="0" smtClean="0">
              <a:solidFill>
                <a:srgbClr val="FFFF00"/>
              </a:solidFill>
            </a:endParaRPr>
          </a:p>
          <a:p>
            <a:pPr marL="117475" indent="0">
              <a:buNone/>
            </a:pPr>
            <a:endParaRPr lang="en-US" b="1" i="1" dirty="0" smtClean="0">
              <a:solidFill>
                <a:srgbClr val="FFFF00"/>
              </a:solidFill>
            </a:endParaRPr>
          </a:p>
          <a:p>
            <a:pPr marL="117475" indent="0">
              <a:buNone/>
            </a:pPr>
            <a:endParaRPr lang="en-US" b="1" i="1" dirty="0" smtClean="0">
              <a:solidFill>
                <a:srgbClr val="FFFF00"/>
              </a:solidFill>
            </a:endParaRPr>
          </a:p>
          <a:p>
            <a:pPr marL="117475" indent="0">
              <a:buNone/>
            </a:pPr>
            <a:r>
              <a:rPr lang="en-US" b="1" i="1" dirty="0" smtClean="0">
                <a:solidFill>
                  <a:srgbClr val="FF0000"/>
                </a:solidFill>
              </a:rPr>
              <a:t>What type of KE?</a:t>
            </a:r>
            <a:endParaRPr lang="en-US" b="1" i="1" dirty="0">
              <a:solidFill>
                <a:srgbClr val="FF0000"/>
              </a:solidFill>
            </a:endParaRPr>
          </a:p>
        </p:txBody>
      </p:sp>
      <p:pic>
        <p:nvPicPr>
          <p:cNvPr id="3077" name="Picture 5"/>
          <p:cNvPicPr>
            <a:picLocks noChangeAspect="1" noChangeArrowheads="1"/>
          </p:cNvPicPr>
          <p:nvPr/>
        </p:nvPicPr>
        <p:blipFill>
          <a:blip r:embed="rId3" cstate="print"/>
          <a:srcRect/>
          <a:stretch>
            <a:fillRect/>
          </a:stretch>
        </p:blipFill>
        <p:spPr bwMode="auto">
          <a:xfrm>
            <a:off x="4860909" y="4343400"/>
            <a:ext cx="4130691" cy="2362200"/>
          </a:xfrm>
          <a:prstGeom prst="rect">
            <a:avLst/>
          </a:prstGeom>
          <a:noFill/>
          <a:ln w="9525">
            <a:noFill/>
            <a:miter lim="800000"/>
            <a:headEnd/>
            <a:tailEnd/>
          </a:ln>
          <a:effectLst/>
        </p:spPr>
      </p:pic>
      <p:graphicFrame>
        <p:nvGraphicFramePr>
          <p:cNvPr id="5" name="Object 4"/>
          <p:cNvGraphicFramePr>
            <a:graphicFrameLocks noChangeAspect="1"/>
          </p:cNvGraphicFramePr>
          <p:nvPr/>
        </p:nvGraphicFramePr>
        <p:xfrm>
          <a:off x="838200" y="3657600"/>
          <a:ext cx="2743200" cy="685800"/>
        </p:xfrm>
        <a:graphic>
          <a:graphicData uri="http://schemas.openxmlformats.org/presentationml/2006/ole">
            <mc:AlternateContent xmlns:mc="http://schemas.openxmlformats.org/markup-compatibility/2006">
              <mc:Choice xmlns:v="urn:schemas-microsoft-com:vml" Requires="v">
                <p:oleObj spid="_x0000_s63494" name="Equation" r:id="rId4" imgW="609480" imgH="152280" progId="Equation.3">
                  <p:embed/>
                </p:oleObj>
              </mc:Choice>
              <mc:Fallback>
                <p:oleObj name="Equation" r:id="rId4" imgW="609480" imgH="15228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657600"/>
                        <a:ext cx="2743200" cy="685800"/>
                      </a:xfrm>
                      <a:prstGeom prst="rect">
                        <a:avLst/>
                      </a:prstGeom>
                      <a:solidFill>
                        <a:schemeClr val="tx1"/>
                      </a:solidFill>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The Situation</a:t>
            </a:r>
            <a:endParaRPr lang="en-US" dirty="0"/>
          </a:p>
        </p:txBody>
      </p:sp>
      <p:sp>
        <p:nvSpPr>
          <p:cNvPr id="3" name="Content Placeholder 2"/>
          <p:cNvSpPr>
            <a:spLocks noGrp="1"/>
          </p:cNvSpPr>
          <p:nvPr>
            <p:ph idx="1"/>
          </p:nvPr>
        </p:nvSpPr>
        <p:spPr>
          <a:xfrm>
            <a:off x="304800" y="1066800"/>
            <a:ext cx="8458200" cy="5288760"/>
          </a:xfrm>
        </p:spPr>
        <p:txBody>
          <a:bodyPr/>
          <a:lstStyle/>
          <a:p>
            <a:pPr marL="117475" indent="0">
              <a:buNone/>
            </a:pPr>
            <a:r>
              <a:rPr lang="en-US" b="1" i="1" dirty="0" smtClean="0">
                <a:solidFill>
                  <a:srgbClr val="FFFF00"/>
                </a:solidFill>
              </a:rPr>
              <a:t>The height of the ramp is 3m and the radius of the ball is 0.3m.  What is the velocity of the ball at the bottom of the ramp?  How would you solve this with energy?</a:t>
            </a:r>
          </a:p>
        </p:txBody>
      </p:sp>
      <p:pic>
        <p:nvPicPr>
          <p:cNvPr id="3077" name="Picture 5"/>
          <p:cNvPicPr>
            <a:picLocks noChangeAspect="1" noChangeArrowheads="1"/>
          </p:cNvPicPr>
          <p:nvPr/>
        </p:nvPicPr>
        <p:blipFill>
          <a:blip r:embed="rId3" cstate="print"/>
          <a:srcRect/>
          <a:stretch>
            <a:fillRect/>
          </a:stretch>
        </p:blipFill>
        <p:spPr bwMode="auto">
          <a:xfrm>
            <a:off x="4860909" y="4343400"/>
            <a:ext cx="4130691" cy="2362200"/>
          </a:xfrm>
          <a:prstGeom prst="rect">
            <a:avLst/>
          </a:prstGeom>
          <a:noFill/>
          <a:ln w="9525">
            <a:noFill/>
            <a:miter lim="800000"/>
            <a:headEnd/>
            <a:tailEnd/>
          </a:ln>
          <a:effectLst/>
        </p:spPr>
      </p:pic>
      <p:graphicFrame>
        <p:nvGraphicFramePr>
          <p:cNvPr id="5" name="Object 4"/>
          <p:cNvGraphicFramePr>
            <a:graphicFrameLocks noChangeAspect="1"/>
          </p:cNvGraphicFramePr>
          <p:nvPr/>
        </p:nvGraphicFramePr>
        <p:xfrm>
          <a:off x="228600" y="3200400"/>
          <a:ext cx="4477512" cy="2152650"/>
        </p:xfrm>
        <a:graphic>
          <a:graphicData uri="http://schemas.openxmlformats.org/presentationml/2006/ole">
            <mc:AlternateContent xmlns:mc="http://schemas.openxmlformats.org/markup-compatibility/2006">
              <mc:Choice xmlns:v="urn:schemas-microsoft-com:vml" Requires="v">
                <p:oleObj spid="_x0000_s64518" name="Equation" r:id="rId4" imgW="1320480" imgH="634680" progId="Equation.3">
                  <p:embed/>
                </p:oleObj>
              </mc:Choice>
              <mc:Fallback>
                <p:oleObj name="Equation" r:id="rId4" imgW="1320480" imgH="63468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200400"/>
                        <a:ext cx="4477512" cy="2152650"/>
                      </a:xfrm>
                      <a:prstGeom prst="rect">
                        <a:avLst/>
                      </a:prstGeom>
                      <a:solidFill>
                        <a:schemeClr val="tx1"/>
                      </a:solidFill>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Question 1?</a:t>
            </a:r>
            <a:endParaRPr lang="en-US" dirty="0"/>
          </a:p>
        </p:txBody>
      </p:sp>
      <p:sp>
        <p:nvSpPr>
          <p:cNvPr id="3" name="Content Placeholder 2"/>
          <p:cNvSpPr>
            <a:spLocks noGrp="1"/>
          </p:cNvSpPr>
          <p:nvPr>
            <p:ph idx="1"/>
          </p:nvPr>
        </p:nvSpPr>
        <p:spPr>
          <a:xfrm>
            <a:off x="304800" y="1066800"/>
            <a:ext cx="8458200" cy="5288760"/>
          </a:xfrm>
        </p:spPr>
        <p:txBody>
          <a:bodyPr/>
          <a:lstStyle/>
          <a:p>
            <a:pPr marL="117475" indent="0">
              <a:buNone/>
            </a:pPr>
            <a:r>
              <a:rPr lang="en-US" b="1" i="1" dirty="0" smtClean="0">
                <a:solidFill>
                  <a:srgbClr val="FFFF00"/>
                </a:solidFill>
              </a:rPr>
              <a:t>How would the situation change if I told you that there was a high coefficient of friction between the ball and the ramp?</a:t>
            </a:r>
          </a:p>
        </p:txBody>
      </p:sp>
      <p:pic>
        <p:nvPicPr>
          <p:cNvPr id="3077" name="Picture 5"/>
          <p:cNvPicPr>
            <a:picLocks noChangeAspect="1" noChangeArrowheads="1"/>
          </p:cNvPicPr>
          <p:nvPr/>
        </p:nvPicPr>
        <p:blipFill>
          <a:blip r:embed="rId2" cstate="print"/>
          <a:srcRect/>
          <a:stretch>
            <a:fillRect/>
          </a:stretch>
        </p:blipFill>
        <p:spPr bwMode="auto">
          <a:xfrm>
            <a:off x="4860909" y="4343400"/>
            <a:ext cx="4130691" cy="23622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Question 1?</a:t>
            </a:r>
            <a:endParaRPr lang="en-US" dirty="0"/>
          </a:p>
        </p:txBody>
      </p:sp>
      <p:sp>
        <p:nvSpPr>
          <p:cNvPr id="3" name="Content Placeholder 2"/>
          <p:cNvSpPr>
            <a:spLocks noGrp="1"/>
          </p:cNvSpPr>
          <p:nvPr>
            <p:ph idx="1"/>
          </p:nvPr>
        </p:nvSpPr>
        <p:spPr>
          <a:xfrm>
            <a:off x="304800" y="1066800"/>
            <a:ext cx="8458200" cy="5288760"/>
          </a:xfrm>
        </p:spPr>
        <p:txBody>
          <a:bodyPr/>
          <a:lstStyle/>
          <a:p>
            <a:pPr marL="117475" indent="0">
              <a:buNone/>
            </a:pPr>
            <a:r>
              <a:rPr lang="en-US" b="1" i="1" dirty="0" smtClean="0">
                <a:solidFill>
                  <a:srgbClr val="FFFF00"/>
                </a:solidFill>
              </a:rPr>
              <a:t>How would the situation change if I told you that there was a high coefficient of friction between the ball and the ramp?</a:t>
            </a:r>
          </a:p>
          <a:p>
            <a:pPr marL="117475" indent="0">
              <a:buNone/>
            </a:pPr>
            <a:r>
              <a:rPr lang="en-US" b="1" i="1" dirty="0" smtClean="0">
                <a:solidFill>
                  <a:srgbClr val="FF0000"/>
                </a:solidFill>
              </a:rPr>
              <a:t>Not at all. In fact the situation assumes a high coefficient of friction to make the ball roll instead of slide.</a:t>
            </a:r>
            <a:endParaRPr lang="en-US" b="1" i="1" dirty="0">
              <a:solidFill>
                <a:srgbClr val="FF0000"/>
              </a:solidFill>
            </a:endParaRPr>
          </a:p>
        </p:txBody>
      </p:sp>
      <p:pic>
        <p:nvPicPr>
          <p:cNvPr id="3077" name="Picture 5"/>
          <p:cNvPicPr>
            <a:picLocks noChangeAspect="1" noChangeArrowheads="1"/>
          </p:cNvPicPr>
          <p:nvPr/>
        </p:nvPicPr>
        <p:blipFill>
          <a:blip r:embed="rId3" cstate="print"/>
          <a:srcRect/>
          <a:stretch>
            <a:fillRect/>
          </a:stretch>
        </p:blipFill>
        <p:spPr bwMode="auto">
          <a:xfrm>
            <a:off x="4860909" y="4343400"/>
            <a:ext cx="4130691" cy="2362200"/>
          </a:xfrm>
          <a:prstGeom prst="rect">
            <a:avLst/>
          </a:prstGeom>
          <a:noFill/>
          <a:ln w="9525">
            <a:noFill/>
            <a:miter lim="800000"/>
            <a:headEnd/>
            <a:tailEnd/>
          </a:ln>
          <a:effectLst/>
        </p:spPr>
      </p:pic>
      <p:graphicFrame>
        <p:nvGraphicFramePr>
          <p:cNvPr id="45057" name="Object 1"/>
          <p:cNvGraphicFramePr>
            <a:graphicFrameLocks noChangeAspect="1"/>
          </p:cNvGraphicFramePr>
          <p:nvPr/>
        </p:nvGraphicFramePr>
        <p:xfrm>
          <a:off x="228600" y="4343400"/>
          <a:ext cx="4476750" cy="2152650"/>
        </p:xfrm>
        <a:graphic>
          <a:graphicData uri="http://schemas.openxmlformats.org/presentationml/2006/ole">
            <mc:AlternateContent xmlns:mc="http://schemas.openxmlformats.org/markup-compatibility/2006">
              <mc:Choice xmlns:v="urn:schemas-microsoft-com:vml" Requires="v">
                <p:oleObj spid="_x0000_s45061" name="Equation" r:id="rId4" imgW="1320480" imgH="634680" progId="Equation.3">
                  <p:embed/>
                </p:oleObj>
              </mc:Choice>
              <mc:Fallback>
                <p:oleObj name="Equation" r:id="rId4" imgW="1320480" imgH="63468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343400"/>
                        <a:ext cx="4476750" cy="2152650"/>
                      </a:xfrm>
                      <a:prstGeom prst="rect">
                        <a:avLst/>
                      </a:prstGeom>
                      <a:solidFill>
                        <a:schemeClr val="tx1"/>
                      </a:solidFill>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Question 2?</a:t>
            </a:r>
            <a:endParaRPr lang="en-US" dirty="0"/>
          </a:p>
        </p:txBody>
      </p:sp>
      <p:sp>
        <p:nvSpPr>
          <p:cNvPr id="3" name="Content Placeholder 2"/>
          <p:cNvSpPr>
            <a:spLocks noGrp="1"/>
          </p:cNvSpPr>
          <p:nvPr>
            <p:ph idx="1"/>
          </p:nvPr>
        </p:nvSpPr>
        <p:spPr>
          <a:xfrm>
            <a:off x="304800" y="1066800"/>
            <a:ext cx="8458200" cy="5288760"/>
          </a:xfrm>
        </p:spPr>
        <p:txBody>
          <a:bodyPr/>
          <a:lstStyle/>
          <a:p>
            <a:pPr marL="117475" indent="0">
              <a:buNone/>
            </a:pPr>
            <a:r>
              <a:rPr lang="en-US" b="1" i="1" dirty="0" smtClean="0">
                <a:solidFill>
                  <a:srgbClr val="FFFF00"/>
                </a:solidFill>
              </a:rPr>
              <a:t>How would the situation change if I told you that the ramp was frictionless?</a:t>
            </a:r>
          </a:p>
        </p:txBody>
      </p:sp>
      <p:pic>
        <p:nvPicPr>
          <p:cNvPr id="3077" name="Picture 5"/>
          <p:cNvPicPr>
            <a:picLocks noChangeAspect="1" noChangeArrowheads="1"/>
          </p:cNvPicPr>
          <p:nvPr/>
        </p:nvPicPr>
        <p:blipFill>
          <a:blip r:embed="rId2" cstate="print"/>
          <a:srcRect/>
          <a:stretch>
            <a:fillRect/>
          </a:stretch>
        </p:blipFill>
        <p:spPr bwMode="auto">
          <a:xfrm>
            <a:off x="4860909" y="4343400"/>
            <a:ext cx="4130691" cy="23622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Reading Activity?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Question 2?</a:t>
            </a:r>
            <a:endParaRPr lang="en-US" dirty="0"/>
          </a:p>
        </p:txBody>
      </p:sp>
      <p:sp>
        <p:nvSpPr>
          <p:cNvPr id="3" name="Content Placeholder 2"/>
          <p:cNvSpPr>
            <a:spLocks noGrp="1"/>
          </p:cNvSpPr>
          <p:nvPr>
            <p:ph idx="1"/>
          </p:nvPr>
        </p:nvSpPr>
        <p:spPr>
          <a:xfrm>
            <a:off x="304800" y="1066800"/>
            <a:ext cx="8458200" cy="5288760"/>
          </a:xfrm>
        </p:spPr>
        <p:txBody>
          <a:bodyPr/>
          <a:lstStyle/>
          <a:p>
            <a:pPr marL="117475" indent="0">
              <a:buNone/>
            </a:pPr>
            <a:r>
              <a:rPr lang="en-US" b="1" i="1" dirty="0" smtClean="0">
                <a:solidFill>
                  <a:srgbClr val="FFFF00"/>
                </a:solidFill>
              </a:rPr>
              <a:t>How would the situation change if I told you that the ramp was frictionless?</a:t>
            </a:r>
          </a:p>
          <a:p>
            <a:pPr marL="117475" indent="0">
              <a:buNone/>
            </a:pPr>
            <a:r>
              <a:rPr lang="en-US" b="1" i="1" dirty="0" smtClean="0">
                <a:solidFill>
                  <a:srgbClr val="FF0000"/>
                </a:solidFill>
              </a:rPr>
              <a:t>The ball would slide instead of rolling.  There would be no rotational kinetic energy, just translational – the same as a box sliding down a ramp.</a:t>
            </a:r>
            <a:endParaRPr lang="en-US" b="1" i="1" dirty="0">
              <a:solidFill>
                <a:srgbClr val="FF0000"/>
              </a:solidFill>
            </a:endParaRPr>
          </a:p>
        </p:txBody>
      </p:sp>
      <p:pic>
        <p:nvPicPr>
          <p:cNvPr id="3077" name="Picture 5"/>
          <p:cNvPicPr>
            <a:picLocks noChangeAspect="1" noChangeArrowheads="1"/>
          </p:cNvPicPr>
          <p:nvPr/>
        </p:nvPicPr>
        <p:blipFill>
          <a:blip r:embed="rId3" cstate="print"/>
          <a:srcRect/>
          <a:stretch>
            <a:fillRect/>
          </a:stretch>
        </p:blipFill>
        <p:spPr bwMode="auto">
          <a:xfrm>
            <a:off x="4860909" y="4343400"/>
            <a:ext cx="4130691" cy="2362200"/>
          </a:xfrm>
          <a:prstGeom prst="rect">
            <a:avLst/>
          </a:prstGeom>
          <a:noFill/>
          <a:ln w="9525">
            <a:noFill/>
            <a:miter lim="800000"/>
            <a:headEnd/>
            <a:tailEnd/>
          </a:ln>
          <a:effectLst/>
        </p:spPr>
      </p:pic>
      <p:graphicFrame>
        <p:nvGraphicFramePr>
          <p:cNvPr id="43009" name="Object 1"/>
          <p:cNvGraphicFramePr>
            <a:graphicFrameLocks noChangeAspect="1"/>
          </p:cNvGraphicFramePr>
          <p:nvPr/>
        </p:nvGraphicFramePr>
        <p:xfrm>
          <a:off x="1066800" y="4343400"/>
          <a:ext cx="2798763" cy="2152650"/>
        </p:xfrm>
        <a:graphic>
          <a:graphicData uri="http://schemas.openxmlformats.org/presentationml/2006/ole">
            <mc:AlternateContent xmlns:mc="http://schemas.openxmlformats.org/markup-compatibility/2006">
              <mc:Choice xmlns:v="urn:schemas-microsoft-com:vml" Requires="v">
                <p:oleObj spid="_x0000_s43013" name="Equation" r:id="rId4" imgW="825480" imgH="634680" progId="Equation.3">
                  <p:embed/>
                </p:oleObj>
              </mc:Choice>
              <mc:Fallback>
                <p:oleObj name="Equation" r:id="rId4" imgW="825480" imgH="63468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343400"/>
                        <a:ext cx="2798763" cy="2152650"/>
                      </a:xfrm>
                      <a:prstGeom prst="rect">
                        <a:avLst/>
                      </a:prstGeom>
                      <a:solidFill>
                        <a:schemeClr val="tx1"/>
                      </a:solidFill>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Question 3?</a:t>
            </a:r>
            <a:endParaRPr lang="en-US" dirty="0"/>
          </a:p>
        </p:txBody>
      </p:sp>
      <p:sp>
        <p:nvSpPr>
          <p:cNvPr id="3" name="Content Placeholder 2"/>
          <p:cNvSpPr>
            <a:spLocks noGrp="1"/>
          </p:cNvSpPr>
          <p:nvPr>
            <p:ph idx="1"/>
          </p:nvPr>
        </p:nvSpPr>
        <p:spPr>
          <a:xfrm>
            <a:off x="304800" y="1066800"/>
            <a:ext cx="8534400" cy="5288760"/>
          </a:xfrm>
        </p:spPr>
        <p:txBody>
          <a:bodyPr/>
          <a:lstStyle/>
          <a:p>
            <a:pPr marL="117475" indent="0">
              <a:buNone/>
            </a:pPr>
            <a:r>
              <a:rPr lang="en-US" b="1" i="1" dirty="0" smtClean="0">
                <a:solidFill>
                  <a:srgbClr val="FFFF00"/>
                </a:solidFill>
              </a:rPr>
              <a:t>Which would be going ‘faster’ at the bottom: the ball on a high friction ramp or the ball on a frictionless ramp?</a:t>
            </a:r>
          </a:p>
        </p:txBody>
      </p:sp>
      <p:pic>
        <p:nvPicPr>
          <p:cNvPr id="3077" name="Picture 5"/>
          <p:cNvPicPr>
            <a:picLocks noChangeAspect="1" noChangeArrowheads="1"/>
          </p:cNvPicPr>
          <p:nvPr/>
        </p:nvPicPr>
        <p:blipFill>
          <a:blip r:embed="rId2" cstate="print"/>
          <a:srcRect/>
          <a:stretch>
            <a:fillRect/>
          </a:stretch>
        </p:blipFill>
        <p:spPr bwMode="auto">
          <a:xfrm>
            <a:off x="5257800" y="4570368"/>
            <a:ext cx="3733800" cy="2135232"/>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Question 3?</a:t>
            </a:r>
            <a:endParaRPr lang="en-US" dirty="0"/>
          </a:p>
        </p:txBody>
      </p:sp>
      <p:sp>
        <p:nvSpPr>
          <p:cNvPr id="3" name="Content Placeholder 2"/>
          <p:cNvSpPr>
            <a:spLocks noGrp="1"/>
          </p:cNvSpPr>
          <p:nvPr>
            <p:ph idx="1"/>
          </p:nvPr>
        </p:nvSpPr>
        <p:spPr>
          <a:xfrm>
            <a:off x="304800" y="1066800"/>
            <a:ext cx="8534400" cy="5288760"/>
          </a:xfrm>
        </p:spPr>
        <p:txBody>
          <a:bodyPr/>
          <a:lstStyle/>
          <a:p>
            <a:pPr marL="117475" indent="0">
              <a:buNone/>
            </a:pPr>
            <a:r>
              <a:rPr lang="en-US" b="1" i="1" dirty="0" smtClean="0">
                <a:solidFill>
                  <a:srgbClr val="FFFF00"/>
                </a:solidFill>
              </a:rPr>
              <a:t>Which would be going ‘faster’ at the bottom: the ball on a high friction ramp or the ball on a frictionless ramp?</a:t>
            </a:r>
          </a:p>
          <a:p>
            <a:pPr marL="117475" indent="0">
              <a:buNone/>
            </a:pPr>
            <a:r>
              <a:rPr lang="en-US" b="1" i="1" dirty="0" smtClean="0">
                <a:solidFill>
                  <a:srgbClr val="FF0000"/>
                </a:solidFill>
              </a:rPr>
              <a:t>What does ‘faster’ mean?</a:t>
            </a:r>
            <a:endParaRPr lang="en-US" b="1" i="1" dirty="0">
              <a:solidFill>
                <a:srgbClr val="FF0000"/>
              </a:solidFill>
            </a:endParaRPr>
          </a:p>
        </p:txBody>
      </p:sp>
      <p:pic>
        <p:nvPicPr>
          <p:cNvPr id="3077" name="Picture 5"/>
          <p:cNvPicPr>
            <a:picLocks noChangeAspect="1" noChangeArrowheads="1"/>
          </p:cNvPicPr>
          <p:nvPr/>
        </p:nvPicPr>
        <p:blipFill>
          <a:blip r:embed="rId2" cstate="print"/>
          <a:srcRect/>
          <a:stretch>
            <a:fillRect/>
          </a:stretch>
        </p:blipFill>
        <p:spPr bwMode="auto">
          <a:xfrm>
            <a:off x="5257800" y="4570368"/>
            <a:ext cx="3733800" cy="2135232"/>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Question 3?</a:t>
            </a:r>
            <a:endParaRPr lang="en-US" dirty="0"/>
          </a:p>
        </p:txBody>
      </p:sp>
      <p:sp>
        <p:nvSpPr>
          <p:cNvPr id="3" name="Content Placeholder 2"/>
          <p:cNvSpPr>
            <a:spLocks noGrp="1"/>
          </p:cNvSpPr>
          <p:nvPr>
            <p:ph idx="1"/>
          </p:nvPr>
        </p:nvSpPr>
        <p:spPr>
          <a:xfrm>
            <a:off x="304800" y="1066800"/>
            <a:ext cx="8534400" cy="5288760"/>
          </a:xfrm>
        </p:spPr>
        <p:txBody>
          <a:bodyPr/>
          <a:lstStyle/>
          <a:p>
            <a:pPr marL="117475" indent="0">
              <a:buNone/>
            </a:pPr>
            <a:r>
              <a:rPr lang="en-US" b="1" i="1" dirty="0" smtClean="0">
                <a:solidFill>
                  <a:srgbClr val="FFFF00"/>
                </a:solidFill>
              </a:rPr>
              <a:t>Which would be going ‘faster’ at the bottom: the ball on a high friction ramp or the ball on a frictionless ramp?</a:t>
            </a:r>
          </a:p>
          <a:p>
            <a:pPr marL="117475" indent="0">
              <a:buNone/>
            </a:pPr>
            <a:r>
              <a:rPr lang="en-US" b="1" i="1" dirty="0" smtClean="0">
                <a:solidFill>
                  <a:srgbClr val="FF0000"/>
                </a:solidFill>
              </a:rPr>
              <a:t>What does ‘faster’ mean?</a:t>
            </a:r>
          </a:p>
          <a:p>
            <a:pPr marL="795338" lvl="1" indent="-349250"/>
            <a:r>
              <a:rPr lang="en-US" b="1" i="1" dirty="0" smtClean="0">
                <a:solidFill>
                  <a:srgbClr val="FF0000"/>
                </a:solidFill>
              </a:rPr>
              <a:t>It could mean rotating faster</a:t>
            </a:r>
          </a:p>
          <a:p>
            <a:pPr marL="795338" lvl="1" indent="-349250"/>
            <a:r>
              <a:rPr lang="en-US" b="1" i="1" dirty="0" smtClean="0">
                <a:solidFill>
                  <a:srgbClr val="FF0000"/>
                </a:solidFill>
              </a:rPr>
              <a:t>Most people would be talking about translational velocity</a:t>
            </a:r>
            <a:endParaRPr lang="en-US" b="1" i="1" dirty="0">
              <a:solidFill>
                <a:srgbClr val="FF0000"/>
              </a:solidFill>
            </a:endParaRPr>
          </a:p>
        </p:txBody>
      </p:sp>
      <p:pic>
        <p:nvPicPr>
          <p:cNvPr id="3077" name="Picture 5"/>
          <p:cNvPicPr>
            <a:picLocks noChangeAspect="1" noChangeArrowheads="1"/>
          </p:cNvPicPr>
          <p:nvPr/>
        </p:nvPicPr>
        <p:blipFill>
          <a:blip r:embed="rId2" cstate="print"/>
          <a:srcRect/>
          <a:stretch>
            <a:fillRect/>
          </a:stretch>
        </p:blipFill>
        <p:spPr bwMode="auto">
          <a:xfrm>
            <a:off x="5257800" y="4570368"/>
            <a:ext cx="3733800" cy="2135232"/>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Question 3?</a:t>
            </a:r>
            <a:endParaRPr lang="en-US" dirty="0"/>
          </a:p>
        </p:txBody>
      </p:sp>
      <p:sp>
        <p:nvSpPr>
          <p:cNvPr id="3" name="Content Placeholder 2"/>
          <p:cNvSpPr>
            <a:spLocks noGrp="1"/>
          </p:cNvSpPr>
          <p:nvPr>
            <p:ph idx="1"/>
          </p:nvPr>
        </p:nvSpPr>
        <p:spPr>
          <a:xfrm>
            <a:off x="304800" y="1066800"/>
            <a:ext cx="8534400" cy="5288760"/>
          </a:xfrm>
        </p:spPr>
        <p:txBody>
          <a:bodyPr/>
          <a:lstStyle/>
          <a:p>
            <a:pPr marL="117475" indent="0">
              <a:buNone/>
            </a:pPr>
            <a:r>
              <a:rPr lang="en-US" b="1" i="1" dirty="0" smtClean="0">
                <a:solidFill>
                  <a:srgbClr val="FFFF00"/>
                </a:solidFill>
              </a:rPr>
              <a:t>Which would be going faster at the bottom: the ball on a high friction ramp or the ball on a frictionless ramp?</a:t>
            </a:r>
          </a:p>
          <a:p>
            <a:pPr marL="117475" indent="0">
              <a:buNone/>
            </a:pPr>
            <a:r>
              <a:rPr lang="en-US" b="1" i="1" dirty="0" smtClean="0">
                <a:solidFill>
                  <a:srgbClr val="FF0000"/>
                </a:solidFill>
              </a:rPr>
              <a:t>The ball on the frictionless ramp.  In this case, all of the potential energy is converted into translational kinetic energy.  On a frictionless ramp, some of the PE must be translated into rotational KE.</a:t>
            </a:r>
            <a:endParaRPr lang="en-US" b="1" i="1" dirty="0">
              <a:solidFill>
                <a:srgbClr val="FF0000"/>
              </a:solidFill>
            </a:endParaRPr>
          </a:p>
        </p:txBody>
      </p:sp>
      <p:pic>
        <p:nvPicPr>
          <p:cNvPr id="3077" name="Picture 5"/>
          <p:cNvPicPr>
            <a:picLocks noChangeAspect="1" noChangeArrowheads="1"/>
          </p:cNvPicPr>
          <p:nvPr/>
        </p:nvPicPr>
        <p:blipFill>
          <a:blip r:embed="rId3" cstate="print"/>
          <a:srcRect/>
          <a:stretch>
            <a:fillRect/>
          </a:stretch>
        </p:blipFill>
        <p:spPr bwMode="auto">
          <a:xfrm>
            <a:off x="5257800" y="4570368"/>
            <a:ext cx="3733800" cy="2135232"/>
          </a:xfrm>
          <a:prstGeom prst="rect">
            <a:avLst/>
          </a:prstGeom>
          <a:noFill/>
          <a:ln w="9525">
            <a:noFill/>
            <a:miter lim="800000"/>
            <a:headEnd/>
            <a:tailEnd/>
          </a:ln>
          <a:effectLst/>
        </p:spPr>
      </p:pic>
      <p:graphicFrame>
        <p:nvGraphicFramePr>
          <p:cNvPr id="65538" name="Object 1"/>
          <p:cNvGraphicFramePr>
            <a:graphicFrameLocks noChangeAspect="1"/>
          </p:cNvGraphicFramePr>
          <p:nvPr/>
        </p:nvGraphicFramePr>
        <p:xfrm>
          <a:off x="1143000" y="4500348"/>
          <a:ext cx="2895600" cy="2205252"/>
        </p:xfrm>
        <a:graphic>
          <a:graphicData uri="http://schemas.openxmlformats.org/presentationml/2006/ole">
            <mc:AlternateContent xmlns:mc="http://schemas.openxmlformats.org/markup-compatibility/2006">
              <mc:Choice xmlns:v="urn:schemas-microsoft-com:vml" Requires="v">
                <p:oleObj spid="_x0000_s65542" name="Equation" r:id="rId4" imgW="1333440" imgH="1015920" progId="Equation.3">
                  <p:embed/>
                </p:oleObj>
              </mc:Choice>
              <mc:Fallback>
                <p:oleObj name="Equation" r:id="rId4" imgW="1333440" imgH="101592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500348"/>
                        <a:ext cx="2895600" cy="2205252"/>
                      </a:xfrm>
                      <a:prstGeom prst="rect">
                        <a:avLst/>
                      </a:prstGeom>
                      <a:solidFill>
                        <a:schemeClr val="tx1"/>
                      </a:solidFill>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Work Done By Friction</a:t>
            </a:r>
            <a:endParaRPr lang="en-US" dirty="0"/>
          </a:p>
        </p:txBody>
      </p:sp>
      <p:sp>
        <p:nvSpPr>
          <p:cNvPr id="3" name="Content Placeholder 2"/>
          <p:cNvSpPr>
            <a:spLocks noGrp="1"/>
          </p:cNvSpPr>
          <p:nvPr>
            <p:ph idx="1"/>
          </p:nvPr>
        </p:nvSpPr>
        <p:spPr>
          <a:xfrm>
            <a:off x="304800" y="1066800"/>
            <a:ext cx="8534400" cy="5288760"/>
          </a:xfrm>
        </p:spPr>
        <p:txBody>
          <a:bodyPr/>
          <a:lstStyle/>
          <a:p>
            <a:pPr marL="117475" indent="0">
              <a:buNone/>
            </a:pPr>
            <a:r>
              <a:rPr lang="en-US" b="1" i="1" dirty="0" smtClean="0">
                <a:solidFill>
                  <a:srgbClr val="FFFF00"/>
                </a:solidFill>
              </a:rPr>
              <a:t>Speaking of friction, how do you calculate the work done by friction on a ball sliding down a ramp?</a:t>
            </a:r>
          </a:p>
        </p:txBody>
      </p:sp>
      <p:pic>
        <p:nvPicPr>
          <p:cNvPr id="3077" name="Picture 5"/>
          <p:cNvPicPr>
            <a:picLocks noChangeAspect="1" noChangeArrowheads="1"/>
          </p:cNvPicPr>
          <p:nvPr/>
        </p:nvPicPr>
        <p:blipFill>
          <a:blip r:embed="rId2" cstate="print"/>
          <a:srcRect/>
          <a:stretch>
            <a:fillRect/>
          </a:stretch>
        </p:blipFill>
        <p:spPr bwMode="auto">
          <a:xfrm>
            <a:off x="5257800" y="4570368"/>
            <a:ext cx="3733800" cy="2135232"/>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an0001.jpg"/>
          <p:cNvPicPr>
            <a:picLocks noChangeAspect="1"/>
          </p:cNvPicPr>
          <p:nvPr/>
        </p:nvPicPr>
        <p:blipFill>
          <a:blip r:embed="rId2" cstate="print"/>
          <a:stretch>
            <a:fillRect/>
          </a:stretch>
        </p:blipFill>
        <p:spPr>
          <a:xfrm>
            <a:off x="1295400" y="4191000"/>
            <a:ext cx="6510528" cy="2464308"/>
          </a:xfrm>
          <a:prstGeom prst="rect">
            <a:avLst/>
          </a:prstGeom>
        </p:spPr>
      </p:pic>
      <p:sp>
        <p:nvSpPr>
          <p:cNvPr id="2" name="Title 1"/>
          <p:cNvSpPr>
            <a:spLocks noGrp="1"/>
          </p:cNvSpPr>
          <p:nvPr>
            <p:ph type="title"/>
          </p:nvPr>
        </p:nvSpPr>
        <p:spPr>
          <a:xfrm>
            <a:off x="304800" y="228600"/>
            <a:ext cx="8382000" cy="1197864"/>
          </a:xfrm>
        </p:spPr>
        <p:txBody>
          <a:bodyPr/>
          <a:lstStyle/>
          <a:p>
            <a:r>
              <a:rPr lang="en-US" dirty="0" smtClean="0"/>
              <a:t>Work Done By Friction</a:t>
            </a:r>
            <a:endParaRPr lang="en-US" dirty="0"/>
          </a:p>
        </p:txBody>
      </p:sp>
      <p:sp>
        <p:nvSpPr>
          <p:cNvPr id="3" name="Content Placeholder 2"/>
          <p:cNvSpPr>
            <a:spLocks noGrp="1"/>
          </p:cNvSpPr>
          <p:nvPr>
            <p:ph idx="1"/>
          </p:nvPr>
        </p:nvSpPr>
        <p:spPr>
          <a:xfrm>
            <a:off x="304800" y="1066800"/>
            <a:ext cx="8610600" cy="5791200"/>
          </a:xfrm>
        </p:spPr>
        <p:txBody>
          <a:bodyPr>
            <a:normAutofit/>
          </a:bodyPr>
          <a:lstStyle/>
          <a:p>
            <a:pPr marL="117475" indent="0">
              <a:buNone/>
            </a:pPr>
            <a:r>
              <a:rPr lang="en-US" b="1" i="1" dirty="0" smtClean="0">
                <a:solidFill>
                  <a:srgbClr val="FFFF00"/>
                </a:solidFill>
              </a:rPr>
              <a:t>Speaking of friction, how do you calculate the work done by friction on a ball rolling down a ramp?</a:t>
            </a:r>
          </a:p>
          <a:p>
            <a:pPr marL="117475" indent="0">
              <a:buNone/>
            </a:pPr>
            <a:r>
              <a:rPr lang="en-US" b="1" i="1" dirty="0" smtClean="0">
                <a:solidFill>
                  <a:srgbClr val="FF0000"/>
                </a:solidFill>
              </a:rPr>
              <a:t>Trick question – you don’t – there is no work done by friction.  At the point of contact, the surface of the ball moves up, perpendicular to the force of friction. Force must be in direction of motion to do work.</a:t>
            </a:r>
            <a:endParaRPr lang="en-US" b="1" i="1"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Work Done By Torque</a:t>
            </a:r>
            <a:endParaRPr lang="en-US" dirty="0"/>
          </a:p>
        </p:txBody>
      </p:sp>
      <p:sp>
        <p:nvSpPr>
          <p:cNvPr id="3" name="Content Placeholder 2"/>
          <p:cNvSpPr>
            <a:spLocks noGrp="1"/>
          </p:cNvSpPr>
          <p:nvPr>
            <p:ph idx="1"/>
          </p:nvPr>
        </p:nvSpPr>
        <p:spPr>
          <a:xfrm>
            <a:off x="304800" y="1066800"/>
            <a:ext cx="8534400" cy="5288760"/>
          </a:xfrm>
        </p:spPr>
        <p:txBody>
          <a:bodyPr/>
          <a:lstStyle/>
          <a:p>
            <a:pPr marL="117475" indent="0">
              <a:buNone/>
            </a:pPr>
            <a:r>
              <a:rPr lang="en-US" b="1" i="1" dirty="0" smtClean="0">
                <a:solidFill>
                  <a:srgbClr val="FFFF00"/>
                </a:solidFill>
              </a:rPr>
              <a:t>Does torque do work?</a:t>
            </a:r>
          </a:p>
          <a:p>
            <a:pPr marL="117475" indent="0">
              <a:buNone/>
            </a:pPr>
            <a:endParaRPr lang="en-US" b="1" i="1" dirty="0" smtClean="0">
              <a:solidFill>
                <a:srgbClr val="FFFF00"/>
              </a:solidFill>
            </a:endParaRPr>
          </a:p>
        </p:txBody>
      </p:sp>
      <p:pic>
        <p:nvPicPr>
          <p:cNvPr id="3077" name="Picture 5"/>
          <p:cNvPicPr>
            <a:picLocks noChangeAspect="1" noChangeArrowheads="1"/>
          </p:cNvPicPr>
          <p:nvPr/>
        </p:nvPicPr>
        <p:blipFill>
          <a:blip r:embed="rId2" cstate="print"/>
          <a:srcRect/>
          <a:stretch>
            <a:fillRect/>
          </a:stretch>
        </p:blipFill>
        <p:spPr bwMode="auto">
          <a:xfrm>
            <a:off x="5257800" y="4570368"/>
            <a:ext cx="3733800" cy="2135232"/>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Work Done By Torque</a:t>
            </a:r>
            <a:endParaRPr lang="en-US" dirty="0"/>
          </a:p>
        </p:txBody>
      </p:sp>
      <p:sp>
        <p:nvSpPr>
          <p:cNvPr id="3" name="Content Placeholder 2"/>
          <p:cNvSpPr>
            <a:spLocks noGrp="1"/>
          </p:cNvSpPr>
          <p:nvPr>
            <p:ph idx="1"/>
          </p:nvPr>
        </p:nvSpPr>
        <p:spPr>
          <a:xfrm>
            <a:off x="304800" y="1066800"/>
            <a:ext cx="8534400" cy="5288760"/>
          </a:xfrm>
        </p:spPr>
        <p:txBody>
          <a:bodyPr/>
          <a:lstStyle/>
          <a:p>
            <a:pPr marL="117475" indent="0">
              <a:buNone/>
            </a:pPr>
            <a:r>
              <a:rPr lang="en-US" b="1" i="1" dirty="0" smtClean="0">
                <a:solidFill>
                  <a:srgbClr val="FFFF00"/>
                </a:solidFill>
              </a:rPr>
              <a:t>Does torque do work?</a:t>
            </a:r>
          </a:p>
          <a:p>
            <a:pPr marL="117475" indent="0">
              <a:buNone/>
            </a:pPr>
            <a:endParaRPr lang="en-US" b="1" i="1" dirty="0" smtClean="0">
              <a:solidFill>
                <a:srgbClr val="FFFF00"/>
              </a:solidFill>
            </a:endParaRPr>
          </a:p>
          <a:p>
            <a:pPr marL="117475" indent="0">
              <a:buNone/>
            </a:pPr>
            <a:r>
              <a:rPr lang="en-US" b="1" i="1" dirty="0" smtClean="0">
                <a:solidFill>
                  <a:srgbClr val="FF0000"/>
                </a:solidFill>
              </a:rPr>
              <a:t>Yes</a:t>
            </a:r>
          </a:p>
          <a:p>
            <a:pPr marL="117475" indent="0">
              <a:buNone/>
            </a:pPr>
            <a:endParaRPr lang="en-US" b="1" i="1" dirty="0" smtClean="0">
              <a:solidFill>
                <a:srgbClr val="FF0000"/>
              </a:solidFill>
            </a:endParaRPr>
          </a:p>
        </p:txBody>
      </p:sp>
      <p:pic>
        <p:nvPicPr>
          <p:cNvPr id="3077" name="Picture 5"/>
          <p:cNvPicPr>
            <a:picLocks noChangeAspect="1" noChangeArrowheads="1"/>
          </p:cNvPicPr>
          <p:nvPr/>
        </p:nvPicPr>
        <p:blipFill>
          <a:blip r:embed="rId2" cstate="print"/>
          <a:srcRect/>
          <a:stretch>
            <a:fillRect/>
          </a:stretch>
        </p:blipFill>
        <p:spPr bwMode="auto">
          <a:xfrm>
            <a:off x="5257800" y="4570368"/>
            <a:ext cx="3733800" cy="2135232"/>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Work Done By Torque</a:t>
            </a:r>
            <a:endParaRPr lang="en-US" dirty="0"/>
          </a:p>
        </p:txBody>
      </p:sp>
      <p:sp>
        <p:nvSpPr>
          <p:cNvPr id="3" name="Content Placeholder 2"/>
          <p:cNvSpPr>
            <a:spLocks noGrp="1"/>
          </p:cNvSpPr>
          <p:nvPr>
            <p:ph idx="1"/>
          </p:nvPr>
        </p:nvSpPr>
        <p:spPr>
          <a:xfrm>
            <a:off x="304800" y="1066800"/>
            <a:ext cx="8534400" cy="5288760"/>
          </a:xfrm>
        </p:spPr>
        <p:txBody>
          <a:bodyPr/>
          <a:lstStyle/>
          <a:p>
            <a:pPr marL="117475" indent="0">
              <a:buNone/>
            </a:pPr>
            <a:r>
              <a:rPr lang="en-US" b="1" i="1" dirty="0" smtClean="0">
                <a:solidFill>
                  <a:srgbClr val="FFFF00"/>
                </a:solidFill>
              </a:rPr>
              <a:t>Does torque do work?</a:t>
            </a:r>
          </a:p>
          <a:p>
            <a:pPr marL="117475" indent="0">
              <a:buNone/>
            </a:pPr>
            <a:endParaRPr lang="en-US" b="1" i="1" dirty="0" smtClean="0">
              <a:solidFill>
                <a:srgbClr val="FFFF00"/>
              </a:solidFill>
            </a:endParaRPr>
          </a:p>
          <a:p>
            <a:pPr marL="117475" indent="0">
              <a:buNone/>
            </a:pPr>
            <a:r>
              <a:rPr lang="en-US" b="1" i="1" dirty="0" smtClean="0">
                <a:solidFill>
                  <a:srgbClr val="FF0000"/>
                </a:solidFill>
              </a:rPr>
              <a:t>Yes</a:t>
            </a:r>
          </a:p>
          <a:p>
            <a:pPr marL="117475" indent="0">
              <a:buNone/>
            </a:pPr>
            <a:endParaRPr lang="en-US" b="1" i="1" dirty="0" smtClean="0">
              <a:solidFill>
                <a:srgbClr val="FF0000"/>
              </a:solidFill>
            </a:endParaRPr>
          </a:p>
          <a:p>
            <a:pPr marL="117475" indent="0">
              <a:buNone/>
            </a:pPr>
            <a:r>
              <a:rPr lang="en-US" b="1" i="1" dirty="0" smtClean="0">
                <a:solidFill>
                  <a:srgbClr val="FF0000"/>
                </a:solidFill>
              </a:rPr>
              <a:t>Oh, you want an explanation?</a:t>
            </a:r>
          </a:p>
        </p:txBody>
      </p:sp>
      <p:pic>
        <p:nvPicPr>
          <p:cNvPr id="3077" name="Picture 5"/>
          <p:cNvPicPr>
            <a:picLocks noChangeAspect="1" noChangeArrowheads="1"/>
          </p:cNvPicPr>
          <p:nvPr/>
        </p:nvPicPr>
        <p:blipFill>
          <a:blip r:embed="rId2" cstate="print"/>
          <a:srcRect/>
          <a:stretch>
            <a:fillRect/>
          </a:stretch>
        </p:blipFill>
        <p:spPr bwMode="auto">
          <a:xfrm>
            <a:off x="5257800" y="4570368"/>
            <a:ext cx="3733800" cy="213523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conservation laws.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Work Done By Torque</a:t>
            </a:r>
            <a:endParaRPr lang="en-US" dirty="0"/>
          </a:p>
        </p:txBody>
      </p:sp>
      <p:pic>
        <p:nvPicPr>
          <p:cNvPr id="6146" name="Picture 2"/>
          <p:cNvPicPr>
            <a:picLocks noChangeAspect="1" noChangeArrowheads="1"/>
          </p:cNvPicPr>
          <p:nvPr/>
        </p:nvPicPr>
        <p:blipFill>
          <a:blip r:embed="rId3" cstate="print"/>
          <a:stretch>
            <a:fillRect/>
          </a:stretch>
        </p:blipFill>
        <p:spPr bwMode="auto">
          <a:xfrm>
            <a:off x="5466120" y="259050"/>
            <a:ext cx="3477855" cy="3017550"/>
          </a:xfrm>
          <a:prstGeom prst="rect">
            <a:avLst/>
          </a:prstGeom>
          <a:noFill/>
          <a:ln w="9525">
            <a:noFill/>
            <a:miter lim="800000"/>
            <a:headEnd/>
            <a:tailEnd/>
          </a:ln>
          <a:effectLst/>
        </p:spPr>
      </p:pic>
      <p:sp>
        <p:nvSpPr>
          <p:cNvPr id="6" name="Content Placeholder 5"/>
          <p:cNvSpPr>
            <a:spLocks noGrp="1"/>
          </p:cNvSpPr>
          <p:nvPr>
            <p:ph idx="1"/>
          </p:nvPr>
        </p:nvSpPr>
        <p:spPr>
          <a:xfrm>
            <a:off x="304800" y="990600"/>
            <a:ext cx="5334000" cy="5364960"/>
          </a:xfrm>
        </p:spPr>
        <p:txBody>
          <a:bodyPr/>
          <a:lstStyle/>
          <a:p>
            <a:r>
              <a:rPr lang="en-US" dirty="0" smtClean="0"/>
              <a:t>Torque is force times a moment arm</a:t>
            </a:r>
          </a:p>
          <a:p>
            <a:endParaRPr lang="en-US" dirty="0" smtClean="0"/>
          </a:p>
          <a:p>
            <a:endParaRPr lang="en-US" dirty="0" smtClean="0"/>
          </a:p>
          <a:p>
            <a:r>
              <a:rPr lang="en-US" dirty="0" smtClean="0"/>
              <a:t>Work is force times distance</a:t>
            </a:r>
          </a:p>
          <a:p>
            <a:endParaRPr lang="en-US" dirty="0" smtClean="0"/>
          </a:p>
          <a:p>
            <a:endParaRPr lang="en-US" dirty="0" smtClean="0"/>
          </a:p>
          <a:p>
            <a:r>
              <a:rPr lang="en-US" dirty="0" smtClean="0">
                <a:solidFill>
                  <a:srgbClr val="FFFF00"/>
                </a:solidFill>
              </a:rPr>
              <a:t>A small amount of rotation (small </a:t>
            </a:r>
            <a:r>
              <a:rPr lang="el-GR" dirty="0" smtClean="0">
                <a:solidFill>
                  <a:srgbClr val="FFFF00"/>
                </a:solidFill>
              </a:rPr>
              <a:t>Δθ</a:t>
            </a:r>
            <a:r>
              <a:rPr lang="en-US" dirty="0" smtClean="0">
                <a:solidFill>
                  <a:srgbClr val="FFFF00"/>
                </a:solidFill>
              </a:rPr>
              <a:t>) will produce a </a:t>
            </a:r>
            <a:r>
              <a:rPr lang="el-GR" dirty="0" smtClean="0">
                <a:solidFill>
                  <a:srgbClr val="FFFF00"/>
                </a:solidFill>
              </a:rPr>
              <a:t>Δ</a:t>
            </a:r>
            <a:r>
              <a:rPr lang="en-US" dirty="0" smtClean="0">
                <a:solidFill>
                  <a:srgbClr val="FFFF00"/>
                </a:solidFill>
              </a:rPr>
              <a:t>l and we know</a:t>
            </a:r>
            <a:endParaRPr lang="en-US" dirty="0">
              <a:solidFill>
                <a:srgbClr val="FFFF00"/>
              </a:solidFill>
            </a:endParaRPr>
          </a:p>
        </p:txBody>
      </p:sp>
      <p:graphicFrame>
        <p:nvGraphicFramePr>
          <p:cNvPr id="6147" name="Object 3"/>
          <p:cNvGraphicFramePr>
            <a:graphicFrameLocks noChangeAspect="1"/>
          </p:cNvGraphicFramePr>
          <p:nvPr/>
        </p:nvGraphicFramePr>
        <p:xfrm>
          <a:off x="990600" y="2057400"/>
          <a:ext cx="1905000" cy="762000"/>
        </p:xfrm>
        <a:graphic>
          <a:graphicData uri="http://schemas.openxmlformats.org/presentationml/2006/ole">
            <mc:AlternateContent xmlns:mc="http://schemas.openxmlformats.org/markup-compatibility/2006">
              <mc:Choice xmlns:v="urn:schemas-microsoft-com:vml" Requires="v">
                <p:oleObj spid="_x0000_s6159" name="Equation" r:id="rId4" imgW="444240" imgH="177480" progId="Equation.3">
                  <p:embed/>
                </p:oleObj>
              </mc:Choice>
              <mc:Fallback>
                <p:oleObj name="Equation" r:id="rId4" imgW="444240" imgH="177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057400"/>
                        <a:ext cx="1905000" cy="762000"/>
                      </a:xfrm>
                      <a:prstGeom prst="rect">
                        <a:avLst/>
                      </a:prstGeom>
                      <a:solidFill>
                        <a:schemeClr val="tx1"/>
                      </a:solidFill>
                    </p:spPr>
                  </p:pic>
                </p:oleObj>
              </mc:Fallback>
            </mc:AlternateContent>
          </a:graphicData>
        </a:graphic>
      </p:graphicFrame>
      <p:graphicFrame>
        <p:nvGraphicFramePr>
          <p:cNvPr id="6148" name="Object 4"/>
          <p:cNvGraphicFramePr>
            <a:graphicFrameLocks noChangeAspect="1"/>
          </p:cNvGraphicFramePr>
          <p:nvPr/>
        </p:nvGraphicFramePr>
        <p:xfrm>
          <a:off x="968375" y="3810000"/>
          <a:ext cx="2232025" cy="762000"/>
        </p:xfrm>
        <a:graphic>
          <a:graphicData uri="http://schemas.openxmlformats.org/presentationml/2006/ole">
            <mc:AlternateContent xmlns:mc="http://schemas.openxmlformats.org/markup-compatibility/2006">
              <mc:Choice xmlns:v="urn:schemas-microsoft-com:vml" Requires="v">
                <p:oleObj spid="_x0000_s6160" name="Equation" r:id="rId6" imgW="520560" imgH="177480" progId="Equation.3">
                  <p:embed/>
                </p:oleObj>
              </mc:Choice>
              <mc:Fallback>
                <p:oleObj name="Equation" r:id="rId6" imgW="520560" imgH="17748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8375" y="3810000"/>
                        <a:ext cx="2232025" cy="762000"/>
                      </a:xfrm>
                      <a:prstGeom prst="rect">
                        <a:avLst/>
                      </a:prstGeom>
                      <a:solidFill>
                        <a:schemeClr val="tx1"/>
                      </a:solidFill>
                    </p:spPr>
                  </p:pic>
                </p:oleObj>
              </mc:Fallback>
            </mc:AlternateContent>
          </a:graphicData>
        </a:graphic>
      </p:graphicFrame>
      <p:graphicFrame>
        <p:nvGraphicFramePr>
          <p:cNvPr id="6149" name="Object 5"/>
          <p:cNvGraphicFramePr>
            <a:graphicFrameLocks noChangeAspect="1"/>
          </p:cNvGraphicFramePr>
          <p:nvPr/>
        </p:nvGraphicFramePr>
        <p:xfrm>
          <a:off x="5856288" y="3819525"/>
          <a:ext cx="2559050" cy="2505075"/>
        </p:xfrm>
        <a:graphic>
          <a:graphicData uri="http://schemas.openxmlformats.org/presentationml/2006/ole">
            <mc:AlternateContent xmlns:mc="http://schemas.openxmlformats.org/markup-compatibility/2006">
              <mc:Choice xmlns:v="urn:schemas-microsoft-com:vml" Requires="v">
                <p:oleObj spid="_x0000_s6161" name="Equation" r:id="rId8" imgW="596880" imgH="583920" progId="Equation.3">
                  <p:embed/>
                </p:oleObj>
              </mc:Choice>
              <mc:Fallback>
                <p:oleObj name="Equation" r:id="rId8" imgW="596880" imgH="58392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56288" y="3819525"/>
                        <a:ext cx="2559050" cy="2505075"/>
                      </a:xfrm>
                      <a:prstGeom prst="rect">
                        <a:avLst/>
                      </a:prstGeom>
                      <a:solidFill>
                        <a:schemeClr val="tx1"/>
                      </a:solidFill>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Work Done By Torque</a:t>
            </a:r>
            <a:endParaRPr lang="en-US" dirty="0"/>
          </a:p>
        </p:txBody>
      </p:sp>
      <p:pic>
        <p:nvPicPr>
          <p:cNvPr id="6146" name="Picture 2"/>
          <p:cNvPicPr>
            <a:picLocks noChangeAspect="1" noChangeArrowheads="1"/>
          </p:cNvPicPr>
          <p:nvPr/>
        </p:nvPicPr>
        <p:blipFill>
          <a:blip r:embed="rId3" cstate="print"/>
          <a:stretch>
            <a:fillRect/>
          </a:stretch>
        </p:blipFill>
        <p:spPr bwMode="auto">
          <a:xfrm>
            <a:off x="5466120" y="259050"/>
            <a:ext cx="3477855" cy="3017550"/>
          </a:xfrm>
          <a:prstGeom prst="rect">
            <a:avLst/>
          </a:prstGeom>
          <a:noFill/>
          <a:ln w="9525">
            <a:noFill/>
            <a:miter lim="800000"/>
            <a:headEnd/>
            <a:tailEnd/>
          </a:ln>
          <a:effectLst/>
        </p:spPr>
      </p:pic>
      <p:sp>
        <p:nvSpPr>
          <p:cNvPr id="6" name="Content Placeholder 5"/>
          <p:cNvSpPr>
            <a:spLocks noGrp="1"/>
          </p:cNvSpPr>
          <p:nvPr>
            <p:ph idx="1"/>
          </p:nvPr>
        </p:nvSpPr>
        <p:spPr>
          <a:xfrm>
            <a:off x="304800" y="990600"/>
            <a:ext cx="5334000" cy="5867400"/>
          </a:xfrm>
        </p:spPr>
        <p:txBody>
          <a:bodyPr>
            <a:normAutofit/>
          </a:bodyPr>
          <a:lstStyle/>
          <a:p>
            <a:r>
              <a:rPr lang="en-US" dirty="0" smtClean="0"/>
              <a:t>Torque is force times a moment arm</a:t>
            </a:r>
          </a:p>
          <a:p>
            <a:endParaRPr lang="en-US" dirty="0" smtClean="0"/>
          </a:p>
          <a:p>
            <a:endParaRPr lang="en-US" dirty="0" smtClean="0"/>
          </a:p>
          <a:p>
            <a:r>
              <a:rPr lang="en-US" dirty="0" smtClean="0"/>
              <a:t>Work is force times distance</a:t>
            </a:r>
          </a:p>
          <a:p>
            <a:endParaRPr lang="en-US" dirty="0" smtClean="0"/>
          </a:p>
          <a:p>
            <a:endParaRPr lang="en-US" dirty="0" smtClean="0"/>
          </a:p>
          <a:p>
            <a:r>
              <a:rPr lang="en-US" dirty="0" smtClean="0">
                <a:solidFill>
                  <a:srgbClr val="FFFF00"/>
                </a:solidFill>
              </a:rPr>
              <a:t>For small changes in </a:t>
            </a:r>
            <a:r>
              <a:rPr lang="el-GR" dirty="0" smtClean="0">
                <a:solidFill>
                  <a:srgbClr val="FFFF00"/>
                </a:solidFill>
              </a:rPr>
              <a:t>θ</a:t>
            </a:r>
            <a:r>
              <a:rPr lang="en-US" dirty="0" smtClean="0">
                <a:solidFill>
                  <a:srgbClr val="FFFF00"/>
                </a:solidFill>
              </a:rPr>
              <a:t>, the force can be considered in the direction of motion so torque does work</a:t>
            </a:r>
            <a:endParaRPr lang="en-US" dirty="0">
              <a:solidFill>
                <a:srgbClr val="FFFF00"/>
              </a:solidFill>
            </a:endParaRPr>
          </a:p>
        </p:txBody>
      </p:sp>
      <p:graphicFrame>
        <p:nvGraphicFramePr>
          <p:cNvPr id="6147" name="Object 3"/>
          <p:cNvGraphicFramePr>
            <a:graphicFrameLocks noChangeAspect="1"/>
          </p:cNvGraphicFramePr>
          <p:nvPr/>
        </p:nvGraphicFramePr>
        <p:xfrm>
          <a:off x="990600" y="2057400"/>
          <a:ext cx="1905000" cy="762000"/>
        </p:xfrm>
        <a:graphic>
          <a:graphicData uri="http://schemas.openxmlformats.org/presentationml/2006/ole">
            <mc:AlternateContent xmlns:mc="http://schemas.openxmlformats.org/markup-compatibility/2006">
              <mc:Choice xmlns:v="urn:schemas-microsoft-com:vml" Requires="v">
                <p:oleObj spid="_x0000_s7182" name="Equation" r:id="rId4" imgW="444240" imgH="177480" progId="Equation.3">
                  <p:embed/>
                </p:oleObj>
              </mc:Choice>
              <mc:Fallback>
                <p:oleObj name="Equation" r:id="rId4" imgW="444240" imgH="17748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057400"/>
                        <a:ext cx="1905000" cy="762000"/>
                      </a:xfrm>
                      <a:prstGeom prst="rect">
                        <a:avLst/>
                      </a:prstGeom>
                      <a:solidFill>
                        <a:schemeClr val="tx1"/>
                      </a:solidFill>
                    </p:spPr>
                  </p:pic>
                </p:oleObj>
              </mc:Fallback>
            </mc:AlternateContent>
          </a:graphicData>
        </a:graphic>
      </p:graphicFrame>
      <p:graphicFrame>
        <p:nvGraphicFramePr>
          <p:cNvPr id="6148" name="Object 4"/>
          <p:cNvGraphicFramePr>
            <a:graphicFrameLocks noChangeAspect="1"/>
          </p:cNvGraphicFramePr>
          <p:nvPr/>
        </p:nvGraphicFramePr>
        <p:xfrm>
          <a:off x="968375" y="3810000"/>
          <a:ext cx="2232025" cy="762000"/>
        </p:xfrm>
        <a:graphic>
          <a:graphicData uri="http://schemas.openxmlformats.org/presentationml/2006/ole">
            <mc:AlternateContent xmlns:mc="http://schemas.openxmlformats.org/markup-compatibility/2006">
              <mc:Choice xmlns:v="urn:schemas-microsoft-com:vml" Requires="v">
                <p:oleObj spid="_x0000_s7183" name="Equation" r:id="rId6" imgW="520560" imgH="177480" progId="Equation.3">
                  <p:embed/>
                </p:oleObj>
              </mc:Choice>
              <mc:Fallback>
                <p:oleObj name="Equation" r:id="rId6" imgW="520560" imgH="17748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8375" y="3810000"/>
                        <a:ext cx="2232025" cy="762000"/>
                      </a:xfrm>
                      <a:prstGeom prst="rect">
                        <a:avLst/>
                      </a:prstGeom>
                      <a:solidFill>
                        <a:schemeClr val="tx1"/>
                      </a:solidFill>
                    </p:spPr>
                  </p:pic>
                </p:oleObj>
              </mc:Fallback>
            </mc:AlternateContent>
          </a:graphicData>
        </a:graphic>
      </p:graphicFrame>
      <p:graphicFrame>
        <p:nvGraphicFramePr>
          <p:cNvPr id="6149" name="Object 5"/>
          <p:cNvGraphicFramePr>
            <a:graphicFrameLocks noChangeAspect="1"/>
          </p:cNvGraphicFramePr>
          <p:nvPr/>
        </p:nvGraphicFramePr>
        <p:xfrm>
          <a:off x="5856288" y="3819525"/>
          <a:ext cx="2559050" cy="2505075"/>
        </p:xfrm>
        <a:graphic>
          <a:graphicData uri="http://schemas.openxmlformats.org/presentationml/2006/ole">
            <mc:AlternateContent xmlns:mc="http://schemas.openxmlformats.org/markup-compatibility/2006">
              <mc:Choice xmlns:v="urn:schemas-microsoft-com:vml" Requires="v">
                <p:oleObj spid="_x0000_s7184" name="Equation" r:id="rId8" imgW="596880" imgH="583920" progId="Equation.3">
                  <p:embed/>
                </p:oleObj>
              </mc:Choice>
              <mc:Fallback>
                <p:oleObj name="Equation" r:id="rId8" imgW="596880" imgH="58392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56288" y="3819525"/>
                        <a:ext cx="2559050" cy="2505075"/>
                      </a:xfrm>
                      <a:prstGeom prst="rect">
                        <a:avLst/>
                      </a:prstGeom>
                      <a:solidFill>
                        <a:schemeClr val="tx1"/>
                      </a:solidFill>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Work Done By Torque</a:t>
            </a:r>
            <a:endParaRPr lang="en-US" dirty="0"/>
          </a:p>
        </p:txBody>
      </p:sp>
      <p:pic>
        <p:nvPicPr>
          <p:cNvPr id="6146" name="Picture 2"/>
          <p:cNvPicPr>
            <a:picLocks noChangeAspect="1" noChangeArrowheads="1"/>
          </p:cNvPicPr>
          <p:nvPr/>
        </p:nvPicPr>
        <p:blipFill>
          <a:blip r:embed="rId3" cstate="print"/>
          <a:stretch>
            <a:fillRect/>
          </a:stretch>
        </p:blipFill>
        <p:spPr bwMode="auto">
          <a:xfrm>
            <a:off x="5676864" y="259050"/>
            <a:ext cx="3267111" cy="2834699"/>
          </a:xfrm>
          <a:prstGeom prst="rect">
            <a:avLst/>
          </a:prstGeom>
          <a:noFill/>
          <a:ln w="9525">
            <a:noFill/>
            <a:miter lim="800000"/>
            <a:headEnd/>
            <a:tailEnd/>
          </a:ln>
          <a:effectLst/>
        </p:spPr>
      </p:pic>
      <p:sp>
        <p:nvSpPr>
          <p:cNvPr id="6" name="Content Placeholder 5"/>
          <p:cNvSpPr>
            <a:spLocks noGrp="1"/>
          </p:cNvSpPr>
          <p:nvPr>
            <p:ph idx="1"/>
          </p:nvPr>
        </p:nvSpPr>
        <p:spPr>
          <a:xfrm>
            <a:off x="304800" y="990600"/>
            <a:ext cx="5334000" cy="5867400"/>
          </a:xfrm>
        </p:spPr>
        <p:txBody>
          <a:bodyPr>
            <a:normAutofit/>
          </a:bodyPr>
          <a:lstStyle/>
          <a:p>
            <a:r>
              <a:rPr lang="en-US" dirty="0" smtClean="0"/>
              <a:t>Torque is force times a moment arm</a:t>
            </a:r>
          </a:p>
          <a:p>
            <a:endParaRPr lang="en-US" dirty="0" smtClean="0"/>
          </a:p>
          <a:p>
            <a:endParaRPr lang="en-US" dirty="0" smtClean="0"/>
          </a:p>
          <a:p>
            <a:r>
              <a:rPr lang="en-US" dirty="0" smtClean="0"/>
              <a:t>Work is force times distance</a:t>
            </a:r>
          </a:p>
          <a:p>
            <a:endParaRPr lang="en-US" dirty="0" smtClean="0"/>
          </a:p>
          <a:p>
            <a:endParaRPr lang="en-US" dirty="0" smtClean="0"/>
          </a:p>
          <a:p>
            <a:r>
              <a:rPr lang="en-US" dirty="0" smtClean="0">
                <a:solidFill>
                  <a:srgbClr val="FFFF00"/>
                </a:solidFill>
              </a:rPr>
              <a:t>Using the marvels of Algebra,</a:t>
            </a:r>
            <a:endParaRPr lang="en-US" dirty="0">
              <a:solidFill>
                <a:srgbClr val="FFFF00"/>
              </a:solidFill>
            </a:endParaRPr>
          </a:p>
        </p:txBody>
      </p:sp>
      <p:graphicFrame>
        <p:nvGraphicFramePr>
          <p:cNvPr id="6147" name="Object 3"/>
          <p:cNvGraphicFramePr>
            <a:graphicFrameLocks noChangeAspect="1"/>
          </p:cNvGraphicFramePr>
          <p:nvPr/>
        </p:nvGraphicFramePr>
        <p:xfrm>
          <a:off x="990600" y="2057400"/>
          <a:ext cx="1905000" cy="762000"/>
        </p:xfrm>
        <a:graphic>
          <a:graphicData uri="http://schemas.openxmlformats.org/presentationml/2006/ole">
            <mc:AlternateContent xmlns:mc="http://schemas.openxmlformats.org/markup-compatibility/2006">
              <mc:Choice xmlns:v="urn:schemas-microsoft-com:vml" Requires="v">
                <p:oleObj spid="_x0000_s8206" name="Equation" r:id="rId4" imgW="444240" imgH="177480" progId="Equation.3">
                  <p:embed/>
                </p:oleObj>
              </mc:Choice>
              <mc:Fallback>
                <p:oleObj name="Equation" r:id="rId4" imgW="444240" imgH="17748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057400"/>
                        <a:ext cx="1905000" cy="762000"/>
                      </a:xfrm>
                      <a:prstGeom prst="rect">
                        <a:avLst/>
                      </a:prstGeom>
                      <a:solidFill>
                        <a:schemeClr val="tx1"/>
                      </a:solidFill>
                    </p:spPr>
                  </p:pic>
                </p:oleObj>
              </mc:Fallback>
            </mc:AlternateContent>
          </a:graphicData>
        </a:graphic>
      </p:graphicFrame>
      <p:graphicFrame>
        <p:nvGraphicFramePr>
          <p:cNvPr id="6148" name="Object 4"/>
          <p:cNvGraphicFramePr>
            <a:graphicFrameLocks noChangeAspect="1"/>
          </p:cNvGraphicFramePr>
          <p:nvPr/>
        </p:nvGraphicFramePr>
        <p:xfrm>
          <a:off x="968375" y="3810000"/>
          <a:ext cx="2232025" cy="762000"/>
        </p:xfrm>
        <a:graphic>
          <a:graphicData uri="http://schemas.openxmlformats.org/presentationml/2006/ole">
            <mc:AlternateContent xmlns:mc="http://schemas.openxmlformats.org/markup-compatibility/2006">
              <mc:Choice xmlns:v="urn:schemas-microsoft-com:vml" Requires="v">
                <p:oleObj spid="_x0000_s8207" name="Equation" r:id="rId6" imgW="520560" imgH="177480" progId="Equation.3">
                  <p:embed/>
                </p:oleObj>
              </mc:Choice>
              <mc:Fallback>
                <p:oleObj name="Equation" r:id="rId6" imgW="520560" imgH="17748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8375" y="3810000"/>
                        <a:ext cx="2232025" cy="762000"/>
                      </a:xfrm>
                      <a:prstGeom prst="rect">
                        <a:avLst/>
                      </a:prstGeom>
                      <a:solidFill>
                        <a:schemeClr val="tx1"/>
                      </a:solidFill>
                    </p:spPr>
                  </p:pic>
                </p:oleObj>
              </mc:Fallback>
            </mc:AlternateContent>
          </a:graphicData>
        </a:graphic>
      </p:graphicFrame>
      <p:graphicFrame>
        <p:nvGraphicFramePr>
          <p:cNvPr id="6149" name="Object 5"/>
          <p:cNvGraphicFramePr>
            <a:graphicFrameLocks noChangeAspect="1"/>
          </p:cNvGraphicFramePr>
          <p:nvPr/>
        </p:nvGraphicFramePr>
        <p:xfrm>
          <a:off x="6118921" y="3429000"/>
          <a:ext cx="2491679" cy="3135778"/>
        </p:xfrm>
        <a:graphic>
          <a:graphicData uri="http://schemas.openxmlformats.org/presentationml/2006/ole">
            <mc:AlternateContent xmlns:mc="http://schemas.openxmlformats.org/markup-compatibility/2006">
              <mc:Choice xmlns:v="urn:schemas-microsoft-com:vml" Requires="v">
                <p:oleObj spid="_x0000_s8208" name="Equation" r:id="rId8" imgW="685800" imgH="863280" progId="Equation.3">
                  <p:embed/>
                </p:oleObj>
              </mc:Choice>
              <mc:Fallback>
                <p:oleObj name="Equation" r:id="rId8" imgW="685800" imgH="86328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8921" y="3429000"/>
                        <a:ext cx="2491679" cy="3135778"/>
                      </a:xfrm>
                      <a:prstGeom prst="rect">
                        <a:avLst/>
                      </a:prstGeom>
                      <a:solidFill>
                        <a:schemeClr val="tx1"/>
                      </a:solidFill>
                    </p:spPr>
                  </p:pic>
                </p:oleObj>
              </mc:Fallback>
            </mc:AlternateContent>
          </a:graphicData>
        </a:graphic>
      </p:graphicFrame>
      <p:sp>
        <p:nvSpPr>
          <p:cNvPr id="8" name="Oval 7"/>
          <p:cNvSpPr/>
          <p:nvPr/>
        </p:nvSpPr>
        <p:spPr>
          <a:xfrm>
            <a:off x="5867400" y="5791200"/>
            <a:ext cx="25908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5257800" cy="1197864"/>
          </a:xfrm>
        </p:spPr>
        <p:txBody>
          <a:bodyPr/>
          <a:lstStyle/>
          <a:p>
            <a:r>
              <a:rPr lang="en-US" dirty="0" smtClean="0"/>
              <a:t>Power Generated By Torque</a:t>
            </a:r>
            <a:endParaRPr lang="en-US" dirty="0"/>
          </a:p>
        </p:txBody>
      </p:sp>
      <p:pic>
        <p:nvPicPr>
          <p:cNvPr id="6146" name="Picture 2"/>
          <p:cNvPicPr>
            <a:picLocks noChangeAspect="1" noChangeArrowheads="1"/>
          </p:cNvPicPr>
          <p:nvPr/>
        </p:nvPicPr>
        <p:blipFill>
          <a:blip r:embed="rId3" cstate="print"/>
          <a:stretch>
            <a:fillRect/>
          </a:stretch>
        </p:blipFill>
        <p:spPr bwMode="auto">
          <a:xfrm>
            <a:off x="5676864" y="259050"/>
            <a:ext cx="3267111" cy="2834699"/>
          </a:xfrm>
          <a:prstGeom prst="rect">
            <a:avLst/>
          </a:prstGeom>
          <a:noFill/>
          <a:ln w="9525">
            <a:noFill/>
            <a:miter lim="800000"/>
            <a:headEnd/>
            <a:tailEnd/>
          </a:ln>
          <a:effectLst/>
        </p:spPr>
      </p:pic>
      <p:sp>
        <p:nvSpPr>
          <p:cNvPr id="6" name="Content Placeholder 5"/>
          <p:cNvSpPr>
            <a:spLocks noGrp="1"/>
          </p:cNvSpPr>
          <p:nvPr>
            <p:ph idx="1"/>
          </p:nvPr>
        </p:nvSpPr>
        <p:spPr>
          <a:xfrm>
            <a:off x="304800" y="1600200"/>
            <a:ext cx="5334000" cy="5257800"/>
          </a:xfrm>
        </p:spPr>
        <p:txBody>
          <a:bodyPr>
            <a:normAutofit/>
          </a:bodyPr>
          <a:lstStyle/>
          <a:p>
            <a:r>
              <a:rPr lang="en-US" dirty="0" smtClean="0"/>
              <a:t>Power is work divided by time so,</a:t>
            </a:r>
            <a:endParaRPr lang="en-US" dirty="0">
              <a:solidFill>
                <a:srgbClr val="FFFF00"/>
              </a:solidFill>
            </a:endParaRPr>
          </a:p>
        </p:txBody>
      </p:sp>
      <p:graphicFrame>
        <p:nvGraphicFramePr>
          <p:cNvPr id="6149" name="Object 5"/>
          <p:cNvGraphicFramePr>
            <a:graphicFrameLocks noChangeAspect="1"/>
          </p:cNvGraphicFramePr>
          <p:nvPr/>
        </p:nvGraphicFramePr>
        <p:xfrm>
          <a:off x="1817765" y="2362200"/>
          <a:ext cx="3059035" cy="4251540"/>
        </p:xfrm>
        <a:graphic>
          <a:graphicData uri="http://schemas.openxmlformats.org/presentationml/2006/ole">
            <mc:AlternateContent xmlns:mc="http://schemas.openxmlformats.org/markup-compatibility/2006">
              <mc:Choice xmlns:v="urn:schemas-microsoft-com:vml" Requires="v">
                <p:oleObj spid="_x0000_s9224" name="Equation" r:id="rId4" imgW="876240" imgH="1218960" progId="Equation.3">
                  <p:embed/>
                </p:oleObj>
              </mc:Choice>
              <mc:Fallback>
                <p:oleObj name="Equation" r:id="rId4" imgW="876240" imgH="121896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7765" y="2362200"/>
                        <a:ext cx="3059035" cy="4251540"/>
                      </a:xfrm>
                      <a:prstGeom prst="rect">
                        <a:avLst/>
                      </a:prstGeom>
                      <a:solidFill>
                        <a:schemeClr val="tx1"/>
                      </a:solidFill>
                    </p:spPr>
                  </p:pic>
                </p:oleObj>
              </mc:Fallback>
            </mc:AlternateContent>
          </a:graphicData>
        </a:graphic>
      </p:graphicFrame>
      <p:sp>
        <p:nvSpPr>
          <p:cNvPr id="8" name="Oval 7"/>
          <p:cNvSpPr/>
          <p:nvPr/>
        </p:nvSpPr>
        <p:spPr>
          <a:xfrm>
            <a:off x="1295400" y="5867400"/>
            <a:ext cx="25908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228600"/>
            <a:ext cx="7772400" cy="914400"/>
          </a:xfrm>
        </p:spPr>
        <p:txBody>
          <a:bodyPr/>
          <a:lstStyle/>
          <a:p>
            <a:r>
              <a:rPr lang="en-US" dirty="0" smtClean="0"/>
              <a:t>Equations</a:t>
            </a:r>
            <a:endParaRPr lang="en-US" dirty="0"/>
          </a:p>
        </p:txBody>
      </p:sp>
      <p:sp>
        <p:nvSpPr>
          <p:cNvPr id="3" name="Text Placeholder 2"/>
          <p:cNvSpPr>
            <a:spLocks noGrp="1"/>
          </p:cNvSpPr>
          <p:nvPr>
            <p:ph type="body" idx="1"/>
          </p:nvPr>
        </p:nvSpPr>
        <p:spPr>
          <a:xfrm>
            <a:off x="457200" y="838200"/>
            <a:ext cx="4040188" cy="639762"/>
          </a:xfrm>
        </p:spPr>
        <p:txBody>
          <a:bodyPr/>
          <a:lstStyle/>
          <a:p>
            <a:r>
              <a:rPr lang="en-US" dirty="0" smtClean="0"/>
              <a:t>In The Data Guide</a:t>
            </a:r>
            <a:endParaRPr lang="en-US" dirty="0"/>
          </a:p>
        </p:txBody>
      </p:sp>
      <p:sp>
        <p:nvSpPr>
          <p:cNvPr id="4" name="Text Placeholder 3"/>
          <p:cNvSpPr>
            <a:spLocks noGrp="1"/>
          </p:cNvSpPr>
          <p:nvPr>
            <p:ph type="body" sz="half" idx="3"/>
          </p:nvPr>
        </p:nvSpPr>
        <p:spPr>
          <a:xfrm>
            <a:off x="4645025" y="838200"/>
            <a:ext cx="4041775" cy="639762"/>
          </a:xfrm>
        </p:spPr>
        <p:txBody>
          <a:bodyPr/>
          <a:lstStyle/>
          <a:p>
            <a:r>
              <a:rPr lang="en-US" dirty="0" smtClean="0"/>
              <a:t>NOT In The Data Guide</a:t>
            </a:r>
            <a:endParaRPr lang="en-US" dirty="0"/>
          </a:p>
        </p:txBody>
      </p:sp>
      <p:graphicFrame>
        <p:nvGraphicFramePr>
          <p:cNvPr id="66562" name="Object 5"/>
          <p:cNvGraphicFramePr>
            <a:graphicFrameLocks noChangeAspect="1"/>
          </p:cNvGraphicFramePr>
          <p:nvPr>
            <p:extLst>
              <p:ext uri="{D42A27DB-BD31-4B8C-83A1-F6EECF244321}">
                <p14:modId xmlns:p14="http://schemas.microsoft.com/office/powerpoint/2010/main" val="1092620950"/>
              </p:ext>
            </p:extLst>
          </p:nvPr>
        </p:nvGraphicFramePr>
        <p:xfrm>
          <a:off x="549490" y="1441867"/>
          <a:ext cx="2689166" cy="5321300"/>
        </p:xfrm>
        <a:graphic>
          <a:graphicData uri="http://schemas.openxmlformats.org/presentationml/2006/ole">
            <mc:AlternateContent xmlns:mc="http://schemas.openxmlformats.org/markup-compatibility/2006">
              <mc:Choice xmlns:v="urn:schemas-microsoft-com:vml" Requires="v">
                <p:oleObj spid="_x0000_s66571" name="Equation" r:id="rId3" imgW="1193760" imgH="2361960" progId="Equation.3">
                  <p:embed/>
                </p:oleObj>
              </mc:Choice>
              <mc:Fallback>
                <p:oleObj name="Equation" r:id="rId3" imgW="1193760" imgH="2361960" progId="Equation.3">
                  <p:embed/>
                  <p:pic>
                    <p:nvPicPr>
                      <p:cNvPr id="0" name="Object 5"/>
                      <p:cNvPicPr>
                        <a:picLocks noChangeAspect="1" noChangeArrowheads="1"/>
                      </p:cNvPicPr>
                      <p:nvPr/>
                    </p:nvPicPr>
                    <p:blipFill>
                      <a:blip r:embed="rId4"/>
                      <a:srcRect/>
                      <a:stretch>
                        <a:fillRect/>
                      </a:stretch>
                    </p:blipFill>
                    <p:spPr bwMode="auto">
                      <a:xfrm>
                        <a:off x="549490" y="1441867"/>
                        <a:ext cx="2689166" cy="5321300"/>
                      </a:xfrm>
                      <a:prstGeom prst="rect">
                        <a:avLst/>
                      </a:prstGeom>
                      <a:solidFill>
                        <a:schemeClr val="tx1"/>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90432755"/>
              </p:ext>
            </p:extLst>
          </p:nvPr>
        </p:nvGraphicFramePr>
        <p:xfrm>
          <a:off x="4419600" y="1499174"/>
          <a:ext cx="1828800" cy="5275608"/>
        </p:xfrm>
        <a:graphic>
          <a:graphicData uri="http://schemas.openxmlformats.org/presentationml/2006/ole">
            <mc:AlternateContent xmlns:mc="http://schemas.openxmlformats.org/markup-compatibility/2006">
              <mc:Choice xmlns:v="urn:schemas-microsoft-com:vml" Requires="v">
                <p:oleObj spid="_x0000_s66572" name="Equation" r:id="rId5" imgW="660240" imgH="1904760" progId="Equation.3">
                  <p:embed/>
                </p:oleObj>
              </mc:Choice>
              <mc:Fallback>
                <p:oleObj name="Equation" r:id="rId5" imgW="660240" imgH="1904760" progId="Equation.3">
                  <p:embed/>
                  <p:pic>
                    <p:nvPicPr>
                      <p:cNvPr id="0" name=""/>
                      <p:cNvPicPr>
                        <a:picLocks noChangeAspect="1" noChangeArrowheads="1"/>
                      </p:cNvPicPr>
                      <p:nvPr/>
                    </p:nvPicPr>
                    <p:blipFill>
                      <a:blip r:embed="rId6"/>
                      <a:srcRect/>
                      <a:stretch>
                        <a:fillRect/>
                      </a:stretch>
                    </p:blipFill>
                    <p:spPr bwMode="auto">
                      <a:xfrm>
                        <a:off x="4419600" y="1499174"/>
                        <a:ext cx="1828800" cy="5275608"/>
                      </a:xfrm>
                      <a:prstGeom prst="rect">
                        <a:avLst/>
                      </a:prstGeom>
                      <a:solidFill>
                        <a:schemeClr val="tx1"/>
                      </a:solid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04242908"/>
              </p:ext>
            </p:extLst>
          </p:nvPr>
        </p:nvGraphicFramePr>
        <p:xfrm>
          <a:off x="6477000" y="2057400"/>
          <a:ext cx="2487593" cy="4238053"/>
        </p:xfrm>
        <a:graphic>
          <a:graphicData uri="http://schemas.openxmlformats.org/presentationml/2006/ole">
            <mc:AlternateContent xmlns:mc="http://schemas.openxmlformats.org/markup-compatibility/2006">
              <mc:Choice xmlns:v="urn:schemas-microsoft-com:vml" Requires="v">
                <p:oleObj spid="_x0000_s66573" name="Equation" r:id="rId7" imgW="939600" imgH="1600200" progId="Equation.3">
                  <p:embed/>
                </p:oleObj>
              </mc:Choice>
              <mc:Fallback>
                <p:oleObj name="Equation" r:id="rId7" imgW="939600" imgH="1600200" progId="Equation.3">
                  <p:embed/>
                  <p:pic>
                    <p:nvPicPr>
                      <p:cNvPr id="0" name=""/>
                      <p:cNvPicPr>
                        <a:picLocks noChangeAspect="1" noChangeArrowheads="1"/>
                      </p:cNvPicPr>
                      <p:nvPr/>
                    </p:nvPicPr>
                    <p:blipFill>
                      <a:blip r:embed="rId8"/>
                      <a:srcRect/>
                      <a:stretch>
                        <a:fillRect/>
                      </a:stretch>
                    </p:blipFill>
                    <p:spPr bwMode="auto">
                      <a:xfrm>
                        <a:off x="6477000" y="2057400"/>
                        <a:ext cx="2487593" cy="4238053"/>
                      </a:xfrm>
                      <a:prstGeom prst="rect">
                        <a:avLst/>
                      </a:prstGeom>
                      <a:solidFill>
                        <a:schemeClr val="tx1"/>
                      </a:solidFill>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Rotational Kinetic Energy</a:t>
            </a:r>
            <a:br>
              <a:rPr lang="en-US" dirty="0" smtClean="0">
                <a:hlinkClick r:id="rId3" action="ppaction://hlinkfile"/>
              </a:rPr>
            </a:br>
            <a:r>
              <a:rPr lang="en-US" dirty="0" smtClean="0">
                <a:hlinkClick r:id="rId3" action="ppaction://hlinkfile"/>
              </a:rPr>
              <a:t>- Example Problem</a:t>
            </a:r>
            <a:endParaRPr lang="en-US" dirty="0">
              <a:hlinkClick r:id="rId3" action="ppaction://hlinkfile"/>
            </a:endParaRPr>
          </a:p>
        </p:txBody>
      </p:sp>
      <p:pic>
        <p:nvPicPr>
          <p:cNvPr id="6" name="Rotational Kinetic Energy Problem.wmv">
            <a:hlinkClick r:id="" action="ppaction://media"/>
          </p:cNvPr>
          <p:cNvPicPr>
            <a:picLocks noGrp="1" noRot="1" noChangeAspect="1"/>
          </p:cNvPicPr>
          <p:nvPr>
            <p:ph idx="1"/>
            <a:videoFile r:link="rId1"/>
          </p:nvPr>
        </p:nvPicPr>
        <p:blipFill>
          <a:blip r:embed="rId4" cstate="print"/>
          <a:stretch>
            <a:fillRect/>
          </a:stretch>
        </p:blipFill>
        <p:spPr>
          <a:xfrm>
            <a:off x="1447800" y="1955800"/>
            <a:ext cx="6231467" cy="4673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92D050"/>
                </a:solidFill>
              </a:rPr>
              <a:t>Problems anyone?</a:t>
            </a:r>
            <a:endParaRPr lang="en-US" dirty="0">
              <a:solidFill>
                <a:srgbClr val="92D050"/>
              </a:solidFill>
            </a:endParaRP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student is able to predict the behavior of rotational collision situations by the same processes that are used to analyze linear collision situations using an analogy between impulse and change of linear momentum and angular impulse and change of angular momentum.</a:t>
            </a:r>
          </a:p>
          <a:p>
            <a:r>
              <a:rPr lang="en-US" sz="3200" dirty="0" smtClean="0"/>
              <a:t>In an unfamiliar context or using representations beyond equations, the student is able to justify the selection of a mathematical routine to solve for the change in angular momentum of an object caused by torques exerted on the object.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plan data collection and analysis strategies designed to test the relationship between torques exerted on an object and the change in angular momentum of that object.</a:t>
            </a:r>
          </a:p>
          <a:p>
            <a:r>
              <a:rPr lang="en-US" sz="3200" dirty="0" smtClean="0"/>
              <a:t>The student is able to describe a representation and use it to analyze a situation in which several forces exerted on a rotating system of rigidly connected objects change the angular velocity and angular momentum of the system.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plan data collection strategies designed to establish that torque, angular velocity, angular acceleration, and angular momentum can be predicted accurately when the variables are treated as being clockwise or counterclockwise with respect to a well-defined axis of rotation, and refine the research question based on the examination of data.</a:t>
            </a:r>
          </a:p>
          <a:p>
            <a:r>
              <a:rPr lang="en-US" sz="3200" dirty="0" smtClean="0"/>
              <a:t>The student is able to describe a model of a rotational system and use that model to analyze a situation in which angular momentum changes due to interaction with other objects or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force exerted on an object can cause a torque on that object.</a:t>
            </a:r>
          </a:p>
          <a:p>
            <a:r>
              <a:rPr lang="en-US" sz="3200" dirty="0" smtClean="0"/>
              <a:t>A net torque exerted on a system by other objects or systems will change the angular momentum of the system.</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plan a data collection and analysis strategy to determine the change in angular momentum of a system and relate it to interactions with other objects and systems.</a:t>
            </a:r>
          </a:p>
          <a:p>
            <a:r>
              <a:rPr lang="en-US" sz="3200" dirty="0" smtClean="0"/>
              <a:t>The student is able to use appropriate mathematical routines to calculate values for initial or final angular momentum, or change in angular momentum of a system, or average torque or time during which the torque is exerted in analyzing a situation involving torque and angular momentum.</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plan a data collection strategy designed to test the relationship between the change in angular momentum of a system and the product of the average torque applied to the system and the time interval during which the torque is exerted.</a:t>
            </a:r>
          </a:p>
          <a:p>
            <a:r>
              <a:rPr lang="en-US" sz="3200" dirty="0" smtClean="0"/>
              <a:t>The student is able to define open and closed systems for everyday situations and apply conservation concepts for energy, charge, and linear momentum to those situations.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make qualitative predictions about the angular momentum of a system for a situation in which there is no net external torque.</a:t>
            </a:r>
          </a:p>
          <a:p>
            <a:r>
              <a:rPr lang="en-US" sz="3200" dirty="0" smtClean="0"/>
              <a:t>The student is able to make calculations of quantities related to the angular momentum of a system when the net external torque on the system is zero.</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describe or calculate the angular momentum and rotational inertia of a system in terms of the locations and velocities of objects that make up the system.  Students are expected to do qualitative reasoning with compound objects. Students are expected to do calculations with a fixed set of extended objects and point masses.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 torque exerted on an object can change the angular momentum of an object.</a:t>
            </a:r>
          </a:p>
          <a:p>
            <a:pPr lvl="1"/>
            <a:r>
              <a:rPr lang="en-US" dirty="0" smtClean="0"/>
              <a:t>Angular momentum is a vector quantity, with its direction determined by a right-hand rule.</a:t>
            </a:r>
          </a:p>
          <a:p>
            <a:pPr lvl="1"/>
            <a:r>
              <a:rPr lang="en-US" dirty="0" smtClean="0"/>
              <a:t>The magnitude of angular momentum of a point object about an axis can be calculated by multiplying the perpendicular distance from the axis of rotation to the line of motion by the magnitude of linear momentum.</a:t>
            </a:r>
          </a:p>
          <a:p>
            <a:pPr lvl="1"/>
            <a:r>
              <a:rPr lang="en-US" dirty="0" smtClean="0"/>
              <a:t>The magnitude of angular momentum of an extended object can also be found by multiplying the rotational inertia by the angular velocity.</a:t>
            </a:r>
          </a:p>
          <a:p>
            <a:pPr lvl="1"/>
            <a:r>
              <a:rPr lang="en-US" dirty="0" smtClean="0"/>
              <a:t>The change in angular momentum of an object is given by the product of the average torque and the time the torque is exerted.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Torque, angular velocity, angular acceleration, and angular momentum are vectors and can be characterized as positive or negative depending upon whether they give rise to or correspond to counterclockwise or clockwise rotation with respect to an axis.</a:t>
            </a:r>
          </a:p>
          <a:p>
            <a:r>
              <a:rPr lang="en-US" sz="3200" dirty="0" smtClean="0"/>
              <a:t>The change in angular momentum is given by the product of the average torque and the time interval during which the torque is exerted.</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angular momentum of a system may change due to interactions with other objects or systems.</a:t>
            </a:r>
          </a:p>
          <a:p>
            <a:pPr lvl="1"/>
            <a:r>
              <a:rPr lang="en-US" dirty="0" smtClean="0"/>
              <a:t>The angular momentum of a system with respect to an axis of rotation is the sum of the angular </a:t>
            </a:r>
            <a:r>
              <a:rPr lang="en-US" dirty="0" err="1" smtClean="0"/>
              <a:t>momenta</a:t>
            </a:r>
            <a:r>
              <a:rPr lang="en-US" dirty="0" smtClean="0"/>
              <a:t>, with respect to that axis, of the objects that make up the system.</a:t>
            </a:r>
          </a:p>
          <a:p>
            <a:pPr lvl="1"/>
            <a:r>
              <a:rPr lang="en-US" dirty="0" smtClean="0"/>
              <a:t>The angular momentum of an object about a fixed axis can be found by multiplying the momentum of the particle by the perpendicular distance from the axis to the line of motion of the object.</a:t>
            </a:r>
          </a:p>
          <a:p>
            <a:pPr lvl="1"/>
            <a:r>
              <a:rPr lang="en-US" dirty="0" smtClean="0"/>
              <a:t>Alternatively, the angular momentum of a system can be found from the product of the system’s rotational inertia and its angular velocity.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For all systems under all circumstances, energy, charge, linear momentum, and angular momentum are conserved. For an isolated or a closed system, conserved quantities are constant. An open system is one that exchanges any conserved quantity with its surroundings.</a:t>
            </a:r>
          </a:p>
          <a:p>
            <a:r>
              <a:rPr lang="en-US" sz="3200" dirty="0" smtClean="0"/>
              <a:t>If the net external torque exerted on the system is zero, the angular momentum of the system does not change.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angular momentum of a system is determined by the locations and velocities of the objects that make up the system.</a:t>
            </a:r>
          </a:p>
          <a:p>
            <a:r>
              <a:rPr lang="en-US" sz="3200" dirty="0" smtClean="0"/>
              <a:t>The rotational inertia of an object or system depends upon the distribution of mass within the object or system.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Changes in the radius of a system or in the distribution of mass within the system result in changes in the system’s rotational inertia, and hence in its angular velocity and linear speed for a given angular momentum.</a:t>
            </a:r>
          </a:p>
          <a:p>
            <a:r>
              <a:rPr lang="en-US" sz="3200" dirty="0" smtClean="0"/>
              <a:t>Examples should include elliptical orbits in an Earth-satellite system. Mathematical expressions for the moments of inertia will be provided where needed.  Students will not be expected to know the parallel axis theorem.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Certain quantities are conserved, in the sense that the changes of those quantities in a given system are always equal to the transfer of that quantity to or from the system by all possible interactions with other systems.</a:t>
            </a:r>
          </a:p>
          <a:p>
            <a:r>
              <a:rPr lang="en-US" sz="3200" dirty="0" smtClean="0"/>
              <a:t>The angular momentum of a system is conserved.</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force exerted on an object can cause a torque on that object.</a:t>
            </a:r>
          </a:p>
          <a:p>
            <a:r>
              <a:rPr lang="en-US" sz="3200" dirty="0" smtClean="0"/>
              <a:t>A net torque exerted on a system by other objects or systems will change the angular momentum of the system.</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Certain quantities are conserved, in the sense that the changes of those quantities in a given system are always equal to the transfer of that quantity to or from the system by all possible interactions with other systems.</a:t>
            </a:r>
          </a:p>
          <a:p>
            <a:r>
              <a:rPr lang="en-US" sz="3200" dirty="0" smtClean="0"/>
              <a:t>The angular momentum of a system is conserved.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conservation laws.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Viner Hand ITC" pitchFamily="66" charset="0"/>
              </a:rPr>
              <a:t>Questions?</a:t>
            </a:r>
            <a:endParaRPr lang="en-US" sz="28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977486"/>
          </a:xfrm>
        </p:spPr>
        <p:txBody>
          <a:bodyPr>
            <a:normAutofit/>
          </a:bodyPr>
          <a:lstStyle/>
          <a:p>
            <a:r>
              <a:rPr lang="en-US" sz="3200" b="1" i="1" dirty="0" smtClean="0"/>
              <a:t>#43-48</a:t>
            </a:r>
            <a:endParaRPr lang="en-US" sz="3200" b="1" i="1"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 torque exerted on an object can change the angular momentum of an object.</a:t>
            </a:r>
          </a:p>
          <a:p>
            <a:pPr lvl="1"/>
            <a:r>
              <a:rPr lang="en-US" dirty="0" smtClean="0"/>
              <a:t>Angular momentum is a vector quantity, with its direction determined by a right-hand rule.</a:t>
            </a:r>
          </a:p>
          <a:p>
            <a:pPr lvl="1"/>
            <a:r>
              <a:rPr lang="en-US" dirty="0" smtClean="0"/>
              <a:t>The magnitude of angular momentum of a point object about an axis can be calculated by multiplying the perpendicular distance from the axis of rotation to the line of motion by the magnitude of linear momentum.</a:t>
            </a:r>
          </a:p>
          <a:p>
            <a:pPr lvl="1"/>
            <a:r>
              <a:rPr lang="en-US" dirty="0" smtClean="0"/>
              <a:t>The magnitude of angular momentum of an extended object can also be found by multiplying the rotational inertia by the angular velocity.</a:t>
            </a:r>
          </a:p>
          <a:p>
            <a:pPr lvl="1"/>
            <a:r>
              <a:rPr lang="en-US" dirty="0" smtClean="0"/>
              <a:t>The change in angular momentum of an object is given by the product of the average torque and the time the torque is exerted.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Torque, angular velocity, angular acceleration, and angular momentum are vectors and can be characterized as positive or negative depending upon whether they give rise to or correspond to counterclockwise or clockwise rotation with respect to an axis.</a:t>
            </a:r>
          </a:p>
          <a:p>
            <a:r>
              <a:rPr lang="en-US" sz="3200" dirty="0" smtClean="0"/>
              <a:t>The change in angular momentum is given by the product of the average torque and the time interval during which the torque is exerted.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angular momentum of a system may change due to interactions with other objects or systems.</a:t>
            </a:r>
          </a:p>
          <a:p>
            <a:pPr lvl="1"/>
            <a:r>
              <a:rPr lang="en-US" dirty="0" smtClean="0"/>
              <a:t>The angular momentum of a system with respect to an axis of rotation is the sum of the angular </a:t>
            </a:r>
            <a:r>
              <a:rPr lang="en-US" dirty="0" err="1" smtClean="0"/>
              <a:t>momenta</a:t>
            </a:r>
            <a:r>
              <a:rPr lang="en-US" dirty="0" smtClean="0"/>
              <a:t>, with respect to that axis, of the objects that make up the system.</a:t>
            </a:r>
          </a:p>
          <a:p>
            <a:pPr lvl="1"/>
            <a:r>
              <a:rPr lang="en-US" dirty="0" smtClean="0"/>
              <a:t>The angular momentum of an object about a fixed axis can be found by multiplying the momentum of the particle by the perpendicular distance from the axis to the line of motion of the object.</a:t>
            </a:r>
          </a:p>
          <a:p>
            <a:pPr lvl="1"/>
            <a:r>
              <a:rPr lang="en-US" dirty="0" smtClean="0"/>
              <a:t>Alternatively, the angular momentum of a system can be found from the product of the system’s rotational inertia and its angular velocity.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611</TotalTime>
  <Words>3192</Words>
  <Application>Microsoft Office PowerPoint</Application>
  <PresentationFormat>On-screen Show (4:3)</PresentationFormat>
  <Paragraphs>214</Paragraphs>
  <Slides>64</Slides>
  <Notes>0</Notes>
  <HiddenSlides>0</HiddenSlides>
  <MMClips>1</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64</vt:i4>
      </vt:variant>
    </vt:vector>
  </HeadingPairs>
  <TitlesOfParts>
    <vt:vector size="74" baseType="lpstr">
      <vt:lpstr>Consolas</vt:lpstr>
      <vt:lpstr>Corbel</vt:lpstr>
      <vt:lpstr>Pristina</vt:lpstr>
      <vt:lpstr>Viner Hand ITC</vt:lpstr>
      <vt:lpstr>Wingdings</vt:lpstr>
      <vt:lpstr>Wingdings 2</vt:lpstr>
      <vt:lpstr>Wingdings 3</vt:lpstr>
      <vt:lpstr>Metro</vt:lpstr>
      <vt:lpstr>Equation</vt:lpstr>
      <vt:lpstr>Microsoft Equation 3.0</vt:lpstr>
      <vt:lpstr>Devil  physics The  baddest  class  on  campus  AP  Physics</vt:lpstr>
      <vt:lpstr>Lsn 8-7: Rotational kinetic      energy</vt:lpstr>
      <vt:lpstr>Questions From Reading Activity?</vt:lpstr>
      <vt:lpstr>Big Idea(s): </vt:lpstr>
      <vt:lpstr>Enduring Understanding(s): </vt:lpstr>
      <vt:lpstr>Enduring Understanding(s): </vt:lpstr>
      <vt:lpstr>Essential Knowledge(s): </vt:lpstr>
      <vt:lpstr>Essential Knowledge(s): </vt:lpstr>
      <vt:lpstr>Essential Knowledge(s): </vt:lpstr>
      <vt:lpstr>Essential Knowledge(s): </vt:lpstr>
      <vt:lpstr>Essential Knowledge(s): </vt:lpstr>
      <vt:lpstr>Essential Knowledge(s): </vt:lpstr>
      <vt:lpstr>Learning Objective(s): </vt:lpstr>
      <vt:lpstr>Learning Objective(s): </vt:lpstr>
      <vt:lpstr>Learning Objective(s): </vt:lpstr>
      <vt:lpstr>Learning Objective(s): </vt:lpstr>
      <vt:lpstr>Learning Objective(s): </vt:lpstr>
      <vt:lpstr>Learning Objective(s): </vt:lpstr>
      <vt:lpstr>Learning Objective(s): </vt:lpstr>
      <vt:lpstr>Rotational Kinetic Energy</vt:lpstr>
      <vt:lpstr>Rotational Kinetic Energy</vt:lpstr>
      <vt:lpstr>Total Kinetic Energy</vt:lpstr>
      <vt:lpstr>The Situation</vt:lpstr>
      <vt:lpstr>The Situation</vt:lpstr>
      <vt:lpstr>The Situation</vt:lpstr>
      <vt:lpstr>The Situation</vt:lpstr>
      <vt:lpstr>Question 1?</vt:lpstr>
      <vt:lpstr>Question 1?</vt:lpstr>
      <vt:lpstr>Question 2?</vt:lpstr>
      <vt:lpstr>Question 2?</vt:lpstr>
      <vt:lpstr>Question 3?</vt:lpstr>
      <vt:lpstr>Question 3?</vt:lpstr>
      <vt:lpstr>Question 3?</vt:lpstr>
      <vt:lpstr>Question 3?</vt:lpstr>
      <vt:lpstr>Work Done By Friction</vt:lpstr>
      <vt:lpstr>Work Done By Friction</vt:lpstr>
      <vt:lpstr>Work Done By Torque</vt:lpstr>
      <vt:lpstr>Work Done By Torque</vt:lpstr>
      <vt:lpstr>Work Done By Torque</vt:lpstr>
      <vt:lpstr>Work Done By Torque</vt:lpstr>
      <vt:lpstr>Work Done By Torque</vt:lpstr>
      <vt:lpstr>Work Done By Torque</vt:lpstr>
      <vt:lpstr>Power Generated By Torque</vt:lpstr>
      <vt:lpstr>Equations</vt:lpstr>
      <vt:lpstr>Rotational Kinetic Energy - Example Problem</vt:lpstr>
      <vt:lpstr>Problems anyone?</vt:lpstr>
      <vt:lpstr>Learning Objective(s): </vt:lpstr>
      <vt:lpstr>Learning Objective(s): </vt:lpstr>
      <vt:lpstr>Learning Objective(s): </vt:lpstr>
      <vt:lpstr>Learning Objective(s): </vt:lpstr>
      <vt:lpstr>Learning Objective(s): </vt:lpstr>
      <vt:lpstr>Learning Objective(s): </vt:lpstr>
      <vt:lpstr>Learning Objective(s): </vt:lpstr>
      <vt:lpstr>Essential Knowledge(s): </vt:lpstr>
      <vt:lpstr>Essential Knowledge(s): </vt:lpstr>
      <vt:lpstr>Essential Knowledge(s): </vt:lpstr>
      <vt:lpstr>Essential Knowledge(s): </vt:lpstr>
      <vt:lpstr>Essential Knowledge(s): </vt:lpstr>
      <vt:lpstr>Essential Knowledge(s): </vt:lpstr>
      <vt:lpstr>Enduring Understanding(s): </vt:lpstr>
      <vt:lpstr>Enduring Understanding(s): </vt:lpstr>
      <vt:lpstr>Big Idea(s): </vt:lpstr>
      <vt:lpstr> Questions?</vt:lpstr>
      <vt:lpstr>Homework</vt:lpstr>
    </vt:vector>
  </TitlesOfParts>
  <Company>pcsb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Smith Kyle</cp:lastModifiedBy>
  <cp:revision>55</cp:revision>
  <dcterms:created xsi:type="dcterms:W3CDTF">2010-12-08T08:20:03Z</dcterms:created>
  <dcterms:modified xsi:type="dcterms:W3CDTF">2016-02-26T16:11:30Z</dcterms:modified>
</cp:coreProperties>
</file>