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310" r:id="rId5"/>
    <p:sldId id="311" r:id="rId6"/>
    <p:sldId id="313" r:id="rId7"/>
    <p:sldId id="312" r:id="rId8"/>
    <p:sldId id="315" r:id="rId9"/>
    <p:sldId id="316" r:id="rId10"/>
    <p:sldId id="317" r:id="rId11"/>
    <p:sldId id="318" r:id="rId12"/>
    <p:sldId id="314" r:id="rId13"/>
    <p:sldId id="319" r:id="rId14"/>
    <p:sldId id="320" r:id="rId15"/>
    <p:sldId id="322" r:id="rId16"/>
    <p:sldId id="321" r:id="rId17"/>
    <p:sldId id="323" r:id="rId18"/>
    <p:sldId id="324" r:id="rId19"/>
    <p:sldId id="325" r:id="rId20"/>
    <p:sldId id="326" r:id="rId21"/>
    <p:sldId id="327" r:id="rId22"/>
    <p:sldId id="296" r:id="rId23"/>
    <p:sldId id="299" r:id="rId24"/>
    <p:sldId id="300" r:id="rId25"/>
    <p:sldId id="301" r:id="rId26"/>
    <p:sldId id="302" r:id="rId27"/>
    <p:sldId id="303" r:id="rId28"/>
    <p:sldId id="304" r:id="rId29"/>
    <p:sldId id="305" r:id="rId30"/>
    <p:sldId id="306" r:id="rId31"/>
    <p:sldId id="307" r:id="rId32"/>
    <p:sldId id="337" r:id="rId33"/>
    <p:sldId id="338" r:id="rId34"/>
    <p:sldId id="339" r:id="rId35"/>
    <p:sldId id="263" r:id="rId36"/>
    <p:sldId id="332" r:id="rId37"/>
    <p:sldId id="333" r:id="rId38"/>
    <p:sldId id="334" r:id="rId39"/>
    <p:sldId id="335" r:id="rId40"/>
    <p:sldId id="336" r:id="rId41"/>
    <p:sldId id="330" r:id="rId42"/>
    <p:sldId id="331" r:id="rId43"/>
    <p:sldId id="329" r:id="rId44"/>
    <p:sldId id="261" r:id="rId45"/>
    <p:sldId id="26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0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2/5/2016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2/5/2016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2/5/2016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2/5/2016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2/5/2016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2/5/2016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8.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Energy%20and%20Momentum%20~%20Long.wmv" TargetMode="External"/><Relationship Id="rId2" Type="http://schemas.openxmlformats.org/officeDocument/2006/relationships/slideLayout" Target="../slideLayouts/slideLayout2.xml"/><Relationship Id="rId1" Type="http://schemas.openxmlformats.org/officeDocument/2006/relationships/video" Target="file:///G:\AAASync\AP%20Physics%201\Lesson%20Plans\Giancoli%20Lessons\Giancoli%20Chapter%207\Giancoli%20Lesson%207-4%20to%207-6\Energy%20and%20Momentum%20~%20Long.wmv" TargetMode="External"/><Relationship Id="rId4" Type="http://schemas.openxmlformats.org/officeDocument/2006/relationships/image" Target="../media/image1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3200" dirty="0" smtClean="0">
                <a:latin typeface="Pristina" pitchFamily="66" charset="0"/>
              </a:rPr>
              <a:t/>
            </a:r>
            <a:br>
              <a:rPr lang="en-US" sz="3200" dirty="0" smtClean="0">
                <a:latin typeface="Pristina" pitchFamily="66" charset="0"/>
              </a:rPr>
            </a:br>
            <a:r>
              <a:rPr lang="en-US" sz="2800" dirty="0" smtClean="0">
                <a:latin typeface="Pristina" pitchFamily="66" charset="0"/>
              </a:rPr>
              <a:t>AP  Physics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In a collision between objects, linear momentum is conserved. In an elastic collision, kinetic energy is the same before and after.</a:t>
            </a:r>
          </a:p>
          <a:p>
            <a:pPr lvl="1"/>
            <a:r>
              <a:rPr lang="en-US" dirty="0" smtClean="0"/>
              <a:t>In a closed system, the linear momentum is constant throughout the collision.</a:t>
            </a:r>
          </a:p>
          <a:p>
            <a:pPr lvl="1"/>
            <a:r>
              <a:rPr lang="en-US" dirty="0" smtClean="0"/>
              <a:t>In a closed system, the kinetic energy after an elastic collision is the same as the kinetic energy before the collision.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In a collision between objects, linear momentum is conserved. In an inelastic collision, kinetic energy is not the same before and after the collision.</a:t>
            </a:r>
          </a:p>
          <a:p>
            <a:pPr lvl="1"/>
            <a:r>
              <a:rPr lang="en-US" dirty="0" smtClean="0"/>
              <a:t>In a closed system, the linear momentum is constant throughout the collision.</a:t>
            </a:r>
          </a:p>
          <a:p>
            <a:pPr lvl="1"/>
            <a:r>
              <a:rPr lang="en-US" dirty="0" smtClean="0"/>
              <a:t>In a closed system, the kinetic energy after an inelastic collision is different from the kinetic energy before the collision.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justify the selection of routines for the calculation of the relationships between changes in momentum of an object, average force, impulse, and time of interaction.</a:t>
            </a:r>
          </a:p>
          <a:p>
            <a:r>
              <a:rPr lang="en-US" sz="3200" dirty="0" smtClean="0"/>
              <a:t>The student is able to predict the change in momentum of an object from the average force exerted on the object and the interval of time during which the force is exerted.</a:t>
            </a:r>
          </a:p>
          <a:p>
            <a:r>
              <a:rPr lang="en-US" sz="3200" dirty="0" smtClean="0"/>
              <a:t>The student is able to analyze data to characterize the change in momentum of an object from the average force exerted on the object and the interval of time during which the force is exerted.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design a plan for collecting data to investigate the relationship between changes in momentum and the average force exerted on an object over time.</a:t>
            </a:r>
          </a:p>
          <a:p>
            <a:r>
              <a:rPr lang="en-US" sz="3200" dirty="0" smtClean="0"/>
              <a:t>The student is able to calculate the change in linear momentum of a two-object system with constant mass in linear motion from a representation of the system (data, graphs, etc.).</a:t>
            </a:r>
          </a:p>
          <a:p>
            <a:r>
              <a:rPr lang="en-US" sz="3200" dirty="0" smtClean="0"/>
              <a:t>The student is able to analyze data to find the change in linear momentum for a constant-mass system using the product of the mass and the change in velocity of the center of mass.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The student is able to define open and closed systems for everyday situations and apply conservation concepts for energy, charge, and linear momentum to those situations.</a:t>
            </a:r>
          </a:p>
          <a:p>
            <a:r>
              <a:rPr lang="en-US" sz="3200" dirty="0" smtClean="0"/>
              <a:t>The student is able to make qualitative predictions about natural phenomena based on conservation of linear momentum and restoration of kinetic energy in elastic collisions.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student is able to apply the principles of conservation of momentum and restoration of kinetic energy to reconcile a situation that appears to be isolated and elastic, but in which data indicate that linear momentum and kinetic energy are not the same after the interaction, by refining a scientific question to identify interactions that have not been considered. Students will be expected to solve qualitatively and/or quantitatively for one-dimensional situations and only qualitatively in two-dimensional situations.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sz="3200" dirty="0" smtClean="0"/>
              <a:t>The student is able to apply mathematical routines appropriately to problems involving elastic collisions in one dimension and justify the selection of those mathematical routines based on conservation of momentum and restoration of kinetic energy.</a:t>
            </a:r>
          </a:p>
          <a:p>
            <a:r>
              <a:rPr lang="en-US" sz="3200" dirty="0" smtClean="0"/>
              <a:t>The student is able to design an experimental test of an application of the principle of the conservation of linear momentum, predict an outcome of the experiment using the principle, analyze data generated by that experiment whose uncertainties are expressed numerically, and evaluate the match between the prediction and the outcome.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classify a given collision situation as elastic or inelastic, justify the selection of conservation of linear momentum and restoration of kinetic energy as the appropriate principles for analyzing an elastic collision, solve for missing variables, and calculate their values.</a:t>
            </a:r>
          </a:p>
          <a:p>
            <a:r>
              <a:rPr lang="en-US" sz="3200" dirty="0" smtClean="0"/>
              <a:t>The student is able to make predictions of the dynamical properties of a system undergoing a collision by application of the principle of linear momentum conservation and the principle of the conservation of energy in situations in which an elastic collision may also be assumed.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student is able to classify a given collision situation as elastic or inelastic, justify the selection of conservation of linear momentum and restoration of kinetic energy as the appropriate principles for analyzing an elastic collision, solve for missing variables, and calculate their values.</a:t>
            </a:r>
          </a:p>
          <a:p>
            <a:r>
              <a:rPr lang="en-US" sz="3200" dirty="0" smtClean="0"/>
              <a:t>The student is able to qualitatively predict, in terms of linear momentum and kinetic energy, how the outcome of a collision between two objects changes depending on whether the collision is elastic or inelastic.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The student is able to plan data collection strategies to test the law of conservation of momentum in a two-object collision that is elastic or inelastic and analyze the resulting data graphically.</a:t>
            </a:r>
          </a:p>
          <a:p>
            <a:r>
              <a:rPr lang="en-US" sz="3200" dirty="0" smtClean="0"/>
              <a:t>The student is able to apply the conservation of linear momentum to a closed system of objects involved in an inelastic collision to predict the change in kinetic energy.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686800" cy="5937504"/>
          </a:xfrm>
        </p:spPr>
        <p:txBody>
          <a:bodyPr/>
          <a:lstStyle/>
          <a:p>
            <a:r>
              <a:rPr lang="en-US" sz="3400" dirty="0" err="1" smtClean="0"/>
              <a:t>Lsn</a:t>
            </a:r>
            <a:r>
              <a:rPr lang="en-US" sz="3400" dirty="0" smtClean="0"/>
              <a:t> 7-4: Conservation of energy</a:t>
            </a:r>
            <a:br>
              <a:rPr lang="en-US" sz="3400" dirty="0" smtClean="0"/>
            </a:br>
            <a:r>
              <a:rPr lang="en-US" sz="3400" dirty="0" smtClean="0"/>
              <a:t>         and momentum in</a:t>
            </a:r>
            <a:br>
              <a:rPr lang="en-US" sz="3400" dirty="0" smtClean="0"/>
            </a:br>
            <a:r>
              <a:rPr lang="en-US" sz="3400" dirty="0" smtClean="0"/>
              <a:t>		 collisions</a:t>
            </a:r>
            <a:br>
              <a:rPr lang="en-US" sz="3400" dirty="0" smtClean="0"/>
            </a:br>
            <a:r>
              <a:rPr lang="en-US" sz="3400" dirty="0" err="1" smtClean="0"/>
              <a:t>Lsn</a:t>
            </a:r>
            <a:r>
              <a:rPr lang="en-US" sz="3400" dirty="0" smtClean="0"/>
              <a:t> 7-5: Elastic collisions in</a:t>
            </a:r>
            <a:br>
              <a:rPr lang="en-US" sz="3400" dirty="0" smtClean="0"/>
            </a:br>
            <a:r>
              <a:rPr lang="en-US" sz="3400" dirty="0" smtClean="0"/>
              <a:t>		 </a:t>
            </a:r>
            <a:r>
              <a:rPr lang="en-US" sz="3400" dirty="0" smtClean="0"/>
              <a:t>one </a:t>
            </a:r>
            <a:r>
              <a:rPr lang="en-US" sz="3400" dirty="0" smtClean="0"/>
              <a:t>dimension</a:t>
            </a:r>
            <a:br>
              <a:rPr lang="en-US" sz="3400" dirty="0" smtClean="0"/>
            </a:br>
            <a:r>
              <a:rPr lang="en-US" sz="3400" dirty="0" err="1" smtClean="0"/>
              <a:t>Lsn</a:t>
            </a:r>
            <a:r>
              <a:rPr lang="en-US" sz="3400" dirty="0" smtClean="0"/>
              <a:t> 7-6: Inelastic collisions</a:t>
            </a:r>
            <a:endParaRPr lang="en-US" sz="34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analyze data that verify conservation of momentum in collisions with and without an external friction force.</a:t>
            </a:r>
          </a:p>
          <a:p>
            <a:r>
              <a:rPr lang="en-US" sz="3200" dirty="0" smtClean="0"/>
              <a:t>The student is able to apply the conservation of linear momentum to a closed system of objects involved in an inelastic collision to predict the change in kinetic energy.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classify a given collision situation as elastic or inelastic, justify the selection of conservation of linear momentum as the appropriate solution method for an inelastic collision, recognize that there is a common final velocity for the colliding objects in the totally inelastic case, solve for missing variables, and calculate their values.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of Momentum</a:t>
            </a:r>
            <a:endParaRPr lang="en-US" dirty="0"/>
          </a:p>
        </p:txBody>
      </p:sp>
      <p:sp>
        <p:nvSpPr>
          <p:cNvPr id="3" name="Content Placeholder 2"/>
          <p:cNvSpPr>
            <a:spLocks noGrp="1"/>
          </p:cNvSpPr>
          <p:nvPr>
            <p:ph idx="1"/>
          </p:nvPr>
        </p:nvSpPr>
        <p:spPr/>
        <p:txBody>
          <a:bodyPr/>
          <a:lstStyle/>
          <a:p>
            <a:r>
              <a:rPr lang="en-US" dirty="0" smtClean="0"/>
              <a:t>In all collisions, momentum is conserved.</a:t>
            </a:r>
            <a:endParaRPr lang="en-US" dirty="0"/>
          </a:p>
        </p:txBody>
      </p:sp>
      <p:graphicFrame>
        <p:nvGraphicFramePr>
          <p:cNvPr id="4" name="Object 3"/>
          <p:cNvGraphicFramePr>
            <a:graphicFrameLocks noChangeAspect="1"/>
          </p:cNvGraphicFramePr>
          <p:nvPr/>
        </p:nvGraphicFramePr>
        <p:xfrm>
          <a:off x="1134533" y="2895600"/>
          <a:ext cx="6714067" cy="990600"/>
        </p:xfrm>
        <a:graphic>
          <a:graphicData uri="http://schemas.openxmlformats.org/presentationml/2006/ole">
            <p:oleObj spid="_x0000_s1026" name="Equation" r:id="rId3" imgW="1549080" imgH="228600" progId="Equation.3">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of Energy</a:t>
            </a:r>
            <a:endParaRPr lang="en-US" dirty="0"/>
          </a:p>
        </p:txBody>
      </p:sp>
      <p:sp>
        <p:nvSpPr>
          <p:cNvPr id="3" name="Content Placeholder 2"/>
          <p:cNvSpPr>
            <a:spLocks noGrp="1"/>
          </p:cNvSpPr>
          <p:nvPr>
            <p:ph idx="1"/>
          </p:nvPr>
        </p:nvSpPr>
        <p:spPr/>
        <p:txBody>
          <a:bodyPr/>
          <a:lstStyle/>
          <a:p>
            <a:r>
              <a:rPr lang="en-US" dirty="0" smtClean="0"/>
              <a:t>If energy is not lost, energy is conserved.</a:t>
            </a:r>
          </a:p>
          <a:p>
            <a:r>
              <a:rPr lang="en-US" dirty="0" smtClean="0"/>
              <a:t>If energy is lost, energy is not conserved.</a:t>
            </a:r>
          </a:p>
          <a:p>
            <a:r>
              <a:rPr lang="en-US" dirty="0" smtClean="0"/>
              <a:t>Duh</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of Energy</a:t>
            </a:r>
            <a:endParaRPr lang="en-US" dirty="0"/>
          </a:p>
        </p:txBody>
      </p:sp>
      <p:sp>
        <p:nvSpPr>
          <p:cNvPr id="3" name="Content Placeholder 2"/>
          <p:cNvSpPr>
            <a:spLocks noGrp="1"/>
          </p:cNvSpPr>
          <p:nvPr>
            <p:ph idx="1"/>
          </p:nvPr>
        </p:nvSpPr>
        <p:spPr/>
        <p:txBody>
          <a:bodyPr/>
          <a:lstStyle/>
          <a:p>
            <a:r>
              <a:rPr lang="en-US" dirty="0" smtClean="0"/>
              <a:t>An </a:t>
            </a:r>
            <a:r>
              <a:rPr lang="en-US" b="1" i="1" u="sng" dirty="0" smtClean="0"/>
              <a:t>elastic</a:t>
            </a:r>
            <a:r>
              <a:rPr lang="en-US" dirty="0" smtClean="0"/>
              <a:t> collision is defined as one in which energy is conserved.</a:t>
            </a:r>
          </a:p>
          <a:p>
            <a:pPr lvl="1"/>
            <a:r>
              <a:rPr lang="en-US" dirty="0" smtClean="0"/>
              <a:t>No energy is lost to heat, sound, etc.</a:t>
            </a:r>
          </a:p>
          <a:p>
            <a:r>
              <a:rPr lang="en-US" dirty="0" smtClean="0"/>
              <a:t>An </a:t>
            </a:r>
            <a:r>
              <a:rPr lang="en-US" b="1" i="1" u="sng" dirty="0" smtClean="0"/>
              <a:t>inelastic</a:t>
            </a:r>
            <a:r>
              <a:rPr lang="en-US" dirty="0" smtClean="0"/>
              <a:t> collision is defined as one in which energy is </a:t>
            </a:r>
            <a:r>
              <a:rPr lang="en-US" b="1" i="1" u="sng" dirty="0" smtClean="0"/>
              <a:t>not</a:t>
            </a:r>
            <a:r>
              <a:rPr lang="en-US" dirty="0" smtClean="0"/>
              <a:t> conserved.</a:t>
            </a:r>
          </a:p>
          <a:p>
            <a:pPr lvl="1"/>
            <a:r>
              <a:rPr lang="en-US" dirty="0" smtClean="0"/>
              <a:t>Energy is lost to heat, sound, etc.</a:t>
            </a:r>
          </a:p>
          <a:p>
            <a:r>
              <a:rPr lang="en-US" dirty="0" smtClean="0"/>
              <a:t>For our purposes, we aren’t going to work with potential energy – we will only be concerned with </a:t>
            </a:r>
            <a:r>
              <a:rPr lang="en-US" b="1" i="1" dirty="0" smtClean="0"/>
              <a:t>kinetic energy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of Energy</a:t>
            </a:r>
            <a:endParaRPr lang="en-US" dirty="0"/>
          </a:p>
        </p:txBody>
      </p:sp>
      <p:sp>
        <p:nvSpPr>
          <p:cNvPr id="3" name="Content Placeholder 2"/>
          <p:cNvSpPr>
            <a:spLocks noGrp="1"/>
          </p:cNvSpPr>
          <p:nvPr>
            <p:ph idx="1"/>
          </p:nvPr>
        </p:nvSpPr>
        <p:spPr/>
        <p:txBody>
          <a:bodyPr/>
          <a:lstStyle/>
          <a:p>
            <a:r>
              <a:rPr lang="en-US" dirty="0" smtClean="0"/>
              <a:t>An </a:t>
            </a:r>
            <a:r>
              <a:rPr lang="en-US" b="1" i="1" u="sng" dirty="0" smtClean="0"/>
              <a:t>elastic</a:t>
            </a:r>
            <a:r>
              <a:rPr lang="en-US" dirty="0" smtClean="0"/>
              <a:t> collision is defined as one in which </a:t>
            </a:r>
            <a:r>
              <a:rPr lang="en-US" b="1" i="1" u="sng" dirty="0" smtClean="0"/>
              <a:t>kinetic energy</a:t>
            </a:r>
            <a:r>
              <a:rPr lang="en-US" dirty="0" smtClean="0"/>
              <a:t> is conserved.</a:t>
            </a:r>
          </a:p>
          <a:p>
            <a:endParaRPr lang="en-US" dirty="0" smtClean="0"/>
          </a:p>
          <a:p>
            <a:endParaRPr lang="en-US" dirty="0" smtClean="0"/>
          </a:p>
          <a:p>
            <a:endParaRPr lang="en-US" dirty="0" smtClean="0"/>
          </a:p>
          <a:p>
            <a:r>
              <a:rPr lang="en-US" dirty="0" smtClean="0"/>
              <a:t>And, momentum is still conserved</a:t>
            </a:r>
          </a:p>
        </p:txBody>
      </p:sp>
      <p:graphicFrame>
        <p:nvGraphicFramePr>
          <p:cNvPr id="3074" name="Object 2"/>
          <p:cNvGraphicFramePr>
            <a:graphicFrameLocks noChangeAspect="1"/>
          </p:cNvGraphicFramePr>
          <p:nvPr/>
        </p:nvGraphicFramePr>
        <p:xfrm>
          <a:off x="1447800" y="3048000"/>
          <a:ext cx="6793247" cy="1196974"/>
        </p:xfrm>
        <a:graphic>
          <a:graphicData uri="http://schemas.openxmlformats.org/presentationml/2006/ole">
            <p:oleObj spid="_x0000_s3074" name="Equation" r:id="rId3" imgW="2234880" imgH="393480" progId="Equation.3">
              <p:embed/>
            </p:oleObj>
          </a:graphicData>
        </a:graphic>
      </p:graphicFrame>
      <p:graphicFrame>
        <p:nvGraphicFramePr>
          <p:cNvPr id="3075" name="Object 3"/>
          <p:cNvGraphicFramePr>
            <a:graphicFrameLocks noChangeAspect="1"/>
          </p:cNvGraphicFramePr>
          <p:nvPr/>
        </p:nvGraphicFramePr>
        <p:xfrm>
          <a:off x="1439863" y="5257800"/>
          <a:ext cx="6332537" cy="934382"/>
        </p:xfrm>
        <a:graphic>
          <a:graphicData uri="http://schemas.openxmlformats.org/presentationml/2006/ole">
            <p:oleObj spid="_x0000_s3075" name="Equation" r:id="rId4" imgW="1549080" imgH="228600" progId="Equation.3">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 Math Stuff</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sz="3600" b="1" i="1" dirty="0" smtClean="0">
                <a:solidFill>
                  <a:srgbClr val="FF0000"/>
                </a:solidFill>
              </a:rPr>
              <a:t>Now hold that thought</a:t>
            </a:r>
          </a:p>
        </p:txBody>
      </p:sp>
      <p:graphicFrame>
        <p:nvGraphicFramePr>
          <p:cNvPr id="3075" name="Object 3"/>
          <p:cNvGraphicFramePr>
            <a:graphicFrameLocks noChangeAspect="1"/>
          </p:cNvGraphicFramePr>
          <p:nvPr/>
        </p:nvGraphicFramePr>
        <p:xfrm>
          <a:off x="1295400" y="1524000"/>
          <a:ext cx="6332538" cy="3013075"/>
        </p:xfrm>
        <a:graphic>
          <a:graphicData uri="http://schemas.openxmlformats.org/presentationml/2006/ole">
            <p:oleObj spid="_x0000_s4099" name="Equation" r:id="rId3" imgW="1549080" imgH="736560" progId="Equation.3">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Cool Math Stuff</a:t>
            </a:r>
            <a:endParaRPr lang="en-US" dirty="0"/>
          </a:p>
        </p:txBody>
      </p:sp>
      <p:sp>
        <p:nvSpPr>
          <p:cNvPr id="3" name="Content Placeholder 2"/>
          <p:cNvSpPr>
            <a:spLocks noGrp="1"/>
          </p:cNvSpPr>
          <p:nvPr>
            <p:ph idx="1"/>
          </p:nvPr>
        </p:nvSpPr>
        <p:spPr>
          <a:xfrm>
            <a:off x="914400" y="1783560"/>
            <a:ext cx="7772400" cy="4845840"/>
          </a:xfrm>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b="1" i="1" dirty="0" smtClean="0">
              <a:solidFill>
                <a:srgbClr val="FF0000"/>
              </a:solidFill>
            </a:endParaRPr>
          </a:p>
          <a:p>
            <a:pPr>
              <a:buNone/>
            </a:pPr>
            <a:endParaRPr lang="en-US" sz="3600" b="1" i="1" dirty="0" smtClean="0">
              <a:solidFill>
                <a:srgbClr val="FF0000"/>
              </a:solidFill>
            </a:endParaRPr>
          </a:p>
          <a:p>
            <a:pPr algn="r">
              <a:buNone/>
            </a:pPr>
            <a:r>
              <a:rPr lang="en-US" sz="3600" b="1" i="1" dirty="0" smtClean="0">
                <a:solidFill>
                  <a:srgbClr val="FF0000"/>
                </a:solidFill>
              </a:rPr>
              <a:t>Last line look familiar?</a:t>
            </a:r>
          </a:p>
        </p:txBody>
      </p:sp>
      <p:graphicFrame>
        <p:nvGraphicFramePr>
          <p:cNvPr id="5123" name="Object 3"/>
          <p:cNvGraphicFramePr>
            <a:graphicFrameLocks noChangeAspect="1"/>
          </p:cNvGraphicFramePr>
          <p:nvPr/>
        </p:nvGraphicFramePr>
        <p:xfrm>
          <a:off x="1055687" y="1233487"/>
          <a:ext cx="7173913" cy="4405313"/>
        </p:xfrm>
        <a:graphic>
          <a:graphicData uri="http://schemas.openxmlformats.org/presentationml/2006/ole">
            <p:oleObj spid="_x0000_s5123" name="Equation" r:id="rId3" imgW="2234880" imgH="1371600" progId="Equation.3">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More Cool Math Stuff</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sz="3600" b="1" i="1" dirty="0" smtClean="0">
                <a:solidFill>
                  <a:srgbClr val="FF0000"/>
                </a:solidFill>
              </a:rPr>
              <a:t>Still remember that first equation?</a:t>
            </a:r>
          </a:p>
        </p:txBody>
      </p:sp>
      <p:graphicFrame>
        <p:nvGraphicFramePr>
          <p:cNvPr id="5123" name="Object 3"/>
          <p:cNvGraphicFramePr>
            <a:graphicFrameLocks noChangeAspect="1"/>
          </p:cNvGraphicFramePr>
          <p:nvPr/>
        </p:nvGraphicFramePr>
        <p:xfrm>
          <a:off x="533400" y="1752600"/>
          <a:ext cx="8175802" cy="2667000"/>
        </p:xfrm>
        <a:graphic>
          <a:graphicData uri="http://schemas.openxmlformats.org/presentationml/2006/ole">
            <p:oleObj spid="_x0000_s6146" name="Equation" r:id="rId3" imgW="2336760" imgH="761760" progId="Equation.3">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a:t>
            </a:r>
            <a:r>
              <a:rPr lang="en-US" dirty="0" err="1" smtClean="0"/>
              <a:t>Way</a:t>
            </a:r>
            <a:r>
              <a:rPr lang="en-US" dirty="0" smtClean="0"/>
              <a:t> Cool Math Stuff</a:t>
            </a:r>
            <a:endParaRPr lang="en-US" dirty="0"/>
          </a:p>
        </p:txBody>
      </p:sp>
      <p:sp>
        <p:nvSpPr>
          <p:cNvPr id="3" name="Content Placeholder 2"/>
          <p:cNvSpPr>
            <a:spLocks noGrp="1"/>
          </p:cNvSpPr>
          <p:nvPr>
            <p:ph idx="1"/>
          </p:nvPr>
        </p:nvSpPr>
        <p:spPr>
          <a:xfrm>
            <a:off x="914400" y="1295400"/>
            <a:ext cx="7772400" cy="5060160"/>
          </a:xfrm>
        </p:spPr>
        <p:txBody>
          <a:bodyPr>
            <a:normAutofit/>
          </a:bodyPr>
          <a:lstStyle/>
          <a:p>
            <a:pPr>
              <a:buNone/>
            </a:pPr>
            <a:r>
              <a:rPr lang="en-US" sz="3600" b="1" i="1" dirty="0" smtClean="0">
                <a:solidFill>
                  <a:srgbClr val="FF0000"/>
                </a:solidFill>
              </a:rPr>
              <a:t>From conservation of momentum</a:t>
            </a:r>
          </a:p>
          <a:p>
            <a:endParaRPr lang="en-US" dirty="0" smtClean="0"/>
          </a:p>
          <a:p>
            <a:endParaRPr lang="en-US" dirty="0" smtClean="0"/>
          </a:p>
          <a:p>
            <a:endParaRPr lang="en-US" dirty="0" smtClean="0"/>
          </a:p>
        </p:txBody>
      </p:sp>
      <p:graphicFrame>
        <p:nvGraphicFramePr>
          <p:cNvPr id="5123" name="Object 3"/>
          <p:cNvGraphicFramePr>
            <a:graphicFrameLocks noChangeAspect="1"/>
          </p:cNvGraphicFramePr>
          <p:nvPr/>
        </p:nvGraphicFramePr>
        <p:xfrm>
          <a:off x="422275" y="3295650"/>
          <a:ext cx="8264525" cy="3333750"/>
        </p:xfrm>
        <a:graphic>
          <a:graphicData uri="http://schemas.openxmlformats.org/presentationml/2006/ole">
            <p:oleObj spid="_x0000_s7170" name="Equation" r:id="rId3" imgW="2361960" imgH="952200" progId="Equation.3">
              <p:embed/>
            </p:oleObj>
          </a:graphicData>
        </a:graphic>
      </p:graphicFrame>
      <p:graphicFrame>
        <p:nvGraphicFramePr>
          <p:cNvPr id="7171" name="Object 3"/>
          <p:cNvGraphicFramePr>
            <a:graphicFrameLocks noChangeAspect="1"/>
          </p:cNvGraphicFramePr>
          <p:nvPr/>
        </p:nvGraphicFramePr>
        <p:xfrm>
          <a:off x="1524001" y="2057400"/>
          <a:ext cx="5334000" cy="857927"/>
        </p:xfrm>
        <a:graphic>
          <a:graphicData uri="http://schemas.openxmlformats.org/presentationml/2006/ole">
            <p:oleObj spid="_x0000_s7171" name="Equation" r:id="rId4" imgW="1422360" imgH="22860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Reading Activity?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a:t>
            </a:r>
            <a:r>
              <a:rPr lang="en-US" dirty="0" err="1" smtClean="0"/>
              <a:t>Way</a:t>
            </a:r>
            <a:r>
              <a:rPr lang="en-US" dirty="0" smtClean="0"/>
              <a:t> Cool Math Stuff</a:t>
            </a:r>
            <a:endParaRPr lang="en-US" dirty="0"/>
          </a:p>
        </p:txBody>
      </p:sp>
      <p:sp>
        <p:nvSpPr>
          <p:cNvPr id="3" name="Content Placeholder 2"/>
          <p:cNvSpPr>
            <a:spLocks noGrp="1"/>
          </p:cNvSpPr>
          <p:nvPr>
            <p:ph idx="1"/>
          </p:nvPr>
        </p:nvSpPr>
        <p:spPr>
          <a:xfrm>
            <a:off x="914400" y="1295400"/>
            <a:ext cx="7772400" cy="5060160"/>
          </a:xfrm>
        </p:spPr>
        <p:txBody>
          <a:bodyPr>
            <a:normAutofit/>
          </a:bodyPr>
          <a:lstStyle/>
          <a:p>
            <a:pPr>
              <a:buNone/>
            </a:pPr>
            <a:endParaRPr lang="en-US" sz="3600" b="1" i="1" dirty="0" smtClean="0">
              <a:solidFill>
                <a:srgbClr val="FF0000"/>
              </a:solidFill>
            </a:endParaRPr>
          </a:p>
          <a:p>
            <a:pPr>
              <a:buNone/>
            </a:pPr>
            <a:endParaRPr lang="en-US" sz="3600" b="1" i="1" dirty="0" smtClean="0">
              <a:solidFill>
                <a:srgbClr val="FF0000"/>
              </a:solidFill>
            </a:endParaRPr>
          </a:p>
          <a:p>
            <a:pPr>
              <a:buNone/>
            </a:pPr>
            <a:endParaRPr lang="en-US" sz="3600" b="1" i="1" dirty="0" smtClean="0">
              <a:solidFill>
                <a:srgbClr val="FF0000"/>
              </a:solidFill>
            </a:endParaRPr>
          </a:p>
          <a:p>
            <a:pPr>
              <a:buNone/>
            </a:pPr>
            <a:endParaRPr lang="en-US" sz="3600" b="1" i="1" dirty="0" smtClean="0">
              <a:solidFill>
                <a:srgbClr val="FF0000"/>
              </a:solidFill>
            </a:endParaRPr>
          </a:p>
          <a:p>
            <a:pPr>
              <a:buNone/>
            </a:pPr>
            <a:r>
              <a:rPr lang="en-US" sz="3600" b="1" i="1" dirty="0" smtClean="0">
                <a:solidFill>
                  <a:srgbClr val="FF0000"/>
                </a:solidFill>
              </a:rPr>
              <a:t>Only for elastic, head-on collisions where kinetic energy is conserved!!!</a:t>
            </a:r>
          </a:p>
          <a:p>
            <a:endParaRPr lang="en-US" dirty="0" smtClean="0"/>
          </a:p>
          <a:p>
            <a:endParaRPr lang="en-US" dirty="0" smtClean="0"/>
          </a:p>
          <a:p>
            <a:endParaRPr lang="en-US" dirty="0" smtClean="0"/>
          </a:p>
        </p:txBody>
      </p:sp>
      <p:graphicFrame>
        <p:nvGraphicFramePr>
          <p:cNvPr id="5123" name="Object 3"/>
          <p:cNvGraphicFramePr>
            <a:graphicFrameLocks noChangeAspect="1"/>
          </p:cNvGraphicFramePr>
          <p:nvPr/>
        </p:nvGraphicFramePr>
        <p:xfrm>
          <a:off x="1142999" y="1600200"/>
          <a:ext cx="6180667" cy="1524000"/>
        </p:xfrm>
        <a:graphic>
          <a:graphicData uri="http://schemas.openxmlformats.org/presentationml/2006/ole">
            <p:oleObj spid="_x0000_s8194" name="Equation" r:id="rId3" imgW="927000" imgH="228600" progId="Equation.3">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a:t>
            </a:r>
            <a:r>
              <a:rPr lang="en-US" dirty="0" err="1" smtClean="0"/>
              <a:t>Way</a:t>
            </a:r>
            <a:r>
              <a:rPr lang="en-US" dirty="0" smtClean="0"/>
              <a:t> Cool Math Stuff</a:t>
            </a:r>
            <a:endParaRPr lang="en-US" dirty="0"/>
          </a:p>
        </p:txBody>
      </p:sp>
      <p:sp>
        <p:nvSpPr>
          <p:cNvPr id="3" name="Content Placeholder 2"/>
          <p:cNvSpPr>
            <a:spLocks noGrp="1"/>
          </p:cNvSpPr>
          <p:nvPr>
            <p:ph idx="1"/>
          </p:nvPr>
        </p:nvSpPr>
        <p:spPr>
          <a:xfrm>
            <a:off x="914400" y="1295400"/>
            <a:ext cx="7772400" cy="5060160"/>
          </a:xfrm>
        </p:spPr>
        <p:txBody>
          <a:bodyPr>
            <a:normAutofit/>
          </a:bodyPr>
          <a:lstStyle/>
          <a:p>
            <a:pPr>
              <a:buNone/>
            </a:pPr>
            <a:endParaRPr lang="en-US" sz="3600" b="1" i="1" dirty="0" smtClean="0">
              <a:solidFill>
                <a:srgbClr val="FF0000"/>
              </a:solidFill>
            </a:endParaRPr>
          </a:p>
          <a:p>
            <a:pPr>
              <a:buNone/>
            </a:pPr>
            <a:endParaRPr lang="en-US" sz="3600" b="1" i="1" dirty="0" smtClean="0">
              <a:solidFill>
                <a:srgbClr val="FF0000"/>
              </a:solidFill>
            </a:endParaRPr>
          </a:p>
          <a:p>
            <a:pPr>
              <a:buNone/>
            </a:pPr>
            <a:endParaRPr lang="en-US" sz="3600" b="1" i="1" dirty="0" smtClean="0">
              <a:solidFill>
                <a:srgbClr val="FF0000"/>
              </a:solidFill>
            </a:endParaRPr>
          </a:p>
          <a:p>
            <a:pPr>
              <a:buNone/>
            </a:pPr>
            <a:endParaRPr lang="en-US" sz="3600" b="1" i="1" dirty="0" smtClean="0">
              <a:solidFill>
                <a:srgbClr val="FF0000"/>
              </a:solidFill>
            </a:endParaRPr>
          </a:p>
          <a:p>
            <a:pPr>
              <a:buNone/>
            </a:pPr>
            <a:r>
              <a:rPr lang="en-US" sz="3600" b="1" i="1" dirty="0" smtClean="0">
                <a:solidFill>
                  <a:srgbClr val="FF0000"/>
                </a:solidFill>
              </a:rPr>
              <a:t>To understand just how way </a:t>
            </a:r>
            <a:r>
              <a:rPr lang="en-US" sz="3600" b="1" i="1" dirty="0" err="1" smtClean="0">
                <a:solidFill>
                  <a:srgbClr val="FF0000"/>
                </a:solidFill>
              </a:rPr>
              <a:t>way</a:t>
            </a:r>
            <a:r>
              <a:rPr lang="en-US" sz="3600" b="1" i="1" dirty="0" smtClean="0">
                <a:solidFill>
                  <a:srgbClr val="FF0000"/>
                </a:solidFill>
              </a:rPr>
              <a:t> cool this is, let’s revisit the bowling problem.</a:t>
            </a:r>
          </a:p>
          <a:p>
            <a:endParaRPr lang="en-US" dirty="0" smtClean="0"/>
          </a:p>
          <a:p>
            <a:endParaRPr lang="en-US" dirty="0" smtClean="0"/>
          </a:p>
          <a:p>
            <a:endParaRPr lang="en-US" dirty="0" smtClean="0"/>
          </a:p>
        </p:txBody>
      </p:sp>
      <p:graphicFrame>
        <p:nvGraphicFramePr>
          <p:cNvPr id="5123" name="Object 3"/>
          <p:cNvGraphicFramePr>
            <a:graphicFrameLocks noChangeAspect="1"/>
          </p:cNvGraphicFramePr>
          <p:nvPr/>
        </p:nvGraphicFramePr>
        <p:xfrm>
          <a:off x="1142999" y="1600200"/>
          <a:ext cx="6180667" cy="1524000"/>
        </p:xfrm>
        <a:graphic>
          <a:graphicData uri="http://schemas.openxmlformats.org/presentationml/2006/ole">
            <p:oleObj spid="_x0000_s9218" name="Equation" r:id="rId3" imgW="927000" imgH="228600" progId="Equation.3">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Toooootaly</a:t>
            </a:r>
            <a:r>
              <a:rPr lang="en-US" dirty="0" smtClean="0"/>
              <a:t> Inelastic</a:t>
            </a:r>
            <a:endParaRPr lang="en-US" dirty="0"/>
          </a:p>
        </p:txBody>
      </p:sp>
      <p:sp>
        <p:nvSpPr>
          <p:cNvPr id="3" name="Content Placeholder 2"/>
          <p:cNvSpPr>
            <a:spLocks noGrp="1"/>
          </p:cNvSpPr>
          <p:nvPr>
            <p:ph idx="1"/>
          </p:nvPr>
        </p:nvSpPr>
        <p:spPr/>
        <p:txBody>
          <a:bodyPr/>
          <a:lstStyle/>
          <a:p>
            <a:r>
              <a:rPr lang="en-US" b="1" i="1" dirty="0" smtClean="0">
                <a:solidFill>
                  <a:srgbClr val="FFFF00"/>
                </a:solidFill>
              </a:rPr>
              <a:t>Elastic collisions </a:t>
            </a:r>
            <a:r>
              <a:rPr lang="en-US" dirty="0" smtClean="0"/>
              <a:t>– object bounce off each other with no loss of energy</a:t>
            </a:r>
          </a:p>
          <a:p>
            <a:r>
              <a:rPr lang="en-US" b="1" i="1" dirty="0" smtClean="0">
                <a:solidFill>
                  <a:srgbClr val="FFFF00"/>
                </a:solidFill>
              </a:rPr>
              <a:t>Inelastic collisions </a:t>
            </a:r>
            <a:r>
              <a:rPr lang="en-US" dirty="0" smtClean="0"/>
              <a:t>– still bounce off each other, but mechanical energy is NOT conserved</a:t>
            </a:r>
          </a:p>
          <a:p>
            <a:r>
              <a:rPr lang="en-US" b="1" i="1" dirty="0" err="1" smtClean="0">
                <a:solidFill>
                  <a:srgbClr val="FFFF00"/>
                </a:solidFill>
              </a:rPr>
              <a:t>Toooootaly</a:t>
            </a:r>
            <a:r>
              <a:rPr lang="en-US" b="1" i="1" dirty="0" smtClean="0">
                <a:solidFill>
                  <a:srgbClr val="FFFF00"/>
                </a:solidFill>
              </a:rPr>
              <a:t> Inelastic collisions </a:t>
            </a:r>
            <a:r>
              <a:rPr lang="en-US" dirty="0" smtClean="0"/>
              <a:t>– objects don’t bounce off each other at all, remain stuck together</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Toooootaly</a:t>
            </a:r>
            <a:r>
              <a:rPr lang="en-US" dirty="0" smtClean="0"/>
              <a:t> Inelastic</a:t>
            </a:r>
            <a:endParaRPr lang="en-US" dirty="0"/>
          </a:p>
        </p:txBody>
      </p:sp>
      <p:sp>
        <p:nvSpPr>
          <p:cNvPr id="3" name="Content Placeholder 2"/>
          <p:cNvSpPr>
            <a:spLocks noGrp="1"/>
          </p:cNvSpPr>
          <p:nvPr>
            <p:ph idx="1"/>
          </p:nvPr>
        </p:nvSpPr>
        <p:spPr/>
        <p:txBody>
          <a:bodyPr/>
          <a:lstStyle/>
          <a:p>
            <a:r>
              <a:rPr lang="en-US" b="1" i="1" dirty="0" err="1" smtClean="0">
                <a:solidFill>
                  <a:srgbClr val="FFFF00"/>
                </a:solidFill>
              </a:rPr>
              <a:t>Toooootaly</a:t>
            </a:r>
            <a:r>
              <a:rPr lang="en-US" b="1" i="1" dirty="0" smtClean="0">
                <a:solidFill>
                  <a:srgbClr val="FFFF00"/>
                </a:solidFill>
              </a:rPr>
              <a:t> Inelastic collisions </a:t>
            </a:r>
            <a:r>
              <a:rPr lang="en-US" dirty="0" smtClean="0"/>
              <a:t>– objects don’t bounce off each other at all, remain stuck together</a:t>
            </a:r>
          </a:p>
          <a:p>
            <a:pPr lvl="1"/>
            <a:r>
              <a:rPr lang="en-US" dirty="0" smtClean="0"/>
              <a:t>Momentum is still conserved</a:t>
            </a:r>
          </a:p>
          <a:p>
            <a:pPr lvl="1"/>
            <a:r>
              <a:rPr lang="en-US" dirty="0" smtClean="0"/>
              <a:t>Kinetic energy is NOT conserved</a:t>
            </a:r>
          </a:p>
          <a:p>
            <a:pPr lvl="1"/>
            <a:r>
              <a:rPr lang="en-US" dirty="0" smtClean="0"/>
              <a:t>Masses of the two objects are combined</a:t>
            </a:r>
            <a:endParaRPr lang="en-US" dirty="0"/>
          </a:p>
        </p:txBody>
      </p:sp>
      <p:graphicFrame>
        <p:nvGraphicFramePr>
          <p:cNvPr id="29698" name="Object 2"/>
          <p:cNvGraphicFramePr>
            <a:graphicFrameLocks noChangeAspect="1"/>
          </p:cNvGraphicFramePr>
          <p:nvPr/>
        </p:nvGraphicFramePr>
        <p:xfrm>
          <a:off x="1465263" y="5257800"/>
          <a:ext cx="6280150" cy="935038"/>
        </p:xfrm>
        <a:graphic>
          <a:graphicData uri="http://schemas.openxmlformats.org/presentationml/2006/ole">
            <p:oleObj spid="_x0000_s29698" name="Equation" r:id="rId3" imgW="1536480" imgH="228600" progId="Equation.3">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WATCH YOUR SIGNS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If the objects are going in the same direction, they can both be positive</a:t>
            </a:r>
          </a:p>
          <a:p>
            <a:r>
              <a:rPr lang="en-US" dirty="0" smtClean="0"/>
              <a:t>If the objects are going in opposite directions, one of the velocities must be negative</a:t>
            </a:r>
          </a:p>
          <a:p>
            <a:r>
              <a:rPr lang="en-US" dirty="0" smtClean="0"/>
              <a:t>The conservation of momentum equation does not include direction of the velocity</a:t>
            </a:r>
          </a:p>
          <a:p>
            <a:r>
              <a:rPr lang="en-US" dirty="0" smtClean="0"/>
              <a:t>Conservation of kinetic energy equation – sign doesn’t matter because you </a:t>
            </a:r>
            <a:r>
              <a:rPr lang="en-US" smtClean="0"/>
              <a:t>square it.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Video:</a:t>
            </a:r>
            <a:br>
              <a:rPr lang="en-US" dirty="0" smtClean="0"/>
            </a:br>
            <a:r>
              <a:rPr lang="en-US" dirty="0" smtClean="0">
                <a:hlinkClick r:id="rId3" action="ppaction://hlinkfile"/>
              </a:rPr>
              <a:t>Energy and Momentum (21 min)</a:t>
            </a:r>
            <a:endParaRPr lang="en-US" dirty="0"/>
          </a:p>
        </p:txBody>
      </p:sp>
      <p:pic>
        <p:nvPicPr>
          <p:cNvPr id="6" name="Energy and Momentum ~ Long.wmv">
            <a:hlinkClick r:id="" action="ppaction://media"/>
          </p:cNvPr>
          <p:cNvPicPr>
            <a:picLocks noGrp="1" noRot="1" noChangeAspect="1"/>
          </p:cNvPicPr>
          <p:nvPr>
            <p:ph idx="1"/>
            <a:videoFile r:link="rId1"/>
          </p:nvPr>
        </p:nvPicPr>
        <p:blipFill>
          <a:blip r:embed="rId4" cstate="print"/>
          <a:stretch>
            <a:fillRect/>
          </a:stretch>
        </p:blipFill>
        <p:spPr>
          <a:xfrm>
            <a:off x="1524000" y="1917700"/>
            <a:ext cx="6383867" cy="47879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change in momentum of an object occurs over a time interval.</a:t>
            </a:r>
          </a:p>
          <a:p>
            <a:pPr lvl="1"/>
            <a:r>
              <a:rPr lang="en-US" dirty="0" smtClean="0"/>
              <a:t>The force that one object exerts on a second object changes the momentum of the second object (in the absence of other forces on the second object).</a:t>
            </a:r>
          </a:p>
          <a:p>
            <a:pPr lvl="1"/>
            <a:r>
              <a:rPr lang="en-US" dirty="0" smtClean="0"/>
              <a:t>The change in momentum of that object depends on the impulse, which is the product of the average force and the time interval during which the interaction occurred.</a:t>
            </a:r>
          </a:p>
          <a:p>
            <a:r>
              <a:rPr lang="en-US" sz="3200" dirty="0" smtClean="0"/>
              <a:t>The change in linear momentum for a constant-mass system is the product of the mass of the system and the change in velocity of the center of mass.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For all systems under all circumstances, energy, charge, linear momentum, and angular momentum are conserved. For an isolated or a closed system, conserved quantities are constant. An open system is one that exchanges any conserved quantity with its surroundings.</a:t>
            </a:r>
          </a:p>
          <a:p>
            <a:r>
              <a:rPr lang="en-US" sz="3200" dirty="0" smtClean="0"/>
              <a:t>An interaction can be either a force exerted by objects outside the system or the transfer of some quantity with objects outside the system.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boundary between a system and its environment is a decision made by the person considering the situation in order to simplify or otherwise assist in analysis.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In a collision between objects, linear momentum is conserved. In an elastic collision, kinetic energy is the same before and after.</a:t>
            </a:r>
          </a:p>
          <a:p>
            <a:pPr lvl="1"/>
            <a:r>
              <a:rPr lang="en-US" dirty="0" smtClean="0"/>
              <a:t>In a closed system, the linear momentum is constant throughout the collision.</a:t>
            </a:r>
          </a:p>
          <a:p>
            <a:pPr lvl="1"/>
            <a:r>
              <a:rPr lang="en-US" dirty="0" smtClean="0"/>
              <a:t>In a closed system, the kinetic energy after an elastic collision is the same as the kinetic energy before the collision.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interactions of an object with other objects can be described by forces.</a:t>
            </a:r>
          </a:p>
          <a:p>
            <a:r>
              <a:rPr lang="en-US" sz="3200" dirty="0" smtClean="0"/>
              <a:t>Interactions between systems can result in changes in those systems.</a:t>
            </a:r>
          </a:p>
          <a:p>
            <a:r>
              <a:rPr lang="en-US" sz="3200" dirty="0" smtClean="0"/>
              <a:t>Changes that occur as a result of interactions are constrained by conservation laws.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In a collision between objects, linear momentum is conserved. In an inelastic collision, kinetic energy is not the same before and after the collision.</a:t>
            </a:r>
          </a:p>
          <a:p>
            <a:pPr lvl="1"/>
            <a:r>
              <a:rPr lang="en-US" dirty="0" smtClean="0"/>
              <a:t>In a closed system, the linear momentum is constant throughout the collision.</a:t>
            </a:r>
          </a:p>
          <a:p>
            <a:pPr lvl="1"/>
            <a:r>
              <a:rPr lang="en-US" dirty="0" smtClean="0"/>
              <a:t>In a closed system, the kinetic energy after an inelastic collision is different from the kinetic energy before the collision.</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force exerted on an object can change the momentum of the object.</a:t>
            </a:r>
          </a:p>
          <a:p>
            <a:r>
              <a:rPr lang="en-US" sz="3200" dirty="0" smtClean="0"/>
              <a:t>Interactions with other objects or systems can change the total linear momentum of a system.</a:t>
            </a:r>
          </a:p>
          <a:p>
            <a:r>
              <a:rPr lang="en-US" sz="3200" dirty="0" smtClean="0"/>
              <a:t>The linear momentum of a system is conserved.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Certain quantities are conserved, in the sense that the changes of those quantities in a given system are always equal to the transfer of that quantity to or from the system by all possible interactions with other systems.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interactions of an object with other objects can be described by forces.</a:t>
            </a:r>
          </a:p>
          <a:p>
            <a:r>
              <a:rPr lang="en-US" sz="3200" dirty="0" smtClean="0"/>
              <a:t>Interactions between systems can result in changes in those systems.</a:t>
            </a:r>
          </a:p>
          <a:p>
            <a:r>
              <a:rPr lang="en-US" sz="3200" dirty="0" smtClean="0"/>
              <a:t>Changes that occur as a result of interactions are constrained by conservation laws.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dirty="0" smtClean="0">
                <a:latin typeface="Viner Hand ITC" pitchFamily="66" charset="0"/>
              </a:rPr>
              <a:t>Questions?</a:t>
            </a:r>
            <a:endParaRPr lang="en-US" sz="2800" dirty="0">
              <a:latin typeface="Viner Hand ITC"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19200" y="1351672"/>
            <a:ext cx="5205750" cy="977486"/>
          </a:xfrm>
        </p:spPr>
        <p:txBody>
          <a:bodyPr>
            <a:normAutofit/>
          </a:bodyPr>
          <a:lstStyle/>
          <a:p>
            <a:r>
              <a:rPr lang="en-US" sz="3200" b="1" i="1" dirty="0" smtClean="0"/>
              <a:t>#22-28 and 31-38</a:t>
            </a:r>
            <a:endParaRPr lang="en-US" sz="3200" b="1" i="1" dirty="0"/>
          </a:p>
        </p:txBody>
      </p:sp>
      <p:sp>
        <p:nvSpPr>
          <p:cNvPr id="3" name="Title 2"/>
          <p:cNvSpPr>
            <a:spLocks noGrp="1"/>
          </p:cNvSpPr>
          <p:nvPr>
            <p:ph type="title"/>
          </p:nvPr>
        </p:nvSpPr>
        <p:spPr/>
        <p:txBody>
          <a:bodyPr/>
          <a:lstStyle/>
          <a:p>
            <a:r>
              <a:rPr lang="en-US" dirty="0" smtClean="0"/>
              <a:t>Homework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force exerted on an object can change the momentum of the object.</a:t>
            </a:r>
          </a:p>
          <a:p>
            <a:r>
              <a:rPr lang="en-US" sz="3200" dirty="0" smtClean="0"/>
              <a:t>Interactions with other objects or systems can change the total linear momentum of a system.</a:t>
            </a:r>
          </a:p>
          <a:p>
            <a:r>
              <a:rPr lang="en-US" sz="3200" dirty="0" smtClean="0"/>
              <a:t>The linear momentum of a system is conserved.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Certain quantities are conserved, in the sense that the changes of those quantities in a given system are always equal to the transfer of that quantity to or from the system by all possible interactions with other systems.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change in momentum of an object occurs over a time interval.</a:t>
            </a:r>
          </a:p>
          <a:p>
            <a:pPr lvl="1"/>
            <a:r>
              <a:rPr lang="en-US" dirty="0" smtClean="0"/>
              <a:t>The force that one object exerts on a second object changes the momentum of the second object (in the absence of other forces on the second object).</a:t>
            </a:r>
          </a:p>
          <a:p>
            <a:pPr lvl="1"/>
            <a:r>
              <a:rPr lang="en-US" dirty="0" smtClean="0"/>
              <a:t>The change in momentum of that object depends on the impulse, which is the product of the average force and the time interval during which the interaction occurred.</a:t>
            </a:r>
          </a:p>
          <a:p>
            <a:r>
              <a:rPr lang="en-US" sz="3200" dirty="0" smtClean="0"/>
              <a:t>The change in linear momentum for a constant-mass system is the product of the mass of the system and the change in velocity of the center of mass.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For all systems under all circumstances, energy, charge, linear momentum, and angular momentum are conserved. For an isolated or a closed system, conserved quantities are constant. An open system is one that exchanges any conserved quantity with its surroundings.</a:t>
            </a:r>
          </a:p>
          <a:p>
            <a:r>
              <a:rPr lang="en-US" sz="3200" dirty="0" smtClean="0"/>
              <a:t>An interaction can be either a force exerted by objects outside the system or the transfer of some quantity with objects outside the system.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boundary between a system and its environment is a decision made by the person considering the situation in order to simplify or otherwise assist in analysis.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246</TotalTime>
  <Words>2117</Words>
  <Application>Microsoft Office PowerPoint</Application>
  <PresentationFormat>On-screen Show (4:3)</PresentationFormat>
  <Paragraphs>169</Paragraphs>
  <Slides>45</Slides>
  <Notes>0</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Metro</vt:lpstr>
      <vt:lpstr>Equation</vt:lpstr>
      <vt:lpstr>Devil  physics The  baddest  class  on  campus  AP  Physics</vt:lpstr>
      <vt:lpstr>Lsn 7-4: Conservation of energy          and momentum in    collisions Lsn 7-5: Elastic collisions in    one dimension Lsn 7-6: Inelastic collisions</vt:lpstr>
      <vt:lpstr>Questions From Reading Activity?</vt:lpstr>
      <vt:lpstr>Big Idea(s): </vt:lpstr>
      <vt:lpstr>Enduring Understanding(s): </vt:lpstr>
      <vt:lpstr>Enduring Understanding(s): </vt:lpstr>
      <vt:lpstr>Essential Knowledge(s): </vt:lpstr>
      <vt:lpstr>Essential Knowledge(s): </vt:lpstr>
      <vt:lpstr>Essential Knowledge(s): </vt:lpstr>
      <vt:lpstr>Essential Knowledge(s): </vt:lpstr>
      <vt:lpstr>Essential Knowledge(s): </vt:lpstr>
      <vt:lpstr>Learning Objective(s): </vt:lpstr>
      <vt:lpstr>Learning Objective(s): </vt:lpstr>
      <vt:lpstr>Learning Objective(s): </vt:lpstr>
      <vt:lpstr>Learning Objective(s): </vt:lpstr>
      <vt:lpstr>Learning Objective(s): </vt:lpstr>
      <vt:lpstr>Learning Objective(s): </vt:lpstr>
      <vt:lpstr>Learning Objective(s): </vt:lpstr>
      <vt:lpstr>Learning Objective(s): </vt:lpstr>
      <vt:lpstr>Learning Objective(s): </vt:lpstr>
      <vt:lpstr>Learning Objective(s): </vt:lpstr>
      <vt:lpstr>Conservation of Momentum</vt:lpstr>
      <vt:lpstr>Conservation of Energy</vt:lpstr>
      <vt:lpstr>Conservation of Energy</vt:lpstr>
      <vt:lpstr>Conservation of Energy</vt:lpstr>
      <vt:lpstr>Cool Math Stuff</vt:lpstr>
      <vt:lpstr>More Cool Math Stuff</vt:lpstr>
      <vt:lpstr>Even More Cool Math Stuff</vt:lpstr>
      <vt:lpstr>Way Way Cool Math Stuff</vt:lpstr>
      <vt:lpstr>Way Way Cool Math Stuff</vt:lpstr>
      <vt:lpstr>Way Way Cool Math Stuff</vt:lpstr>
      <vt:lpstr>Toooootaly Inelastic</vt:lpstr>
      <vt:lpstr>Toooootaly Inelastic</vt:lpstr>
      <vt:lpstr>WATCH YOUR SIGNS</vt:lpstr>
      <vt:lpstr>Summary Video: Energy and Momentum (21 min)</vt:lpstr>
      <vt:lpstr>Essential Knowledge(s): </vt:lpstr>
      <vt:lpstr>Essential Knowledge(s): </vt:lpstr>
      <vt:lpstr>Essential Knowledge(s): </vt:lpstr>
      <vt:lpstr>Essential Knowledge(s): </vt:lpstr>
      <vt:lpstr>Essential Knowledge(s): </vt:lpstr>
      <vt:lpstr>Enduring Understanding(s): </vt:lpstr>
      <vt:lpstr>Enduring Understanding(s): </vt:lpstr>
      <vt:lpstr>Big Idea(s): </vt:lpstr>
      <vt:lpstr> Questions?</vt:lpstr>
      <vt:lpstr>Homework</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Kyle Smith</cp:lastModifiedBy>
  <cp:revision>30</cp:revision>
  <dcterms:created xsi:type="dcterms:W3CDTF">2010-12-08T08:20:03Z</dcterms:created>
  <dcterms:modified xsi:type="dcterms:W3CDTF">2016-02-05T10:04:29Z</dcterms:modified>
</cp:coreProperties>
</file>