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7"/>
  </p:handoutMasterIdLst>
  <p:sldIdLst>
    <p:sldId id="256" r:id="rId2"/>
    <p:sldId id="258" r:id="rId3"/>
    <p:sldId id="260" r:id="rId4"/>
    <p:sldId id="363" r:id="rId5"/>
    <p:sldId id="367" r:id="rId6"/>
    <p:sldId id="368" r:id="rId7"/>
    <p:sldId id="370" r:id="rId8"/>
    <p:sldId id="369" r:id="rId9"/>
    <p:sldId id="371" r:id="rId10"/>
    <p:sldId id="372"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7" r:id="rId24"/>
    <p:sldId id="348" r:id="rId25"/>
    <p:sldId id="345" r:id="rId26"/>
    <p:sldId id="349" r:id="rId27"/>
    <p:sldId id="381" r:id="rId28"/>
    <p:sldId id="382" r:id="rId29"/>
    <p:sldId id="383" r:id="rId30"/>
    <p:sldId id="384" r:id="rId31"/>
    <p:sldId id="385" r:id="rId32"/>
    <p:sldId id="386" r:id="rId33"/>
    <p:sldId id="387" r:id="rId34"/>
    <p:sldId id="388" r:id="rId35"/>
    <p:sldId id="377" r:id="rId36"/>
    <p:sldId id="389" r:id="rId37"/>
    <p:sldId id="378" r:id="rId38"/>
    <p:sldId id="379" r:id="rId39"/>
    <p:sldId id="375" r:id="rId40"/>
    <p:sldId id="376" r:id="rId41"/>
    <p:sldId id="374" r:id="rId42"/>
    <p:sldId id="373" r:id="rId43"/>
    <p:sldId id="261" r:id="rId44"/>
    <p:sldId id="262" r:id="rId45"/>
    <p:sldId id="294" r:id="rId4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21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2.wmf"/><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2.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2.wmf"/><Relationship Id="rId1" Type="http://schemas.openxmlformats.org/officeDocument/2006/relationships/image" Target="../media/image1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2.wmf"/><Relationship Id="rId1" Type="http://schemas.openxmlformats.org/officeDocument/2006/relationships/image" Target="../media/image1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2.wmf"/><Relationship Id="rId1" Type="http://schemas.openxmlformats.org/officeDocument/2006/relationships/image" Target="../media/image1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12.wmf"/><Relationship Id="rId1" Type="http://schemas.openxmlformats.org/officeDocument/2006/relationships/image" Target="../media/image1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12.wmf"/><Relationship Id="rId1" Type="http://schemas.openxmlformats.org/officeDocument/2006/relationships/image" Target="../media/image1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12.wmf"/><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E58CC30-D594-40C4-9145-DDC3F725BBC3}" type="datetimeFigureOut">
              <a:rPr lang="en-US" smtClean="0"/>
              <a:pPr/>
              <a:t>4/12/2016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55EE08A-C74C-4F83-98B8-0A07480D90DA}" type="slidenum">
              <a:rPr lang="en-US" smtClean="0"/>
              <a:pPr/>
              <a:t>‹#›</a:t>
            </a:fld>
            <a:endParaRPr lang="en-US"/>
          </a:p>
        </p:txBody>
      </p:sp>
    </p:spTree>
    <p:extLst>
      <p:ext uri="{BB962C8B-B14F-4D97-AF65-F5344CB8AC3E}">
        <p14:creationId xmlns:p14="http://schemas.microsoft.com/office/powerpoint/2010/main" val="576039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4/12/2016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4/12/2016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audio" Target="../media/audio1.wav"/><Relationship Id="rId5" Type="http://schemas.openxmlformats.org/officeDocument/2006/relationships/image" Target="../media/image3.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audio" Target="../media/audio1.wav"/><Relationship Id="rId5" Type="http://schemas.openxmlformats.org/officeDocument/2006/relationships/image" Target="../media/image4.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audio" Target="../media/audio1.wav"/><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audio" Target="../media/audio1.wav"/><Relationship Id="rId5" Type="http://schemas.openxmlformats.org/officeDocument/2006/relationships/image" Target="../media/image5.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audio" Target="../media/audio1.wav"/><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jpeg"/><Relationship Id="rId9" Type="http://schemas.openxmlformats.org/officeDocument/2006/relationships/audio" Target="../media/audio1.wav"/></Relationships>
</file>

<file path=ppt/slides/_rels/slide1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audio" Target="../media/audio1.wav"/><Relationship Id="rId5" Type="http://schemas.openxmlformats.org/officeDocument/2006/relationships/image" Target="../media/image12.wmf"/><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audio" Target="../media/audio1.wav"/><Relationship Id="rId5" Type="http://schemas.openxmlformats.org/officeDocument/2006/relationships/image" Target="../media/image13.wmf"/><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audio" Target="../media/audio1.wav"/><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audio" Target="../media/audio1.wav"/><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14.bin"/><Relationship Id="rId5" Type="http://schemas.openxmlformats.org/officeDocument/2006/relationships/image" Target="../media/image16.wmf"/><Relationship Id="rId10" Type="http://schemas.openxmlformats.org/officeDocument/2006/relationships/audio" Target="../media/audio1.wav"/><Relationship Id="rId4" Type="http://schemas.openxmlformats.org/officeDocument/2006/relationships/oleObject" Target="../embeddings/oleObject13.bin"/><Relationship Id="rId9" Type="http://schemas.openxmlformats.org/officeDocument/2006/relationships/image" Target="../media/image17.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17.bin"/><Relationship Id="rId5" Type="http://schemas.openxmlformats.org/officeDocument/2006/relationships/image" Target="../media/image16.wmf"/><Relationship Id="rId4" Type="http://schemas.openxmlformats.org/officeDocument/2006/relationships/oleObject" Target="../embeddings/oleObject16.bin"/><Relationship Id="rId9" Type="http://schemas.openxmlformats.org/officeDocument/2006/relationships/image" Target="../media/image18.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0.bin"/><Relationship Id="rId5" Type="http://schemas.openxmlformats.org/officeDocument/2006/relationships/image" Target="../media/image16.wmf"/><Relationship Id="rId4" Type="http://schemas.openxmlformats.org/officeDocument/2006/relationships/oleObject" Target="../embeddings/oleObject19.bin"/><Relationship Id="rId9" Type="http://schemas.openxmlformats.org/officeDocument/2006/relationships/image" Target="../media/image19.wmf"/></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3.bin"/><Relationship Id="rId5" Type="http://schemas.openxmlformats.org/officeDocument/2006/relationships/image" Target="../media/image16.wmf"/><Relationship Id="rId4" Type="http://schemas.openxmlformats.org/officeDocument/2006/relationships/oleObject" Target="../embeddings/oleObject22.bin"/><Relationship Id="rId9" Type="http://schemas.openxmlformats.org/officeDocument/2006/relationships/image" Target="../media/image20.wmf"/></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16.wmf"/><Relationship Id="rId4" Type="http://schemas.openxmlformats.org/officeDocument/2006/relationships/oleObject" Target="../embeddings/oleObject25.bin"/><Relationship Id="rId9" Type="http://schemas.openxmlformats.org/officeDocument/2006/relationships/image" Target="../media/image21.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16.wmf"/><Relationship Id="rId4" Type="http://schemas.openxmlformats.org/officeDocument/2006/relationships/oleObject" Target="../embeddings/oleObject28.bin"/><Relationship Id="rId9" Type="http://schemas.openxmlformats.org/officeDocument/2006/relationships/image" Target="../media/image22.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image" Target="../media/image16.wmf"/><Relationship Id="rId4" Type="http://schemas.openxmlformats.org/officeDocument/2006/relationships/oleObject" Target="../embeddings/oleObject31.bin"/><Relationship Id="rId9" Type="http://schemas.openxmlformats.org/officeDocument/2006/relationships/image" Target="../media/image23.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35.bin"/><Relationship Id="rId5" Type="http://schemas.openxmlformats.org/officeDocument/2006/relationships/image" Target="../media/image16.wmf"/><Relationship Id="rId4" Type="http://schemas.openxmlformats.org/officeDocument/2006/relationships/oleObject" Target="../embeddings/oleObject34.bin"/><Relationship Id="rId9" Type="http://schemas.openxmlformats.org/officeDocument/2006/relationships/image" Target="../media/image24.wmf"/></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8.bin"/><Relationship Id="rId5" Type="http://schemas.openxmlformats.org/officeDocument/2006/relationships/image" Target="../media/image16.wmf"/><Relationship Id="rId4" Type="http://schemas.openxmlformats.org/officeDocument/2006/relationships/oleObject" Target="../embeddings/oleObject37.bin"/><Relationship Id="rId9" Type="http://schemas.openxmlformats.org/officeDocument/2006/relationships/image" Target="../media/image24.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smtClean="0">
                <a:latin typeface="Pristina" pitchFamily="66" charset="0"/>
              </a:rPr>
              <a:t>  class  on  campus</a:t>
            </a:r>
            <a:r>
              <a:rPr lang="en-US" sz="3200" dirty="0" smtClean="0">
                <a:latin typeface="Pristina" pitchFamily="66" charset="0"/>
              </a:rPr>
              <a:t/>
            </a:r>
            <a:br>
              <a:rPr lang="en-US" sz="3200" dirty="0" smtClean="0">
                <a:latin typeface="Pristina" pitchFamily="66" charset="0"/>
              </a:rPr>
            </a:br>
            <a:r>
              <a:rPr lang="en-US" sz="2800" smtClean="0">
                <a:latin typeface="Pristina" pitchFamily="66" charset="0"/>
              </a:rPr>
              <a:t>IB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3" cstate="print"/>
          <a:stretch>
            <a:fillRect/>
          </a:stretch>
        </p:blipFill>
        <p:spPr>
          <a:xfrm>
            <a:off x="2438400" y="152400"/>
            <a:ext cx="4128596" cy="39306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4" name="suction.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a:t>
            </a:r>
            <a:r>
              <a:rPr lang="en-US" sz="3200" dirty="0"/>
              <a:t>student is able to design an investigation of an electrical circuit with one or more resistors in which evidence of conservation of electric charge can be collected and analyzed.</a:t>
            </a:r>
          </a:p>
          <a:p>
            <a:r>
              <a:rPr lang="en-US" sz="3200" dirty="0"/>
              <a:t>The student is able to use a description or schematic diagram of an electrical circuit to calculate unknown values of current in various segments or branches of the circuit</a:t>
            </a:r>
            <a:r>
              <a:rPr lang="en-US" sz="3200" dirty="0" smtClean="0"/>
              <a:t>.</a:t>
            </a:r>
            <a:endParaRPr lang="en-US" dirty="0"/>
          </a:p>
        </p:txBody>
      </p:sp>
    </p:spTree>
    <p:extLst>
      <p:ext uri="{BB962C8B-B14F-4D97-AF65-F5344CB8AC3E}">
        <p14:creationId xmlns:p14="http://schemas.microsoft.com/office/powerpoint/2010/main" val="18408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Series Circuits </a:t>
            </a:r>
            <a:endParaRPr lang="en-US" dirty="0"/>
          </a:p>
        </p:txBody>
      </p:sp>
      <p:sp>
        <p:nvSpPr>
          <p:cNvPr id="3" name="Content Placeholder 2"/>
          <p:cNvSpPr>
            <a:spLocks noGrp="1"/>
          </p:cNvSpPr>
          <p:nvPr>
            <p:ph idx="1"/>
          </p:nvPr>
        </p:nvSpPr>
        <p:spPr>
          <a:xfrm>
            <a:off x="304800" y="1371600"/>
            <a:ext cx="4724400" cy="4983960"/>
          </a:xfrm>
        </p:spPr>
        <p:txBody>
          <a:bodyPr/>
          <a:lstStyle/>
          <a:p>
            <a:r>
              <a:rPr lang="en-US" sz="3200" b="1" dirty="0" smtClean="0"/>
              <a:t>Circuits are said to be “in series” when the same current runs through them as if they were connected end to end</a:t>
            </a:r>
            <a:endParaRPr lang="en-US" sz="1800" dirty="0" smtClean="0"/>
          </a:p>
          <a:p>
            <a:pPr lvl="1"/>
            <a:r>
              <a:rPr lang="en-US" b="1" dirty="0" smtClean="0"/>
              <a:t>The potential drop across each resistor is,                          V</a:t>
            </a:r>
            <a:r>
              <a:rPr lang="en-US" b="1" baseline="-25000" dirty="0" smtClean="0"/>
              <a:t>1</a:t>
            </a:r>
            <a:r>
              <a:rPr lang="en-US" b="1" dirty="0" smtClean="0"/>
              <a:t> = IR</a:t>
            </a:r>
            <a:r>
              <a:rPr lang="en-US" b="1" baseline="-25000" dirty="0" smtClean="0"/>
              <a:t>1</a:t>
            </a:r>
            <a:r>
              <a:rPr lang="en-US" b="1" dirty="0" smtClean="0"/>
              <a:t> , </a:t>
            </a:r>
            <a:r>
              <a:rPr lang="en-US" b="1" dirty="0" smtClean="0">
                <a:solidFill>
                  <a:prstClr val="white"/>
                </a:solidFill>
              </a:rPr>
              <a:t>V</a:t>
            </a:r>
            <a:r>
              <a:rPr lang="en-US" b="1" baseline="-25000" dirty="0" smtClean="0">
                <a:solidFill>
                  <a:prstClr val="white"/>
                </a:solidFill>
              </a:rPr>
              <a:t>2</a:t>
            </a:r>
            <a:r>
              <a:rPr lang="en-US" b="1" dirty="0" smtClean="0">
                <a:solidFill>
                  <a:prstClr val="white"/>
                </a:solidFill>
              </a:rPr>
              <a:t> = IR</a:t>
            </a:r>
            <a:r>
              <a:rPr lang="en-US" b="1" baseline="-25000" dirty="0" smtClean="0">
                <a:solidFill>
                  <a:prstClr val="white"/>
                </a:solidFill>
              </a:rPr>
              <a:t>2</a:t>
            </a:r>
            <a:r>
              <a:rPr lang="en-US" b="1" dirty="0" smtClean="0">
                <a:solidFill>
                  <a:prstClr val="white"/>
                </a:solidFill>
              </a:rPr>
              <a:t> , V</a:t>
            </a:r>
            <a:r>
              <a:rPr lang="en-US" b="1" baseline="-25000" dirty="0" smtClean="0">
                <a:solidFill>
                  <a:prstClr val="white"/>
                </a:solidFill>
              </a:rPr>
              <a:t>3</a:t>
            </a:r>
            <a:r>
              <a:rPr lang="en-US" b="1" dirty="0" smtClean="0">
                <a:solidFill>
                  <a:prstClr val="white"/>
                </a:solidFill>
              </a:rPr>
              <a:t> = IR</a:t>
            </a:r>
            <a:r>
              <a:rPr lang="en-US" b="1" baseline="-25000" dirty="0" smtClean="0">
                <a:solidFill>
                  <a:prstClr val="white"/>
                </a:solidFill>
              </a:rPr>
              <a:t>3</a:t>
            </a:r>
            <a:endParaRPr lang="en-US" dirty="0" smtClean="0"/>
          </a:p>
          <a:p>
            <a:endParaRPr lang="en-US" dirty="0"/>
          </a:p>
        </p:txBody>
      </p:sp>
      <p:graphicFrame>
        <p:nvGraphicFramePr>
          <p:cNvPr id="40962" name="Object 2"/>
          <p:cNvGraphicFramePr>
            <a:graphicFrameLocks noChangeAspect="1"/>
          </p:cNvGraphicFramePr>
          <p:nvPr/>
        </p:nvGraphicFramePr>
        <p:xfrm>
          <a:off x="5255342" y="2286000"/>
          <a:ext cx="3718795" cy="2819400"/>
        </p:xfrm>
        <a:graphic>
          <a:graphicData uri="http://schemas.openxmlformats.org/presentationml/2006/ole">
            <mc:AlternateContent xmlns:mc="http://schemas.openxmlformats.org/markup-compatibility/2006">
              <mc:Choice xmlns:v="urn:schemas-microsoft-com:vml" Requires="v">
                <p:oleObj spid="_x0000_s60447" name="Equation" r:id="rId4" imgW="1206360" imgH="914400" progId="Equation.3">
                  <p:embed/>
                </p:oleObj>
              </mc:Choice>
              <mc:Fallback>
                <p:oleObj name="Equation" r:id="rId4" imgW="1206360" imgH="914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5342" y="2286000"/>
                        <a:ext cx="3718795" cy="2819400"/>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Series Circuits </a:t>
            </a:r>
            <a:endParaRPr lang="en-US" dirty="0"/>
          </a:p>
        </p:txBody>
      </p:sp>
      <p:sp>
        <p:nvSpPr>
          <p:cNvPr id="3" name="Content Placeholder 2"/>
          <p:cNvSpPr>
            <a:spLocks noGrp="1"/>
          </p:cNvSpPr>
          <p:nvPr>
            <p:ph idx="1"/>
          </p:nvPr>
        </p:nvSpPr>
        <p:spPr>
          <a:xfrm>
            <a:off x="304800" y="1371600"/>
            <a:ext cx="8382000" cy="4983960"/>
          </a:xfrm>
        </p:spPr>
        <p:txBody>
          <a:bodyPr>
            <a:normAutofit/>
          </a:bodyPr>
          <a:lstStyle/>
          <a:p>
            <a:r>
              <a:rPr lang="en-US" b="1" dirty="0" smtClean="0"/>
              <a:t>For resistors in series, it is the same as replacing all resistors with one that has the total value of all in series.</a:t>
            </a:r>
            <a:endParaRPr lang="en-US" sz="2000" dirty="0" smtClean="0"/>
          </a:p>
          <a:p>
            <a:r>
              <a:rPr lang="en-US" b="1" u="sng" dirty="0" smtClean="0"/>
              <a:t>For resistors in series, the same current flows through all resistors and the potential drop across the resistors is equal to the drop across the series.</a:t>
            </a:r>
            <a:endParaRPr lang="en-US" sz="2000" dirty="0" smtClean="0"/>
          </a:p>
          <a:p>
            <a:endParaRPr lang="en-US" dirty="0"/>
          </a:p>
        </p:txBody>
      </p:sp>
      <p:graphicFrame>
        <p:nvGraphicFramePr>
          <p:cNvPr id="40962" name="Object 2"/>
          <p:cNvGraphicFramePr>
            <a:graphicFrameLocks noChangeAspect="1"/>
          </p:cNvGraphicFramePr>
          <p:nvPr/>
        </p:nvGraphicFramePr>
        <p:xfrm>
          <a:off x="1981200" y="5029200"/>
          <a:ext cx="5227424" cy="990600"/>
        </p:xfrm>
        <a:graphic>
          <a:graphicData uri="http://schemas.openxmlformats.org/presentationml/2006/ole">
            <mc:AlternateContent xmlns:mc="http://schemas.openxmlformats.org/markup-compatibility/2006">
              <mc:Choice xmlns:v="urn:schemas-microsoft-com:vml" Requires="v">
                <p:oleObj spid="_x0000_s61471" name="Equation" r:id="rId4" imgW="1206360" imgH="228600" progId="Equation.3">
                  <p:embed/>
                </p:oleObj>
              </mc:Choice>
              <mc:Fallback>
                <p:oleObj name="Equation" r:id="rId4" imgW="120636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029200"/>
                        <a:ext cx="5227424" cy="990600"/>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Series Circuits </a:t>
            </a:r>
            <a:endParaRPr lang="en-US" dirty="0"/>
          </a:p>
        </p:txBody>
      </p:sp>
      <p:sp>
        <p:nvSpPr>
          <p:cNvPr id="3" name="Content Placeholder 2"/>
          <p:cNvSpPr>
            <a:spLocks noGrp="1"/>
          </p:cNvSpPr>
          <p:nvPr>
            <p:ph idx="1"/>
          </p:nvPr>
        </p:nvSpPr>
        <p:spPr>
          <a:xfrm>
            <a:off x="304800" y="1371600"/>
            <a:ext cx="8382000" cy="4983960"/>
          </a:xfrm>
        </p:spPr>
        <p:txBody>
          <a:bodyPr>
            <a:normAutofit/>
          </a:bodyPr>
          <a:lstStyle/>
          <a:p>
            <a:r>
              <a:rPr lang="en-US" b="1" u="sng" dirty="0" smtClean="0"/>
              <a:t>EXAMPLE:</a:t>
            </a:r>
            <a:r>
              <a:rPr lang="en-US" b="1" dirty="0" smtClean="0"/>
              <a:t>  If resistors of 2𝛀, 3 𝛀, and 7 𝛀 are connected in series in a circuit with a current of 2.5 amps what will be the </a:t>
            </a:r>
            <a:r>
              <a:rPr lang="en-US" b="1" dirty="0" err="1" smtClean="0"/>
              <a:t>emf</a:t>
            </a:r>
            <a:r>
              <a:rPr lang="en-US" b="1" dirty="0" smtClean="0"/>
              <a:t> in a source with negligible resistance?</a:t>
            </a:r>
            <a:endParaRPr lang="en-US" dirty="0"/>
          </a:p>
        </p:txBody>
      </p:sp>
      <p:graphicFrame>
        <p:nvGraphicFramePr>
          <p:cNvPr id="40962" name="Object 2"/>
          <p:cNvGraphicFramePr>
            <a:graphicFrameLocks noChangeAspect="1"/>
          </p:cNvGraphicFramePr>
          <p:nvPr/>
        </p:nvGraphicFramePr>
        <p:xfrm>
          <a:off x="1981200" y="5029200"/>
          <a:ext cx="5227424" cy="990600"/>
        </p:xfrm>
        <a:graphic>
          <a:graphicData uri="http://schemas.openxmlformats.org/presentationml/2006/ole">
            <mc:AlternateContent xmlns:mc="http://schemas.openxmlformats.org/markup-compatibility/2006">
              <mc:Choice xmlns:v="urn:schemas-microsoft-com:vml" Requires="v">
                <p:oleObj spid="_x0000_s62495" name="Equation" r:id="rId4" imgW="1206360" imgH="228600" progId="Equation.3">
                  <p:embed/>
                </p:oleObj>
              </mc:Choice>
              <mc:Fallback>
                <p:oleObj name="Equation" r:id="rId4" imgW="120636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029200"/>
                        <a:ext cx="5227424" cy="990600"/>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Series Circuits </a:t>
            </a:r>
            <a:endParaRPr lang="en-US" dirty="0"/>
          </a:p>
        </p:txBody>
      </p:sp>
      <p:sp>
        <p:nvSpPr>
          <p:cNvPr id="3" name="Content Placeholder 2"/>
          <p:cNvSpPr>
            <a:spLocks noGrp="1"/>
          </p:cNvSpPr>
          <p:nvPr>
            <p:ph idx="1"/>
          </p:nvPr>
        </p:nvSpPr>
        <p:spPr>
          <a:xfrm>
            <a:off x="304800" y="1371600"/>
            <a:ext cx="8382000" cy="4983960"/>
          </a:xfrm>
        </p:spPr>
        <p:txBody>
          <a:bodyPr>
            <a:normAutofit/>
          </a:bodyPr>
          <a:lstStyle/>
          <a:p>
            <a:r>
              <a:rPr lang="en-US" b="1" u="sng" dirty="0" smtClean="0"/>
              <a:t>EXAMPLE:</a:t>
            </a:r>
            <a:r>
              <a:rPr lang="en-US" b="1" dirty="0" smtClean="0"/>
              <a:t>  If resistors of 2𝛀, 3 𝛀, and 7 𝛀 are connected in series in a circuit with a current of 2.5 amps what will be the </a:t>
            </a:r>
            <a:r>
              <a:rPr lang="en-US" b="1" dirty="0" err="1" smtClean="0"/>
              <a:t>emf</a:t>
            </a:r>
            <a:r>
              <a:rPr lang="en-US" b="1" dirty="0" smtClean="0"/>
              <a:t> in a source with negligible resistance?</a:t>
            </a:r>
            <a:endParaRPr lang="en-US" dirty="0"/>
          </a:p>
        </p:txBody>
      </p:sp>
      <p:graphicFrame>
        <p:nvGraphicFramePr>
          <p:cNvPr id="40962" name="Object 2"/>
          <p:cNvGraphicFramePr>
            <a:graphicFrameLocks noChangeAspect="1"/>
          </p:cNvGraphicFramePr>
          <p:nvPr/>
        </p:nvGraphicFramePr>
        <p:xfrm>
          <a:off x="1371600" y="3657600"/>
          <a:ext cx="6162675" cy="2806700"/>
        </p:xfrm>
        <a:graphic>
          <a:graphicData uri="http://schemas.openxmlformats.org/presentationml/2006/ole">
            <mc:AlternateContent xmlns:mc="http://schemas.openxmlformats.org/markup-compatibility/2006">
              <mc:Choice xmlns:v="urn:schemas-microsoft-com:vml" Requires="v">
                <p:oleObj spid="_x0000_s63519" name="Equation" r:id="rId4" imgW="1422360" imgH="647640" progId="Equation.3">
                  <p:embed/>
                </p:oleObj>
              </mc:Choice>
              <mc:Fallback>
                <p:oleObj name="Equation" r:id="rId4" imgW="1422360" imgH="647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657600"/>
                        <a:ext cx="6162675" cy="2806700"/>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Parallel Circuits</a:t>
            </a:r>
            <a:r>
              <a:rPr lang="en-US" sz="2400" dirty="0" smtClean="0"/>
              <a:t/>
            </a:r>
            <a:br>
              <a:rPr lang="en-US" sz="2400" dirty="0" smtClean="0"/>
            </a:br>
            <a:endParaRPr lang="en-US" dirty="0"/>
          </a:p>
        </p:txBody>
      </p:sp>
      <p:sp>
        <p:nvSpPr>
          <p:cNvPr id="3" name="Content Placeholder 2"/>
          <p:cNvSpPr>
            <a:spLocks noGrp="1"/>
          </p:cNvSpPr>
          <p:nvPr>
            <p:ph idx="1"/>
          </p:nvPr>
        </p:nvSpPr>
        <p:spPr>
          <a:xfrm>
            <a:off x="914400" y="1426464"/>
            <a:ext cx="7772400" cy="5202936"/>
          </a:xfrm>
        </p:spPr>
        <p:txBody>
          <a:bodyPr/>
          <a:lstStyle/>
          <a:p>
            <a:r>
              <a:rPr lang="en-US" sz="3200" b="1" dirty="0" smtClean="0"/>
              <a:t>In parallel circuits, the current splits and flows through two or more resistors</a:t>
            </a:r>
            <a:endParaRPr lang="en-US" sz="3200" dirty="0" smtClean="0"/>
          </a:p>
          <a:p>
            <a:r>
              <a:rPr lang="en-US" sz="3200" b="1" dirty="0" smtClean="0"/>
              <a:t>The current that enters the split must equal the current that exits the split</a:t>
            </a:r>
          </a:p>
          <a:p>
            <a:r>
              <a:rPr lang="en-US" sz="3200" b="1" dirty="0" smtClean="0"/>
              <a:t>The sum of the split currents must equal the current in and out</a:t>
            </a:r>
            <a:endParaRPr lang="en-US" sz="3200" dirty="0" smtClean="0"/>
          </a:p>
          <a:p>
            <a:r>
              <a:rPr lang="en-US" sz="3200" b="1" dirty="0" smtClean="0"/>
              <a:t>The same potential exists across each resistor that is connected in parallel</a:t>
            </a:r>
          </a:p>
          <a:p>
            <a:pPr lvl="1"/>
            <a:r>
              <a:rPr lang="en-US" b="1" dirty="0" smtClean="0"/>
              <a:t>That is what determines the current</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Parallel Circuits</a:t>
            </a:r>
            <a:r>
              <a:rPr lang="en-US" sz="2400" dirty="0" smtClean="0"/>
              <a:t/>
            </a:r>
            <a:br>
              <a:rPr lang="en-US" sz="2400" dirty="0" smtClean="0"/>
            </a:br>
            <a:endParaRPr lang="en-US" dirty="0"/>
          </a:p>
        </p:txBody>
      </p:sp>
      <p:sp>
        <p:nvSpPr>
          <p:cNvPr id="3" name="Content Placeholder 2"/>
          <p:cNvSpPr>
            <a:spLocks noGrp="1"/>
          </p:cNvSpPr>
          <p:nvPr>
            <p:ph idx="1"/>
          </p:nvPr>
        </p:nvSpPr>
        <p:spPr/>
        <p:txBody>
          <a:bodyPr/>
          <a:lstStyle/>
          <a:p>
            <a:r>
              <a:rPr lang="en-US" b="1" dirty="0" smtClean="0"/>
              <a:t>Consider the circuit below</a:t>
            </a:r>
            <a:endParaRPr lang="en-US" sz="2000" dirty="0" smtClean="0"/>
          </a:p>
        </p:txBody>
      </p:sp>
      <p:pic>
        <p:nvPicPr>
          <p:cNvPr id="4" name="Picture 3" descr="scan0031.jpg"/>
          <p:cNvPicPr/>
          <p:nvPr/>
        </p:nvPicPr>
        <p:blipFill>
          <a:blip r:embed="rId3" cstate="print"/>
          <a:srcRect r="32769" b="21328"/>
          <a:stretch>
            <a:fillRect/>
          </a:stretch>
        </p:blipFill>
        <p:spPr>
          <a:xfrm>
            <a:off x="2017229" y="2520198"/>
            <a:ext cx="4459771" cy="250900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4" name="suction.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Parallel Circuits</a:t>
            </a:r>
            <a:r>
              <a:rPr lang="en-US" sz="2400" dirty="0" smtClean="0"/>
              <a:t/>
            </a:r>
            <a:br>
              <a:rPr lang="en-US" sz="2400" dirty="0" smtClean="0"/>
            </a:br>
            <a:endParaRPr lang="en-US" dirty="0"/>
          </a:p>
        </p:txBody>
      </p:sp>
      <p:pic>
        <p:nvPicPr>
          <p:cNvPr id="4" name="Picture 3" descr="scan0031.jpg"/>
          <p:cNvPicPr/>
          <p:nvPr/>
        </p:nvPicPr>
        <p:blipFill>
          <a:blip r:embed="rId4" cstate="print"/>
          <a:srcRect r="32769" b="21328"/>
          <a:stretch>
            <a:fillRect/>
          </a:stretch>
        </p:blipFill>
        <p:spPr>
          <a:xfrm>
            <a:off x="5105400" y="914400"/>
            <a:ext cx="3469171" cy="2133600"/>
          </a:xfrm>
          <a:prstGeom prst="rect">
            <a:avLst/>
          </a:prstGeom>
        </p:spPr>
      </p:pic>
      <p:graphicFrame>
        <p:nvGraphicFramePr>
          <p:cNvPr id="45058" name="Object 2"/>
          <p:cNvGraphicFramePr>
            <a:graphicFrameLocks noChangeAspect="1"/>
          </p:cNvGraphicFramePr>
          <p:nvPr/>
        </p:nvGraphicFramePr>
        <p:xfrm>
          <a:off x="304800" y="1752600"/>
          <a:ext cx="3972684" cy="4707509"/>
        </p:xfrm>
        <a:graphic>
          <a:graphicData uri="http://schemas.openxmlformats.org/presentationml/2006/ole">
            <mc:AlternateContent xmlns:mc="http://schemas.openxmlformats.org/markup-compatibility/2006">
              <mc:Choice xmlns:v="urn:schemas-microsoft-com:vml" Requires="v">
                <p:oleObj spid="_x0000_s64572" name="Equation" r:id="rId5" imgW="1511280" imgH="1790640" progId="Equation.3">
                  <p:embed/>
                </p:oleObj>
              </mc:Choice>
              <mc:Fallback>
                <p:oleObj name="Equation" r:id="rId5" imgW="1511280" imgH="179064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752600"/>
                        <a:ext cx="3972684" cy="4707509"/>
                      </a:xfrm>
                      <a:prstGeom prst="rect">
                        <a:avLst/>
                      </a:prstGeom>
                      <a:solidFill>
                        <a:schemeClr val="tx1"/>
                      </a:solidFill>
                    </p:spPr>
                  </p:pic>
                </p:oleObj>
              </mc:Fallback>
            </mc:AlternateContent>
          </a:graphicData>
        </a:graphic>
      </p:graphicFrame>
      <p:graphicFrame>
        <p:nvGraphicFramePr>
          <p:cNvPr id="45059" name="Object 2"/>
          <p:cNvGraphicFramePr>
            <a:graphicFrameLocks noChangeAspect="1"/>
          </p:cNvGraphicFramePr>
          <p:nvPr/>
        </p:nvGraphicFramePr>
        <p:xfrm>
          <a:off x="4654115" y="3429000"/>
          <a:ext cx="4285097" cy="3182938"/>
        </p:xfrm>
        <a:graphic>
          <a:graphicData uri="http://schemas.openxmlformats.org/presentationml/2006/ole">
            <mc:AlternateContent xmlns:mc="http://schemas.openxmlformats.org/markup-compatibility/2006">
              <mc:Choice xmlns:v="urn:schemas-microsoft-com:vml" Requires="v">
                <p:oleObj spid="_x0000_s64573" name="Equation" r:id="rId7" imgW="1777680" imgH="1320480" progId="Equation.3">
                  <p:embed/>
                </p:oleObj>
              </mc:Choice>
              <mc:Fallback>
                <p:oleObj name="Equation" r:id="rId7" imgW="1777680" imgH="132048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54115" y="3429000"/>
                        <a:ext cx="4285097" cy="3182938"/>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9" name="suction.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Series Circuits</a:t>
            </a:r>
            <a:r>
              <a:rPr lang="en-US" sz="2400" dirty="0" smtClean="0"/>
              <a:t/>
            </a:r>
            <a:br>
              <a:rPr lang="en-US" sz="2400" dirty="0" smtClean="0"/>
            </a:br>
            <a:endParaRPr lang="en-US" dirty="0"/>
          </a:p>
        </p:txBody>
      </p:sp>
      <p:graphicFrame>
        <p:nvGraphicFramePr>
          <p:cNvPr id="45059" name="Object 2"/>
          <p:cNvGraphicFramePr>
            <a:graphicFrameLocks noChangeAspect="1"/>
          </p:cNvGraphicFramePr>
          <p:nvPr/>
        </p:nvGraphicFramePr>
        <p:xfrm>
          <a:off x="431800" y="4267200"/>
          <a:ext cx="8402638" cy="2133600"/>
        </p:xfrm>
        <a:graphic>
          <a:graphicData uri="http://schemas.openxmlformats.org/presentationml/2006/ole">
            <mc:AlternateContent xmlns:mc="http://schemas.openxmlformats.org/markup-compatibility/2006">
              <mc:Choice xmlns:v="urn:schemas-microsoft-com:vml" Requires="v">
                <p:oleObj spid="_x0000_s65596" name="Equation" r:id="rId4" imgW="1701720" imgH="431640" progId="Equation.3">
                  <p:embed/>
                </p:oleObj>
              </mc:Choice>
              <mc:Fallback>
                <p:oleObj name="Equation" r:id="rId4" imgW="1701720" imgH="431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 y="4267200"/>
                        <a:ext cx="8402638" cy="2133600"/>
                      </a:xfrm>
                      <a:prstGeom prst="rect">
                        <a:avLst/>
                      </a:prstGeom>
                      <a:solidFill>
                        <a:schemeClr val="tx1"/>
                      </a:solidFill>
                    </p:spPr>
                  </p:pic>
                </p:oleObj>
              </mc:Fallback>
            </mc:AlternateContent>
          </a:graphicData>
        </a:graphic>
      </p:graphicFrame>
      <p:sp>
        <p:nvSpPr>
          <p:cNvPr id="6" name="Title 1"/>
          <p:cNvSpPr txBox="1">
            <a:spLocks/>
          </p:cNvSpPr>
          <p:nvPr/>
        </p:nvSpPr>
        <p:spPr>
          <a:xfrm>
            <a:off x="228600" y="3450336"/>
            <a:ext cx="8382000" cy="1197864"/>
          </a:xfrm>
          <a:prstGeom prst="rect">
            <a:avLst/>
          </a:prstGeom>
        </p:spPr>
        <p:txBody>
          <a:bodyPr vert="horz" anchor="t">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100" normalizeH="0" baseline="0" noProof="0" smtClean="0">
                <a:ln>
                  <a:noFill/>
                </a:ln>
                <a:solidFill>
                  <a:schemeClr val="tx2">
                    <a:satMod val="200000"/>
                  </a:schemeClr>
                </a:solidFill>
                <a:effectLst/>
                <a:uLnTx/>
                <a:uFillTx/>
                <a:latin typeface="+mj-lt"/>
                <a:ea typeface="+mj-ea"/>
                <a:cs typeface="+mj-cs"/>
              </a:rPr>
              <a:t>Parallel Circuits</a:t>
            </a:r>
            <a:r>
              <a:rPr kumimoji="0" lang="en-US" sz="2400" b="0" i="0" u="none" strike="noStrike" kern="1200" cap="none" spc="-100" normalizeH="0" baseline="0" noProof="0" smtClean="0">
                <a:ln>
                  <a:noFill/>
                </a:ln>
                <a:solidFill>
                  <a:schemeClr val="tx2">
                    <a:satMod val="200000"/>
                  </a:schemeClr>
                </a:solidFill>
                <a:effectLst/>
                <a:uLnTx/>
                <a:uFillTx/>
                <a:latin typeface="+mj-lt"/>
                <a:ea typeface="+mj-ea"/>
                <a:cs typeface="+mj-cs"/>
              </a:rPr>
              <a:t/>
            </a:r>
            <a:br>
              <a:rPr kumimoji="0" lang="en-US" sz="2400" b="0" i="0" u="none" strike="noStrike" kern="1200" cap="none" spc="-100" normalizeH="0" baseline="0" noProof="0" smtClean="0">
                <a:ln>
                  <a:noFill/>
                </a:ln>
                <a:solidFill>
                  <a:schemeClr val="tx2">
                    <a:satMod val="200000"/>
                  </a:schemeClr>
                </a:solidFill>
                <a:effectLst/>
                <a:uLnTx/>
                <a:uFillTx/>
                <a:latin typeface="+mj-lt"/>
                <a:ea typeface="+mj-ea"/>
                <a:cs typeface="+mj-cs"/>
              </a:rPr>
            </a:b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graphicFrame>
        <p:nvGraphicFramePr>
          <p:cNvPr id="46084" name="Object 2"/>
          <p:cNvGraphicFramePr>
            <a:graphicFrameLocks noChangeAspect="1"/>
          </p:cNvGraphicFramePr>
          <p:nvPr/>
        </p:nvGraphicFramePr>
        <p:xfrm>
          <a:off x="1144588" y="1600200"/>
          <a:ext cx="6932612" cy="990600"/>
        </p:xfrm>
        <a:graphic>
          <a:graphicData uri="http://schemas.openxmlformats.org/presentationml/2006/ole">
            <mc:AlternateContent xmlns:mc="http://schemas.openxmlformats.org/markup-compatibility/2006">
              <mc:Choice xmlns:v="urn:schemas-microsoft-com:vml" Requires="v">
                <p:oleObj spid="_x0000_s65597" name="Equation" r:id="rId6" imgW="1600200" imgH="228600" progId="Equation.3">
                  <p:embed/>
                </p:oleObj>
              </mc:Choice>
              <mc:Fallback>
                <p:oleObj name="Equation" r:id="rId6" imgW="1600200" imgH="2286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4588" y="1600200"/>
                        <a:ext cx="6932612" cy="990600"/>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8" name="suction.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Analyzing Circuits</a:t>
            </a:r>
            <a:endParaRPr lang="en-US" dirty="0"/>
          </a:p>
        </p:txBody>
      </p:sp>
      <p:sp>
        <p:nvSpPr>
          <p:cNvPr id="3" name="Content Placeholder 2"/>
          <p:cNvSpPr>
            <a:spLocks noGrp="1"/>
          </p:cNvSpPr>
          <p:nvPr>
            <p:ph idx="1"/>
          </p:nvPr>
        </p:nvSpPr>
        <p:spPr/>
        <p:txBody>
          <a:bodyPr/>
          <a:lstStyle/>
          <a:p>
            <a:r>
              <a:rPr lang="en-US" b="1" dirty="0" smtClean="0"/>
              <a:t>The reason we have learned how to combine resistors that are in series or in parallel is that it gives us a means for analyzing circuits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Lsn</a:t>
            </a:r>
            <a:r>
              <a:rPr lang="en-US" dirty="0" smtClean="0"/>
              <a:t> 19-3:	</a:t>
            </a:r>
            <a:r>
              <a:rPr lang="en-US" dirty="0" err="1" smtClean="0"/>
              <a:t>Kirchoff’s</a:t>
            </a:r>
            <a:r>
              <a:rPr lang="en-US" dirty="0" smtClean="0"/>
              <a:t> Rules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b="1" dirty="0" smtClean="0"/>
              <a:t>Analyzing Circuits</a:t>
            </a:r>
            <a:endParaRPr lang="en-US" dirty="0"/>
          </a:p>
        </p:txBody>
      </p:sp>
      <p:sp>
        <p:nvSpPr>
          <p:cNvPr id="3" name="Content Placeholder 2"/>
          <p:cNvSpPr>
            <a:spLocks noGrp="1"/>
          </p:cNvSpPr>
          <p:nvPr>
            <p:ph idx="1"/>
          </p:nvPr>
        </p:nvSpPr>
        <p:spPr>
          <a:xfrm>
            <a:off x="304800" y="990600"/>
            <a:ext cx="8382000" cy="5364960"/>
          </a:xfrm>
        </p:spPr>
        <p:txBody>
          <a:bodyPr/>
          <a:lstStyle/>
          <a:p>
            <a:r>
              <a:rPr lang="en-US" b="1" dirty="0" smtClean="0"/>
              <a:t>EXAMPLE:  Find the current through each resistor and the potential difference across each resistor in the circuit below:</a:t>
            </a:r>
            <a:endParaRPr lang="en-US" dirty="0"/>
          </a:p>
        </p:txBody>
      </p:sp>
      <p:pic>
        <p:nvPicPr>
          <p:cNvPr id="4" name="Picture 3" descr="scan0032.jpg"/>
          <p:cNvPicPr/>
          <p:nvPr/>
        </p:nvPicPr>
        <p:blipFill>
          <a:blip r:embed="rId3" cstate="print"/>
          <a:stretch>
            <a:fillRect/>
          </a:stretch>
        </p:blipFill>
        <p:spPr>
          <a:xfrm>
            <a:off x="838200" y="2819400"/>
            <a:ext cx="6202846" cy="28579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4" name="suction.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959640"/>
            <a:ext cx="7772400" cy="5822160"/>
          </a:xfrm>
        </p:spPr>
        <p:txBody>
          <a:bodyPr>
            <a:normAutofit/>
          </a:bodyPr>
          <a:lstStyle/>
          <a:p>
            <a:r>
              <a:rPr lang="en-US" sz="3600" b="1" i="1" dirty="0" smtClean="0">
                <a:solidFill>
                  <a:srgbClr val="FF0000"/>
                </a:solidFill>
              </a:rPr>
              <a:t>In series resistors, the current through each resistor is the same and the potential difference (drop) is different.</a:t>
            </a:r>
          </a:p>
          <a:p>
            <a:endParaRPr lang="en-US" sz="3600" dirty="0" smtClean="0">
              <a:solidFill>
                <a:srgbClr val="FF0000"/>
              </a:solidFill>
            </a:endParaRPr>
          </a:p>
          <a:p>
            <a:r>
              <a:rPr lang="en-US" sz="3600" b="1" i="1" dirty="0" smtClean="0">
                <a:solidFill>
                  <a:srgbClr val="FF0000"/>
                </a:solidFill>
              </a:rPr>
              <a:t>In parallel resistors, the potential difference (drop) is the same and the current through each resistor is different.</a:t>
            </a:r>
            <a:endParaRPr lang="en-US" sz="3600" dirty="0" smtClean="0">
              <a:solidFill>
                <a:srgbClr val="FF0000"/>
              </a:solidFill>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20000"/>
                    <a:lumOff val="80000"/>
                  </a:schemeClr>
                </a:solidFill>
              </a:rPr>
              <a:t>Kirchhoff’s Second Law</a:t>
            </a:r>
            <a:endParaRPr lang="en-US" dirty="0">
              <a:solidFill>
                <a:schemeClr val="accent4">
                  <a:lumMod val="20000"/>
                  <a:lumOff val="80000"/>
                </a:schemeClr>
              </a:solidFill>
            </a:endParaRPr>
          </a:p>
        </p:txBody>
      </p:sp>
      <p:sp>
        <p:nvSpPr>
          <p:cNvPr id="4" name="Content Placeholder 3"/>
          <p:cNvSpPr>
            <a:spLocks noGrp="1"/>
          </p:cNvSpPr>
          <p:nvPr>
            <p:ph idx="1"/>
          </p:nvPr>
        </p:nvSpPr>
        <p:spPr/>
        <p:txBody>
          <a:bodyPr/>
          <a:lstStyle/>
          <a:p>
            <a:r>
              <a:rPr lang="en-US" dirty="0" smtClean="0"/>
              <a:t>AKA Voltage Law, AKA Loop Law</a:t>
            </a:r>
          </a:p>
          <a:p>
            <a:r>
              <a:rPr lang="en-US" dirty="0" smtClean="0"/>
              <a:t>The sum of the voltages around a circuit equal zero</a:t>
            </a:r>
          </a:p>
          <a:p>
            <a:pPr lvl="1"/>
            <a:r>
              <a:rPr lang="en-US" dirty="0" smtClean="0"/>
              <a:t>Voltage across power sources are positive</a:t>
            </a:r>
          </a:p>
          <a:p>
            <a:pPr lvl="1"/>
            <a:r>
              <a:rPr lang="en-US" dirty="0" smtClean="0"/>
              <a:t>Voltage drops across resisters are negative</a:t>
            </a:r>
            <a:endParaRPr lang="en-US" dirty="0"/>
          </a:p>
        </p:txBody>
      </p:sp>
      <p:graphicFrame>
        <p:nvGraphicFramePr>
          <p:cNvPr id="109570" name="Object 2"/>
          <p:cNvGraphicFramePr>
            <a:graphicFrameLocks noChangeAspect="1"/>
          </p:cNvGraphicFramePr>
          <p:nvPr/>
        </p:nvGraphicFramePr>
        <p:xfrm>
          <a:off x="3733800" y="4800600"/>
          <a:ext cx="2090738" cy="769937"/>
        </p:xfrm>
        <a:graphic>
          <a:graphicData uri="http://schemas.openxmlformats.org/presentationml/2006/ole">
            <mc:AlternateContent xmlns:mc="http://schemas.openxmlformats.org/markup-compatibility/2006">
              <mc:Choice xmlns:v="urn:schemas-microsoft-com:vml" Requires="v">
                <p:oleObj spid="_x0000_s109599" name="Equation" r:id="rId4" imgW="482400" imgH="177480" progId="Equation.3">
                  <p:embed/>
                </p:oleObj>
              </mc:Choice>
              <mc:Fallback>
                <p:oleObj name="Equation" r:id="rId4" imgW="482400" imgH="177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4800600"/>
                        <a:ext cx="2090738" cy="769937"/>
                      </a:xfrm>
                      <a:prstGeom prst="rect">
                        <a:avLst/>
                      </a:prstGeom>
                      <a:solidFill>
                        <a:schemeClr val="tx1"/>
                      </a:solidFill>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solidFill>
                  <a:schemeClr val="accent4">
                    <a:lumMod val="20000"/>
                    <a:lumOff val="80000"/>
                  </a:schemeClr>
                </a:solidFill>
              </a:rPr>
              <a:t>Kirchhoff’s Second Law</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228600" y="1143000"/>
            <a:ext cx="6553200" cy="5212560"/>
          </a:xfrm>
        </p:spPr>
        <p:txBody>
          <a:bodyPr/>
          <a:lstStyle/>
          <a:p>
            <a:r>
              <a:rPr lang="en-US" dirty="0" smtClean="0"/>
              <a:t>AKA Voltage Law, AKA Loop Law</a:t>
            </a:r>
          </a:p>
          <a:p>
            <a:r>
              <a:rPr lang="en-US" dirty="0" smtClean="0"/>
              <a:t>The sum of the voltages around a circuit equal zero</a:t>
            </a:r>
          </a:p>
        </p:txBody>
      </p:sp>
      <p:graphicFrame>
        <p:nvGraphicFramePr>
          <p:cNvPr id="109570" name="Object 2"/>
          <p:cNvGraphicFramePr>
            <a:graphicFrameLocks noChangeAspect="1"/>
          </p:cNvGraphicFramePr>
          <p:nvPr/>
        </p:nvGraphicFramePr>
        <p:xfrm>
          <a:off x="3810000" y="2819400"/>
          <a:ext cx="5072063" cy="3432084"/>
        </p:xfrm>
        <a:graphic>
          <a:graphicData uri="http://schemas.openxmlformats.org/presentationml/2006/ole">
            <mc:AlternateContent xmlns:mc="http://schemas.openxmlformats.org/markup-compatibility/2006">
              <mc:Choice xmlns:v="urn:schemas-microsoft-com:vml" Requires="v">
                <p:oleObj spid="_x0000_s111647" name="Equation" r:id="rId4" imgW="1612800" imgH="1091880" progId="Equation.3">
                  <p:embed/>
                </p:oleObj>
              </mc:Choice>
              <mc:Fallback>
                <p:oleObj name="Equation" r:id="rId4" imgW="1612800" imgH="10918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819400"/>
                        <a:ext cx="5072063" cy="3432084"/>
                      </a:xfrm>
                      <a:prstGeom prst="rect">
                        <a:avLst/>
                      </a:prstGeom>
                      <a:solidFill>
                        <a:schemeClr val="tx1"/>
                      </a:solidFill>
                    </p:spPr>
                  </p:pic>
                </p:oleObj>
              </mc:Fallback>
            </mc:AlternateContent>
          </a:graphicData>
        </a:graphic>
      </p:graphicFrame>
      <p:grpSp>
        <p:nvGrpSpPr>
          <p:cNvPr id="27" name="Group 26"/>
          <p:cNvGrpSpPr/>
          <p:nvPr/>
        </p:nvGrpSpPr>
        <p:grpSpPr>
          <a:xfrm>
            <a:off x="304800" y="2819400"/>
            <a:ext cx="2895600" cy="2248226"/>
            <a:chOff x="2057400" y="4309439"/>
            <a:chExt cx="2895600" cy="2248226"/>
          </a:xfrm>
        </p:grpSpPr>
        <p:sp>
          <p:nvSpPr>
            <p:cNvPr id="6" name="Rectangle 5"/>
            <p:cNvSpPr/>
            <p:nvPr/>
          </p:nvSpPr>
          <p:spPr>
            <a:xfrm>
              <a:off x="3657600" y="4343400"/>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0" y="4311444"/>
              <a:ext cx="914400" cy="461665"/>
            </a:xfrm>
            <a:prstGeom prst="rect">
              <a:avLst/>
            </a:prstGeom>
            <a:noFill/>
          </p:spPr>
          <p:txBody>
            <a:bodyPr wrap="square" rtlCol="0">
              <a:spAutoFit/>
            </a:bodyPr>
            <a:lstStyle/>
            <a:p>
              <a:r>
                <a:rPr lang="en-US" sz="2400" b="1" dirty="0" smtClean="0"/>
                <a:t>3</a:t>
              </a:r>
              <a:r>
                <a:rPr lang="el-GR" sz="2400" b="1" dirty="0" smtClean="0"/>
                <a:t>Ω</a:t>
              </a:r>
              <a:endParaRPr lang="en-US" sz="2400" b="1" dirty="0"/>
            </a:p>
          </p:txBody>
        </p:sp>
        <p:sp>
          <p:nvSpPr>
            <p:cNvPr id="9" name="Rectangle 8"/>
            <p:cNvSpPr/>
            <p:nvPr/>
          </p:nvSpPr>
          <p:spPr>
            <a:xfrm>
              <a:off x="2362200" y="4343400"/>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7400" y="45720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267200" y="5257800"/>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429000" y="6096000"/>
              <a:ext cx="762000" cy="461665"/>
            </a:xfrm>
            <a:prstGeom prst="rect">
              <a:avLst/>
            </a:prstGeom>
            <a:noFill/>
          </p:spPr>
          <p:txBody>
            <a:bodyPr wrap="square" rtlCol="0">
              <a:spAutoFit/>
            </a:bodyPr>
            <a:lstStyle/>
            <a:p>
              <a:r>
                <a:rPr lang="en-US" sz="2400" b="1" dirty="0" smtClean="0"/>
                <a:t>8 V</a:t>
              </a:r>
              <a:endParaRPr lang="en-US" sz="2400" b="1" dirty="0"/>
            </a:p>
          </p:txBody>
        </p:sp>
        <p:sp>
          <p:nvSpPr>
            <p:cNvPr id="13" name="TextBox 12"/>
            <p:cNvSpPr txBox="1"/>
            <p:nvPr/>
          </p:nvSpPr>
          <p:spPr>
            <a:xfrm>
              <a:off x="2590800" y="4309439"/>
              <a:ext cx="914400" cy="461665"/>
            </a:xfrm>
            <a:prstGeom prst="rect">
              <a:avLst/>
            </a:prstGeom>
            <a:noFill/>
          </p:spPr>
          <p:txBody>
            <a:bodyPr wrap="square" rtlCol="0">
              <a:spAutoFit/>
            </a:bodyPr>
            <a:lstStyle/>
            <a:p>
              <a:r>
                <a:rPr lang="en-US" sz="2400" b="1" dirty="0" smtClean="0"/>
                <a:t>2</a:t>
              </a:r>
              <a:r>
                <a:rPr lang="el-GR" sz="2400" b="1" dirty="0" smtClean="0"/>
                <a:t>Ω</a:t>
              </a:r>
              <a:endParaRPr lang="en-US" sz="2400" b="1" dirty="0"/>
            </a:p>
          </p:txBody>
        </p:sp>
        <p:cxnSp>
          <p:nvCxnSpPr>
            <p:cNvPr id="14" name="Straight Connector 13"/>
            <p:cNvCxnSpPr/>
            <p:nvPr/>
          </p:nvCxnSpPr>
          <p:spPr>
            <a:xfrm rot="5400000">
              <a:off x="1371600" y="5257800"/>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314700" y="59055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59436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24400" y="45720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733800" y="59436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86200" y="5943600"/>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1"/>
              <a:endCxn id="9" idx="3"/>
            </p:cNvCxnSpPr>
            <p:nvPr/>
          </p:nvCxnSpPr>
          <p:spPr>
            <a:xfrm rot="10800000">
              <a:off x="3429000" y="45339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438400" y="4953000"/>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H="1">
              <a:off x="2667000" y="5562600"/>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848100" y="4953000"/>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286000" y="5759244"/>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590800" y="5715000"/>
              <a:ext cx="914400" cy="461665"/>
            </a:xfrm>
            <a:prstGeom prst="rect">
              <a:avLst/>
            </a:prstGeom>
            <a:noFill/>
          </p:spPr>
          <p:txBody>
            <a:bodyPr wrap="square" rtlCol="0">
              <a:spAutoFit/>
            </a:bodyPr>
            <a:lstStyle/>
            <a:p>
              <a:r>
                <a:rPr lang="en-US" sz="2400" b="1" dirty="0" smtClean="0"/>
                <a:t>1</a:t>
              </a:r>
              <a:r>
                <a:rPr lang="el-GR" sz="2400" b="1" dirty="0" smtClean="0"/>
                <a:t>Ω</a:t>
              </a:r>
              <a:endParaRPr lang="en-US" sz="2400" b="1" dirty="0"/>
            </a:p>
          </p:txBody>
        </p:sp>
      </p:gr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1197864"/>
          </a:xfrm>
        </p:spPr>
        <p:txBody>
          <a:bodyPr/>
          <a:lstStyle/>
          <a:p>
            <a:r>
              <a:rPr lang="en-US" dirty="0" smtClean="0">
                <a:solidFill>
                  <a:schemeClr val="accent4">
                    <a:lumMod val="20000"/>
                    <a:lumOff val="80000"/>
                  </a:schemeClr>
                </a:solidFill>
              </a:rPr>
              <a:t>Kirchhoff’s Second Law</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228600" y="1143000"/>
            <a:ext cx="8610600" cy="5212560"/>
          </a:xfrm>
        </p:spPr>
        <p:txBody>
          <a:bodyPr/>
          <a:lstStyle/>
          <a:p>
            <a:r>
              <a:rPr lang="en-US" dirty="0" smtClean="0"/>
              <a:t>This example illustrates the fact that series resistors can be added.</a:t>
            </a:r>
          </a:p>
        </p:txBody>
      </p:sp>
      <p:graphicFrame>
        <p:nvGraphicFramePr>
          <p:cNvPr id="109570" name="Object 2"/>
          <p:cNvGraphicFramePr>
            <a:graphicFrameLocks noChangeAspect="1"/>
          </p:cNvGraphicFramePr>
          <p:nvPr>
            <p:extLst>
              <p:ext uri="{D42A27DB-BD31-4B8C-83A1-F6EECF244321}">
                <p14:modId xmlns:p14="http://schemas.microsoft.com/office/powerpoint/2010/main" val="204259387"/>
              </p:ext>
            </p:extLst>
          </p:nvPr>
        </p:nvGraphicFramePr>
        <p:xfrm>
          <a:off x="3810000" y="2403475"/>
          <a:ext cx="5072063" cy="4149725"/>
        </p:xfrm>
        <a:graphic>
          <a:graphicData uri="http://schemas.openxmlformats.org/presentationml/2006/ole">
            <mc:AlternateContent xmlns:mc="http://schemas.openxmlformats.org/markup-compatibility/2006">
              <mc:Choice xmlns:v="urn:schemas-microsoft-com:vml" Requires="v">
                <p:oleObj spid="_x0000_s112671" name="Equation" r:id="rId4" imgW="1612800" imgH="1320480" progId="Equation.3">
                  <p:embed/>
                </p:oleObj>
              </mc:Choice>
              <mc:Fallback>
                <p:oleObj name="Equation" r:id="rId4" imgW="1612800" imgH="1320480" progId="Equation.3">
                  <p:embed/>
                  <p:pic>
                    <p:nvPicPr>
                      <p:cNvPr id="0" name="Object 2"/>
                      <p:cNvPicPr>
                        <a:picLocks noChangeAspect="1" noChangeArrowheads="1"/>
                      </p:cNvPicPr>
                      <p:nvPr/>
                    </p:nvPicPr>
                    <p:blipFill>
                      <a:blip r:embed="rId5"/>
                      <a:srcRect/>
                      <a:stretch>
                        <a:fillRect/>
                      </a:stretch>
                    </p:blipFill>
                    <p:spPr bwMode="auto">
                      <a:xfrm>
                        <a:off x="3810000" y="2403475"/>
                        <a:ext cx="5072063" cy="4149725"/>
                      </a:xfrm>
                      <a:prstGeom prst="rect">
                        <a:avLst/>
                      </a:prstGeom>
                      <a:solidFill>
                        <a:schemeClr val="tx1"/>
                      </a:solidFill>
                    </p:spPr>
                  </p:pic>
                </p:oleObj>
              </mc:Fallback>
            </mc:AlternateContent>
          </a:graphicData>
        </a:graphic>
      </p:graphicFrame>
      <p:grpSp>
        <p:nvGrpSpPr>
          <p:cNvPr id="3" name="Group 26"/>
          <p:cNvGrpSpPr/>
          <p:nvPr/>
        </p:nvGrpSpPr>
        <p:grpSpPr>
          <a:xfrm>
            <a:off x="304800" y="2819400"/>
            <a:ext cx="2895600" cy="2248226"/>
            <a:chOff x="2057400" y="4309439"/>
            <a:chExt cx="2895600" cy="2248226"/>
          </a:xfrm>
        </p:grpSpPr>
        <p:sp>
          <p:nvSpPr>
            <p:cNvPr id="6" name="Rectangle 5"/>
            <p:cNvSpPr/>
            <p:nvPr/>
          </p:nvSpPr>
          <p:spPr>
            <a:xfrm>
              <a:off x="3657600" y="4343400"/>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0" y="4311444"/>
              <a:ext cx="914400" cy="461665"/>
            </a:xfrm>
            <a:prstGeom prst="rect">
              <a:avLst/>
            </a:prstGeom>
            <a:noFill/>
          </p:spPr>
          <p:txBody>
            <a:bodyPr wrap="square" rtlCol="0">
              <a:spAutoFit/>
            </a:bodyPr>
            <a:lstStyle/>
            <a:p>
              <a:r>
                <a:rPr lang="en-US" sz="2400" b="1" dirty="0" smtClean="0"/>
                <a:t>3</a:t>
              </a:r>
              <a:r>
                <a:rPr lang="el-GR" sz="2400" b="1" dirty="0" smtClean="0"/>
                <a:t>Ω</a:t>
              </a:r>
              <a:endParaRPr lang="en-US" sz="2400" b="1" dirty="0"/>
            </a:p>
          </p:txBody>
        </p:sp>
        <p:sp>
          <p:nvSpPr>
            <p:cNvPr id="9" name="Rectangle 8"/>
            <p:cNvSpPr/>
            <p:nvPr/>
          </p:nvSpPr>
          <p:spPr>
            <a:xfrm>
              <a:off x="2362200" y="4343400"/>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2057400" y="45720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267200" y="5257800"/>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429000" y="6096000"/>
              <a:ext cx="762000" cy="461665"/>
            </a:xfrm>
            <a:prstGeom prst="rect">
              <a:avLst/>
            </a:prstGeom>
            <a:noFill/>
          </p:spPr>
          <p:txBody>
            <a:bodyPr wrap="square" rtlCol="0">
              <a:spAutoFit/>
            </a:bodyPr>
            <a:lstStyle/>
            <a:p>
              <a:r>
                <a:rPr lang="en-US" sz="2400" b="1" dirty="0" smtClean="0"/>
                <a:t>8 V</a:t>
              </a:r>
              <a:endParaRPr lang="en-US" sz="2400" b="1" dirty="0"/>
            </a:p>
          </p:txBody>
        </p:sp>
        <p:sp>
          <p:nvSpPr>
            <p:cNvPr id="13" name="TextBox 12"/>
            <p:cNvSpPr txBox="1"/>
            <p:nvPr/>
          </p:nvSpPr>
          <p:spPr>
            <a:xfrm>
              <a:off x="2590800" y="4309439"/>
              <a:ext cx="914400" cy="461665"/>
            </a:xfrm>
            <a:prstGeom prst="rect">
              <a:avLst/>
            </a:prstGeom>
            <a:noFill/>
          </p:spPr>
          <p:txBody>
            <a:bodyPr wrap="square" rtlCol="0">
              <a:spAutoFit/>
            </a:bodyPr>
            <a:lstStyle/>
            <a:p>
              <a:r>
                <a:rPr lang="en-US" sz="2400" b="1" dirty="0" smtClean="0"/>
                <a:t>2</a:t>
              </a:r>
              <a:r>
                <a:rPr lang="el-GR" sz="2400" b="1" dirty="0" smtClean="0"/>
                <a:t>Ω</a:t>
              </a:r>
              <a:endParaRPr lang="en-US" sz="2400" b="1" dirty="0"/>
            </a:p>
          </p:txBody>
        </p:sp>
        <p:cxnSp>
          <p:nvCxnSpPr>
            <p:cNvPr id="14" name="Straight Connector 13"/>
            <p:cNvCxnSpPr/>
            <p:nvPr/>
          </p:nvCxnSpPr>
          <p:spPr>
            <a:xfrm rot="5400000">
              <a:off x="1371600" y="5257800"/>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314700" y="59055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59436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24400" y="45720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733800" y="5943600"/>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886200" y="5943600"/>
              <a:ext cx="1066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6" idx="1"/>
              <a:endCxn id="9" idx="3"/>
            </p:cNvCxnSpPr>
            <p:nvPr/>
          </p:nvCxnSpPr>
          <p:spPr>
            <a:xfrm rot="10800000">
              <a:off x="3429000" y="45339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438400" y="4953000"/>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H="1">
              <a:off x="2667000" y="5562600"/>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848100" y="4953000"/>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286000" y="5759244"/>
              <a:ext cx="1066800" cy="381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590800" y="5715000"/>
              <a:ext cx="914400" cy="461665"/>
            </a:xfrm>
            <a:prstGeom prst="rect">
              <a:avLst/>
            </a:prstGeom>
            <a:noFill/>
          </p:spPr>
          <p:txBody>
            <a:bodyPr wrap="square" rtlCol="0">
              <a:spAutoFit/>
            </a:bodyPr>
            <a:lstStyle/>
            <a:p>
              <a:r>
                <a:rPr lang="en-US" sz="2400" b="1" dirty="0" smtClean="0"/>
                <a:t>1</a:t>
              </a:r>
              <a:r>
                <a:rPr lang="el-GR" sz="2400" b="1" dirty="0" smtClean="0"/>
                <a:t>Ω</a:t>
              </a:r>
              <a:endParaRPr lang="en-US" sz="2400" b="1" dirty="0"/>
            </a:p>
          </p:txBody>
        </p:sp>
      </p:gr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1197864"/>
          </a:xfrm>
        </p:spPr>
        <p:txBody>
          <a:bodyPr/>
          <a:lstStyle/>
          <a:p>
            <a:r>
              <a:rPr lang="en-US" dirty="0" smtClean="0">
                <a:solidFill>
                  <a:schemeClr val="accent4">
                    <a:lumMod val="20000"/>
                    <a:lumOff val="80000"/>
                  </a:schemeClr>
                </a:solidFill>
              </a:rPr>
              <a:t>Kirchhoff’s First Law</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029200" cy="5212560"/>
          </a:xfrm>
        </p:spPr>
        <p:txBody>
          <a:bodyPr/>
          <a:lstStyle/>
          <a:p>
            <a:r>
              <a:rPr lang="en-US" dirty="0" smtClean="0"/>
              <a:t>AKA Current Law, AKA Junction Law</a:t>
            </a:r>
          </a:p>
          <a:p>
            <a:r>
              <a:rPr lang="en-US" dirty="0" smtClean="0"/>
              <a:t>The sum of the currents going into a junction will equal the sum of the currents flowing out of a junction. </a:t>
            </a:r>
            <a:endParaRPr lang="en-US" dirty="0"/>
          </a:p>
        </p:txBody>
      </p:sp>
      <p:graphicFrame>
        <p:nvGraphicFramePr>
          <p:cNvPr id="109570" name="Object 2"/>
          <p:cNvGraphicFramePr>
            <a:graphicFrameLocks noChangeAspect="1"/>
          </p:cNvGraphicFramePr>
          <p:nvPr/>
        </p:nvGraphicFramePr>
        <p:xfrm>
          <a:off x="2362200" y="4572000"/>
          <a:ext cx="3081338" cy="1981200"/>
        </p:xfrm>
        <a:graphic>
          <a:graphicData uri="http://schemas.openxmlformats.org/presentationml/2006/ole">
            <mc:AlternateContent xmlns:mc="http://schemas.openxmlformats.org/markup-compatibility/2006">
              <mc:Choice xmlns:v="urn:schemas-microsoft-com:vml" Requires="v">
                <p:oleObj spid="_x0000_s110623" name="Equation" r:id="rId4" imgW="711000" imgH="457200" progId="Equation.3">
                  <p:embed/>
                </p:oleObj>
              </mc:Choice>
              <mc:Fallback>
                <p:oleObj name="Equation" r:id="rId4" imgW="711000" imgH="457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4572000"/>
                        <a:ext cx="3081338" cy="1981200"/>
                      </a:xfrm>
                      <a:prstGeom prst="rect">
                        <a:avLst/>
                      </a:prstGeom>
                      <a:solidFill>
                        <a:schemeClr val="tx1"/>
                      </a:solidFill>
                    </p:spPr>
                  </p:pic>
                </p:oleObj>
              </mc:Fallback>
            </mc:AlternateContent>
          </a:graphicData>
        </a:graphic>
      </p:graphicFrame>
      <p:grpSp>
        <p:nvGrpSpPr>
          <p:cNvPr id="5" name="Group 4"/>
          <p:cNvGrpSpPr/>
          <p:nvPr/>
        </p:nvGrpSpPr>
        <p:grpSpPr>
          <a:xfrm>
            <a:off x="5257800" y="1295400"/>
            <a:ext cx="3352800" cy="4343400"/>
            <a:chOff x="381000" y="2362200"/>
            <a:chExt cx="3352800" cy="4343400"/>
          </a:xfrm>
        </p:grpSpPr>
        <p:cxnSp>
          <p:nvCxnSpPr>
            <p:cNvPr id="6" name="Straight Connector 5"/>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905000" y="6243935"/>
              <a:ext cx="762000" cy="461665"/>
            </a:xfrm>
            <a:prstGeom prst="rect">
              <a:avLst/>
            </a:prstGeom>
            <a:noFill/>
          </p:spPr>
          <p:txBody>
            <a:bodyPr wrap="square" rtlCol="0">
              <a:spAutoFit/>
            </a:bodyPr>
            <a:lstStyle/>
            <a:p>
              <a:r>
                <a:rPr lang="en-US" sz="2400" b="1" dirty="0" smtClean="0"/>
                <a:t>18 V</a:t>
              </a:r>
              <a:endParaRPr lang="en-US" sz="2400" b="1" dirty="0"/>
            </a:p>
          </p:txBody>
        </p:sp>
        <p:sp>
          <p:nvSpPr>
            <p:cNvPr id="9" name="TextBox 8"/>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0" name="Straight Connector 9"/>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42"/>
            <p:cNvGrpSpPr/>
            <p:nvPr/>
          </p:nvGrpSpPr>
          <p:grpSpPr>
            <a:xfrm>
              <a:off x="1143000" y="3534696"/>
              <a:ext cx="2209800" cy="609600"/>
              <a:chOff x="685800" y="3005761"/>
              <a:chExt cx="2209800" cy="609600"/>
            </a:xfrm>
          </p:grpSpPr>
          <p:sp>
            <p:nvSpPr>
              <p:cNvPr id="37" name="Rounded Rectangle 36"/>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18" name="Straight Connector 17"/>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24" name="TextBox 23"/>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25" name="TextBox 24"/>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26" name="Rounded Rectangle 25"/>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32" name="Straight Arrow Connector 31"/>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34" name="TextBox 33"/>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35" name="TextBox 34"/>
            <p:cNvSpPr txBox="1"/>
            <p:nvPr/>
          </p:nvSpPr>
          <p:spPr>
            <a:xfrm>
              <a:off x="1828800" y="2362200"/>
              <a:ext cx="762000" cy="461665"/>
            </a:xfrm>
            <a:prstGeom prst="rect">
              <a:avLst/>
            </a:prstGeom>
            <a:noFill/>
          </p:spPr>
          <p:txBody>
            <a:bodyPr wrap="square" rtlCol="0">
              <a:spAutoFit/>
            </a:bodyPr>
            <a:lstStyle/>
            <a:p>
              <a:r>
                <a:rPr lang="en-US" sz="2400" b="1" dirty="0" smtClean="0"/>
                <a:t>21 V</a:t>
              </a:r>
              <a:endParaRPr lang="en-US" sz="2400" b="1" dirty="0"/>
            </a:p>
          </p:txBody>
        </p:sp>
        <p:sp>
          <p:nvSpPr>
            <p:cNvPr id="36" name="TextBox 35"/>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6" name="suction.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smtClean="0">
                <a:solidFill>
                  <a:schemeClr val="accent4">
                    <a:lumMod val="20000"/>
                    <a:lumOff val="80000"/>
                  </a:schemeClr>
                </a:solidFill>
              </a:rPr>
              <a:t>Kirchhoff’s </a:t>
            </a:r>
            <a:r>
              <a:rPr lang="en-US" dirty="0" smtClean="0">
                <a:solidFill>
                  <a:schemeClr val="accent4">
                    <a:lumMod val="20000"/>
                    <a:lumOff val="80000"/>
                  </a:schemeClr>
                </a:solidFill>
              </a:rPr>
              <a:t>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13762" name="Equation" r:id="rId4" imgW="711000" imgH="228600" progId="Equation.3">
                  <p:embed/>
                </p:oleObj>
              </mc:Choice>
              <mc:Fallback>
                <p:oleObj name="Equation" r:id="rId4" imgW="7110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13763" name="Equation" r:id="rId6" imgW="482400" imgH="177480" progId="Equation.3">
                  <p:embed/>
                </p:oleObj>
              </mc:Choice>
              <mc:Fallback>
                <p:oleObj name="Equation" r:id="rId6" imgW="482400" imgH="177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739450870"/>
              </p:ext>
            </p:extLst>
          </p:nvPr>
        </p:nvGraphicFramePr>
        <p:xfrm>
          <a:off x="4038600" y="2895600"/>
          <a:ext cx="4918075" cy="1760537"/>
        </p:xfrm>
        <a:graphic>
          <a:graphicData uri="http://schemas.openxmlformats.org/presentationml/2006/ole">
            <mc:AlternateContent xmlns:mc="http://schemas.openxmlformats.org/markup-compatibility/2006">
              <mc:Choice xmlns:v="urn:schemas-microsoft-com:vml" Requires="v">
                <p:oleObj spid="_x0000_s113764" name="Equation" r:id="rId8" imgW="1917360" imgH="685800" progId="Equation.3">
                  <p:embed/>
                </p:oleObj>
              </mc:Choice>
              <mc:Fallback>
                <p:oleObj name="Equation" r:id="rId8" imgW="1917360" imgH="685800" progId="Equation.3">
                  <p:embed/>
                  <p:pic>
                    <p:nvPicPr>
                      <p:cNvPr id="0" name="Picture 4"/>
                      <p:cNvPicPr>
                        <a:picLocks noChangeAspect="1" noChangeArrowheads="1"/>
                      </p:cNvPicPr>
                      <p:nvPr/>
                    </p:nvPicPr>
                    <p:blipFill>
                      <a:blip r:embed="rId9"/>
                      <a:srcRect/>
                      <a:stretch>
                        <a:fillRect/>
                      </a:stretch>
                    </p:blipFill>
                    <p:spPr bwMode="auto">
                      <a:xfrm>
                        <a:off x="4038600" y="2895600"/>
                        <a:ext cx="4918075" cy="1760537"/>
                      </a:xfrm>
                      <a:prstGeom prst="rect">
                        <a:avLst/>
                      </a:prstGeom>
                      <a:solidFill>
                        <a:schemeClr val="tx1"/>
                      </a:solidFill>
                    </p:spPr>
                  </p:pic>
                </p:oleObj>
              </mc:Fallback>
            </mc:AlternateContent>
          </a:graphicData>
        </a:graphic>
      </p:graphicFrame>
      <p:sp>
        <p:nvSpPr>
          <p:cNvPr id="3" name="TextBox 2"/>
          <p:cNvSpPr txBox="1"/>
          <p:nvPr/>
        </p:nvSpPr>
        <p:spPr>
          <a:xfrm>
            <a:off x="5238166" y="5135286"/>
            <a:ext cx="2971800" cy="1323439"/>
          </a:xfrm>
          <a:prstGeom prst="rect">
            <a:avLst/>
          </a:prstGeom>
          <a:noFill/>
        </p:spPr>
        <p:txBody>
          <a:bodyPr wrap="square" rtlCol="0">
            <a:spAutoFit/>
          </a:bodyPr>
          <a:lstStyle/>
          <a:p>
            <a:r>
              <a:rPr lang="en-US" sz="4000" b="1" i="1" dirty="0" smtClean="0">
                <a:solidFill>
                  <a:srgbClr val="FF0000"/>
                </a:solidFill>
              </a:rPr>
              <a:t>What’s your strategy?</a:t>
            </a:r>
            <a:endParaRPr lang="en-US" sz="4000" b="1" i="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suction.wav"/>
          </p:stSnd>
        </p:sndAc>
      </p:transition>
    </mc:Choice>
    <mc:Fallback xmlns="">
      <p:transition spd="slow">
        <p:fade/>
        <p:sndAc>
          <p:stSnd>
            <p:snd r:embed="rId10" name="suction.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24963"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24964"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481211314"/>
              </p:ext>
            </p:extLst>
          </p:nvPr>
        </p:nvGraphicFramePr>
        <p:xfrm>
          <a:off x="4275138" y="2327275"/>
          <a:ext cx="4437062" cy="4395788"/>
        </p:xfrm>
        <a:graphic>
          <a:graphicData uri="http://schemas.openxmlformats.org/presentationml/2006/ole">
            <mc:AlternateContent xmlns:mc="http://schemas.openxmlformats.org/markup-compatibility/2006">
              <mc:Choice xmlns:v="urn:schemas-microsoft-com:vml" Requires="v">
                <p:oleObj spid="_x0000_s124965" name="Equation" r:id="rId8" imgW="1384200" imgH="1371600" progId="Equation.3">
                  <p:embed/>
                </p:oleObj>
              </mc:Choice>
              <mc:Fallback>
                <p:oleObj name="Equation" r:id="rId8" imgW="1384200" imgH="1371600" progId="Equation.3">
                  <p:embed/>
                  <p:pic>
                    <p:nvPicPr>
                      <p:cNvPr id="0" name=""/>
                      <p:cNvPicPr>
                        <a:picLocks noChangeAspect="1" noChangeArrowheads="1"/>
                      </p:cNvPicPr>
                      <p:nvPr/>
                    </p:nvPicPr>
                    <p:blipFill>
                      <a:blip r:embed="rId9"/>
                      <a:srcRect/>
                      <a:stretch>
                        <a:fillRect/>
                      </a:stretch>
                    </p:blipFill>
                    <p:spPr bwMode="auto">
                      <a:xfrm>
                        <a:off x="4275138" y="2327275"/>
                        <a:ext cx="4437062" cy="4395788"/>
                      </a:xfrm>
                      <a:prstGeom prst="rect">
                        <a:avLst/>
                      </a:prstGeom>
                      <a:solidFill>
                        <a:schemeClr val="tx1"/>
                      </a:solidFill>
                    </p:spPr>
                  </p:pic>
                </p:oleObj>
              </mc:Fallback>
            </mc:AlternateContent>
          </a:graphicData>
        </a:graphic>
      </p:graphicFrame>
      <p:sp>
        <p:nvSpPr>
          <p:cNvPr id="3" name="Oval 2"/>
          <p:cNvSpPr/>
          <p:nvPr/>
        </p:nvSpPr>
        <p:spPr>
          <a:xfrm>
            <a:off x="4046537" y="5862935"/>
            <a:ext cx="3421063" cy="9230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0103535"/>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25984"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25985"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414378291"/>
              </p:ext>
            </p:extLst>
          </p:nvPr>
        </p:nvGraphicFramePr>
        <p:xfrm>
          <a:off x="4343400" y="2546350"/>
          <a:ext cx="4484688" cy="3702050"/>
        </p:xfrm>
        <a:graphic>
          <a:graphicData uri="http://schemas.openxmlformats.org/presentationml/2006/ole">
            <mc:AlternateContent xmlns:mc="http://schemas.openxmlformats.org/markup-compatibility/2006">
              <mc:Choice xmlns:v="urn:schemas-microsoft-com:vml" Requires="v">
                <p:oleObj spid="_x0000_s125986" name="Equation" r:id="rId8" imgW="1384200" imgH="1143000" progId="Equation.3">
                  <p:embed/>
                </p:oleObj>
              </mc:Choice>
              <mc:Fallback>
                <p:oleObj name="Equation" r:id="rId8" imgW="1384200" imgH="1143000" progId="Equation.3">
                  <p:embed/>
                  <p:pic>
                    <p:nvPicPr>
                      <p:cNvPr id="0" name=""/>
                      <p:cNvPicPr>
                        <a:picLocks noChangeAspect="1" noChangeArrowheads="1"/>
                      </p:cNvPicPr>
                      <p:nvPr/>
                    </p:nvPicPr>
                    <p:blipFill>
                      <a:blip r:embed="rId9"/>
                      <a:srcRect/>
                      <a:stretch>
                        <a:fillRect/>
                      </a:stretch>
                    </p:blipFill>
                    <p:spPr bwMode="auto">
                      <a:xfrm>
                        <a:off x="4343400" y="2546350"/>
                        <a:ext cx="4484688" cy="3702050"/>
                      </a:xfrm>
                      <a:prstGeom prst="rect">
                        <a:avLst/>
                      </a:prstGeom>
                      <a:solidFill>
                        <a:schemeClr val="tx1"/>
                      </a:solidFill>
                    </p:spPr>
                  </p:pic>
                </p:oleObj>
              </mc:Fallback>
            </mc:AlternateContent>
          </a:graphicData>
        </a:graphic>
      </p:graphicFrame>
      <p:sp>
        <p:nvSpPr>
          <p:cNvPr id="3" name="Oval 2"/>
          <p:cNvSpPr/>
          <p:nvPr/>
        </p:nvSpPr>
        <p:spPr>
          <a:xfrm>
            <a:off x="4112567" y="5437137"/>
            <a:ext cx="2974033" cy="99953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1049406"/>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27011"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27012"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1398563005"/>
              </p:ext>
            </p:extLst>
          </p:nvPr>
        </p:nvGraphicFramePr>
        <p:xfrm>
          <a:off x="4800600" y="2266590"/>
          <a:ext cx="3982011" cy="4441657"/>
        </p:xfrm>
        <a:graphic>
          <a:graphicData uri="http://schemas.openxmlformats.org/presentationml/2006/ole">
            <mc:AlternateContent xmlns:mc="http://schemas.openxmlformats.org/markup-compatibility/2006">
              <mc:Choice xmlns:v="urn:schemas-microsoft-com:vml" Requires="v">
                <p:oleObj spid="_x0000_s127013" name="Equation" r:id="rId8" imgW="1638000" imgH="1828800" progId="Equation.3">
                  <p:embed/>
                </p:oleObj>
              </mc:Choice>
              <mc:Fallback>
                <p:oleObj name="Equation" r:id="rId8" imgW="1638000" imgH="1828800" progId="Equation.3">
                  <p:embed/>
                  <p:pic>
                    <p:nvPicPr>
                      <p:cNvPr id="0" name=""/>
                      <p:cNvPicPr>
                        <a:picLocks noChangeAspect="1" noChangeArrowheads="1"/>
                      </p:cNvPicPr>
                      <p:nvPr/>
                    </p:nvPicPr>
                    <p:blipFill>
                      <a:blip r:embed="rId9"/>
                      <a:srcRect/>
                      <a:stretch>
                        <a:fillRect/>
                      </a:stretch>
                    </p:blipFill>
                    <p:spPr bwMode="auto">
                      <a:xfrm>
                        <a:off x="4800600" y="2266590"/>
                        <a:ext cx="3982011" cy="4441657"/>
                      </a:xfrm>
                      <a:prstGeom prst="rect">
                        <a:avLst/>
                      </a:prstGeom>
                      <a:solidFill>
                        <a:schemeClr val="tx1"/>
                      </a:solidFill>
                    </p:spPr>
                  </p:pic>
                </p:oleObj>
              </mc:Fallback>
            </mc:AlternateContent>
          </a:graphicData>
        </a:graphic>
      </p:graphicFrame>
      <p:sp>
        <p:nvSpPr>
          <p:cNvPr id="3" name="Oval 2"/>
          <p:cNvSpPr/>
          <p:nvPr/>
        </p:nvSpPr>
        <p:spPr>
          <a:xfrm>
            <a:off x="4569767" y="6207839"/>
            <a:ext cx="1754834" cy="53786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9195740"/>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Activity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28029"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28030"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1065992468"/>
              </p:ext>
            </p:extLst>
          </p:nvPr>
        </p:nvGraphicFramePr>
        <p:xfrm>
          <a:off x="5166933" y="2362200"/>
          <a:ext cx="3291267" cy="4306918"/>
        </p:xfrm>
        <a:graphic>
          <a:graphicData uri="http://schemas.openxmlformats.org/presentationml/2006/ole">
            <mc:AlternateContent xmlns:mc="http://schemas.openxmlformats.org/markup-compatibility/2006">
              <mc:Choice xmlns:v="urn:schemas-microsoft-com:vml" Requires="v">
                <p:oleObj spid="_x0000_s128031" name="Equation" r:id="rId8" imgW="1231560" imgH="1612800" progId="Equation.3">
                  <p:embed/>
                </p:oleObj>
              </mc:Choice>
              <mc:Fallback>
                <p:oleObj name="Equation" r:id="rId8" imgW="1231560" imgH="1612800" progId="Equation.3">
                  <p:embed/>
                  <p:pic>
                    <p:nvPicPr>
                      <p:cNvPr id="0" name=""/>
                      <p:cNvPicPr>
                        <a:picLocks noChangeAspect="1" noChangeArrowheads="1"/>
                      </p:cNvPicPr>
                      <p:nvPr/>
                    </p:nvPicPr>
                    <p:blipFill>
                      <a:blip r:embed="rId9"/>
                      <a:srcRect/>
                      <a:stretch>
                        <a:fillRect/>
                      </a:stretch>
                    </p:blipFill>
                    <p:spPr bwMode="auto">
                      <a:xfrm>
                        <a:off x="5166933" y="2362200"/>
                        <a:ext cx="3291267" cy="4306918"/>
                      </a:xfrm>
                      <a:prstGeom prst="rect">
                        <a:avLst/>
                      </a:prstGeom>
                      <a:solidFill>
                        <a:schemeClr val="tx1"/>
                      </a:solidFill>
                    </p:spPr>
                  </p:pic>
                </p:oleObj>
              </mc:Fallback>
            </mc:AlternateContent>
          </a:graphicData>
        </a:graphic>
      </p:graphicFrame>
      <p:sp>
        <p:nvSpPr>
          <p:cNvPr id="3" name="Oval 2"/>
          <p:cNvSpPr/>
          <p:nvPr/>
        </p:nvSpPr>
        <p:spPr>
          <a:xfrm>
            <a:off x="4950766" y="6014879"/>
            <a:ext cx="1754834" cy="69072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2485917"/>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29041"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29042"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1421467849"/>
              </p:ext>
            </p:extLst>
          </p:nvPr>
        </p:nvGraphicFramePr>
        <p:xfrm>
          <a:off x="5166933" y="2362200"/>
          <a:ext cx="3291267" cy="4306918"/>
        </p:xfrm>
        <a:graphic>
          <a:graphicData uri="http://schemas.openxmlformats.org/presentationml/2006/ole">
            <mc:AlternateContent xmlns:mc="http://schemas.openxmlformats.org/markup-compatibility/2006">
              <mc:Choice xmlns:v="urn:schemas-microsoft-com:vml" Requires="v">
                <p:oleObj spid="_x0000_s129043" name="Equation" r:id="rId8" imgW="1231560" imgH="1612800" progId="Equation.3">
                  <p:embed/>
                </p:oleObj>
              </mc:Choice>
              <mc:Fallback>
                <p:oleObj name="Equation" r:id="rId8" imgW="1231560" imgH="1612800" progId="Equation.3">
                  <p:embed/>
                  <p:pic>
                    <p:nvPicPr>
                      <p:cNvPr id="0" name=""/>
                      <p:cNvPicPr>
                        <a:picLocks noChangeAspect="1" noChangeArrowheads="1"/>
                      </p:cNvPicPr>
                      <p:nvPr/>
                    </p:nvPicPr>
                    <p:blipFill>
                      <a:blip r:embed="rId9"/>
                      <a:srcRect/>
                      <a:stretch>
                        <a:fillRect/>
                      </a:stretch>
                    </p:blipFill>
                    <p:spPr bwMode="auto">
                      <a:xfrm>
                        <a:off x="5166933" y="2362200"/>
                        <a:ext cx="3291267" cy="4306918"/>
                      </a:xfrm>
                      <a:prstGeom prst="rect">
                        <a:avLst/>
                      </a:prstGeom>
                      <a:solidFill>
                        <a:schemeClr val="tx1"/>
                      </a:solidFill>
                    </p:spPr>
                  </p:pic>
                </p:oleObj>
              </mc:Fallback>
            </mc:AlternateContent>
          </a:graphicData>
        </a:graphic>
      </p:graphicFrame>
      <p:sp>
        <p:nvSpPr>
          <p:cNvPr id="3" name="Oval 2"/>
          <p:cNvSpPr/>
          <p:nvPr/>
        </p:nvSpPr>
        <p:spPr>
          <a:xfrm>
            <a:off x="4950766" y="6014879"/>
            <a:ext cx="1754834" cy="69072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7432712"/>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30062"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30063"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1621305569"/>
              </p:ext>
            </p:extLst>
          </p:nvPr>
        </p:nvGraphicFramePr>
        <p:xfrm>
          <a:off x="5167313" y="2378075"/>
          <a:ext cx="3290887" cy="4273550"/>
        </p:xfrm>
        <a:graphic>
          <a:graphicData uri="http://schemas.openxmlformats.org/presentationml/2006/ole">
            <mc:AlternateContent xmlns:mc="http://schemas.openxmlformats.org/markup-compatibility/2006">
              <mc:Choice xmlns:v="urn:schemas-microsoft-com:vml" Requires="v">
                <p:oleObj spid="_x0000_s130064" name="Equation" r:id="rId8" imgW="1231560" imgH="1600200" progId="Equation.3">
                  <p:embed/>
                </p:oleObj>
              </mc:Choice>
              <mc:Fallback>
                <p:oleObj name="Equation" r:id="rId8" imgW="1231560" imgH="1600200" progId="Equation.3">
                  <p:embed/>
                  <p:pic>
                    <p:nvPicPr>
                      <p:cNvPr id="0" name=""/>
                      <p:cNvPicPr>
                        <a:picLocks noChangeAspect="1" noChangeArrowheads="1"/>
                      </p:cNvPicPr>
                      <p:nvPr/>
                    </p:nvPicPr>
                    <p:blipFill>
                      <a:blip r:embed="rId9"/>
                      <a:srcRect/>
                      <a:stretch>
                        <a:fillRect/>
                      </a:stretch>
                    </p:blipFill>
                    <p:spPr bwMode="auto">
                      <a:xfrm>
                        <a:off x="5167313" y="2378075"/>
                        <a:ext cx="3290887" cy="4273550"/>
                      </a:xfrm>
                      <a:prstGeom prst="rect">
                        <a:avLst/>
                      </a:prstGeom>
                      <a:solidFill>
                        <a:schemeClr val="tx1"/>
                      </a:solidFill>
                    </p:spPr>
                  </p:pic>
                </p:oleObj>
              </mc:Fallback>
            </mc:AlternateContent>
          </a:graphicData>
        </a:graphic>
      </p:graphicFrame>
      <p:sp>
        <p:nvSpPr>
          <p:cNvPr id="3" name="Oval 2"/>
          <p:cNvSpPr/>
          <p:nvPr/>
        </p:nvSpPr>
        <p:spPr>
          <a:xfrm>
            <a:off x="4950766" y="6014879"/>
            <a:ext cx="1754834" cy="69072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5658232"/>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31086"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31087"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3023870395"/>
              </p:ext>
            </p:extLst>
          </p:nvPr>
        </p:nvGraphicFramePr>
        <p:xfrm>
          <a:off x="3886200" y="2378075"/>
          <a:ext cx="5122863" cy="4273550"/>
        </p:xfrm>
        <a:graphic>
          <a:graphicData uri="http://schemas.openxmlformats.org/presentationml/2006/ole">
            <mc:AlternateContent xmlns:mc="http://schemas.openxmlformats.org/markup-compatibility/2006">
              <mc:Choice xmlns:v="urn:schemas-microsoft-com:vml" Requires="v">
                <p:oleObj spid="_x0000_s131088" name="Equation" r:id="rId8" imgW="1917360" imgH="1600200" progId="Equation.3">
                  <p:embed/>
                </p:oleObj>
              </mc:Choice>
              <mc:Fallback>
                <p:oleObj name="Equation" r:id="rId8" imgW="1917360" imgH="1600200" progId="Equation.3">
                  <p:embed/>
                  <p:pic>
                    <p:nvPicPr>
                      <p:cNvPr id="0" name=""/>
                      <p:cNvPicPr>
                        <a:picLocks noChangeAspect="1" noChangeArrowheads="1"/>
                      </p:cNvPicPr>
                      <p:nvPr/>
                    </p:nvPicPr>
                    <p:blipFill>
                      <a:blip r:embed="rId9"/>
                      <a:srcRect/>
                      <a:stretch>
                        <a:fillRect/>
                      </a:stretch>
                    </p:blipFill>
                    <p:spPr bwMode="auto">
                      <a:xfrm>
                        <a:off x="3886200" y="2378075"/>
                        <a:ext cx="5122863" cy="4273550"/>
                      </a:xfrm>
                      <a:prstGeom prst="rect">
                        <a:avLst/>
                      </a:prstGeom>
                      <a:solidFill>
                        <a:schemeClr val="tx1"/>
                      </a:solidFill>
                    </p:spPr>
                  </p:pic>
                </p:oleObj>
              </mc:Fallback>
            </mc:AlternateContent>
          </a:graphicData>
        </a:graphic>
      </p:graphicFrame>
      <p:sp>
        <p:nvSpPr>
          <p:cNvPr id="6" name="TextBox 5"/>
          <p:cNvSpPr txBox="1"/>
          <p:nvPr/>
        </p:nvSpPr>
        <p:spPr>
          <a:xfrm>
            <a:off x="6172200" y="2514600"/>
            <a:ext cx="2971800" cy="1754326"/>
          </a:xfrm>
          <a:prstGeom prst="rect">
            <a:avLst/>
          </a:prstGeom>
          <a:noFill/>
        </p:spPr>
        <p:txBody>
          <a:bodyPr wrap="square" rtlCol="0">
            <a:spAutoFit/>
          </a:bodyPr>
          <a:lstStyle/>
          <a:p>
            <a:r>
              <a:rPr lang="en-US" sz="5400" b="1" i="1" dirty="0" smtClean="0">
                <a:solidFill>
                  <a:srgbClr val="FF0000"/>
                </a:solidFill>
              </a:rPr>
              <a:t>Does it check?</a:t>
            </a:r>
            <a:endParaRPr lang="en-US" sz="5400" b="1" i="1" dirty="0">
              <a:solidFill>
                <a:srgbClr val="FF0000"/>
              </a:solidFill>
            </a:endParaRPr>
          </a:p>
        </p:txBody>
      </p:sp>
    </p:spTree>
    <p:extLst>
      <p:ext uri="{BB962C8B-B14F-4D97-AF65-F5344CB8AC3E}">
        <p14:creationId xmlns:p14="http://schemas.microsoft.com/office/powerpoint/2010/main" val="3117347516"/>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a:solidFill>
                  <a:schemeClr val="accent4">
                    <a:lumMod val="20000"/>
                    <a:lumOff val="80000"/>
                  </a:schemeClr>
                </a:solidFill>
              </a:rPr>
              <a:t>Kirchhoff’s Laws In Action</a:t>
            </a:r>
            <a:endParaRPr lang="en-US" dirty="0">
              <a:solidFill>
                <a:schemeClr val="accent4">
                  <a:lumMod val="20000"/>
                  <a:lumOff val="80000"/>
                </a:schemeClr>
              </a:solidFill>
            </a:endParaRPr>
          </a:p>
        </p:txBody>
      </p:sp>
      <p:sp>
        <p:nvSpPr>
          <p:cNvPr id="4" name="Content Placeholder 3"/>
          <p:cNvSpPr>
            <a:spLocks noGrp="1"/>
          </p:cNvSpPr>
          <p:nvPr>
            <p:ph idx="1"/>
          </p:nvPr>
        </p:nvSpPr>
        <p:spPr>
          <a:xfrm>
            <a:off x="304800" y="1143000"/>
            <a:ext cx="5562600" cy="1066800"/>
          </a:xfrm>
        </p:spPr>
        <p:txBody>
          <a:bodyPr/>
          <a:lstStyle/>
          <a:p>
            <a:endParaRPr lang="en-US" dirty="0"/>
          </a:p>
        </p:txBody>
      </p:sp>
      <p:graphicFrame>
        <p:nvGraphicFramePr>
          <p:cNvPr id="109570" name="Object 2"/>
          <p:cNvGraphicFramePr>
            <a:graphicFrameLocks noChangeAspect="1"/>
          </p:cNvGraphicFramePr>
          <p:nvPr/>
        </p:nvGraphicFramePr>
        <p:xfrm>
          <a:off x="304800" y="1143000"/>
          <a:ext cx="2844311" cy="914400"/>
        </p:xfrm>
        <a:graphic>
          <a:graphicData uri="http://schemas.openxmlformats.org/presentationml/2006/ole">
            <mc:AlternateContent xmlns:mc="http://schemas.openxmlformats.org/markup-compatibility/2006">
              <mc:Choice xmlns:v="urn:schemas-microsoft-com:vml" Requires="v">
                <p:oleObj spid="_x0000_s132110" name="Equation" r:id="rId4" imgW="711000" imgH="228600" progId="Equation.3">
                  <p:embed/>
                </p:oleObj>
              </mc:Choice>
              <mc:Fallback>
                <p:oleObj name="Equation" r:id="rId4" imgW="7110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143000"/>
                        <a:ext cx="2844311" cy="914400"/>
                      </a:xfrm>
                      <a:prstGeom prst="rect">
                        <a:avLst/>
                      </a:prstGeom>
                      <a:solidFill>
                        <a:schemeClr val="tx1"/>
                      </a:solidFill>
                    </p:spPr>
                  </p:pic>
                </p:oleObj>
              </mc:Fallback>
            </mc:AlternateContent>
          </a:graphicData>
        </a:graphic>
      </p:graphicFrame>
      <p:grpSp>
        <p:nvGrpSpPr>
          <p:cNvPr id="56" name="Group 55"/>
          <p:cNvGrpSpPr/>
          <p:nvPr/>
        </p:nvGrpSpPr>
        <p:grpSpPr>
          <a:xfrm>
            <a:off x="381000" y="2362200"/>
            <a:ext cx="3352800" cy="4343400"/>
            <a:chOff x="381000" y="2362200"/>
            <a:chExt cx="3352800" cy="4343400"/>
          </a:xfrm>
        </p:grpSpPr>
        <p:cxnSp>
          <p:nvCxnSpPr>
            <p:cNvPr id="9" name="Straight Connector 8"/>
            <p:cNvCxnSpPr/>
            <p:nvPr/>
          </p:nvCxnSpPr>
          <p:spPr>
            <a:xfrm>
              <a:off x="838200" y="3119735"/>
              <a:ext cx="129540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480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905000" y="6243935"/>
              <a:ext cx="838200" cy="461665"/>
            </a:xfrm>
            <a:prstGeom prst="rect">
              <a:avLst/>
            </a:prstGeom>
            <a:noFill/>
          </p:spPr>
          <p:txBody>
            <a:bodyPr wrap="square" rtlCol="0">
              <a:spAutoFit/>
            </a:bodyPr>
            <a:lstStyle/>
            <a:p>
              <a:r>
                <a:rPr lang="en-US" sz="2400" b="1" dirty="0" smtClean="0"/>
                <a:t>18 V</a:t>
              </a:r>
              <a:endParaRPr lang="en-US" sz="2400" b="1" dirty="0"/>
            </a:p>
          </p:txBody>
        </p:sp>
        <p:sp>
          <p:nvSpPr>
            <p:cNvPr id="12" name="TextBox 11"/>
            <p:cNvSpPr txBox="1"/>
            <p:nvPr/>
          </p:nvSpPr>
          <p:spPr>
            <a:xfrm>
              <a:off x="1600200" y="3581400"/>
              <a:ext cx="1447800" cy="461665"/>
            </a:xfrm>
            <a:prstGeom prst="rect">
              <a:avLst/>
            </a:prstGeom>
            <a:noFill/>
          </p:spPr>
          <p:txBody>
            <a:bodyPr wrap="square" rtlCol="0">
              <a:spAutoFit/>
            </a:bodyPr>
            <a:lstStyle/>
            <a:p>
              <a:r>
                <a:rPr lang="en-US" sz="2400" b="1" dirty="0" smtClean="0">
                  <a:solidFill>
                    <a:srgbClr val="FFFF00"/>
                  </a:solidFill>
                </a:rPr>
                <a:t>Top Loop</a:t>
              </a:r>
              <a:endParaRPr lang="en-US" sz="2400" b="1" dirty="0">
                <a:solidFill>
                  <a:srgbClr val="FFFF00"/>
                </a:solidFill>
              </a:endParaRPr>
            </a:p>
          </p:txBody>
        </p:sp>
        <p:cxnSp>
          <p:nvCxnSpPr>
            <p:cNvPr id="13" name="Straight Connector 12"/>
            <p:cNvCxnSpPr/>
            <p:nvPr/>
          </p:nvCxnSpPr>
          <p:spPr>
            <a:xfrm rot="5400000">
              <a:off x="152400" y="3839496"/>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1866900" y="59010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8200" y="4567535"/>
              <a:ext cx="2895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2200" y="31197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209800" y="58629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62200" y="58629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1143000" y="3534696"/>
              <a:ext cx="2209800" cy="609600"/>
              <a:chOff x="685800" y="3005761"/>
              <a:chExt cx="2209800" cy="609600"/>
            </a:xfrm>
          </p:grpSpPr>
          <p:sp>
            <p:nvSpPr>
              <p:cNvPr id="20" name="Rounded Rectangle 19"/>
              <p:cNvSpPr/>
              <p:nvPr/>
            </p:nvSpPr>
            <p:spPr>
              <a:xfrm>
                <a:off x="685800" y="3005761"/>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a:off x="952500" y="3016044"/>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057400" y="3610896"/>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57200" y="49485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1</a:t>
              </a:r>
              <a:endParaRPr lang="en-US" sz="2400" b="1" dirty="0">
                <a:solidFill>
                  <a:srgbClr val="00B0F0"/>
                </a:solidFill>
              </a:endParaRPr>
            </a:p>
          </p:txBody>
        </p:sp>
        <p:cxnSp>
          <p:nvCxnSpPr>
            <p:cNvPr id="25" name="Straight Connector 24"/>
            <p:cNvCxnSpPr/>
            <p:nvPr/>
          </p:nvCxnSpPr>
          <p:spPr>
            <a:xfrm rot="5400000">
              <a:off x="30480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52400" y="517713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38200" y="5862935"/>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866900" y="315783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209800" y="311973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05000" y="43389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3</a:t>
              </a:r>
              <a:r>
                <a:rPr lang="el-GR" sz="2400" b="1" dirty="0" smtClean="0"/>
                <a:t>Ω</a:t>
              </a:r>
              <a:endParaRPr lang="en-US" sz="2400" b="1" dirty="0"/>
            </a:p>
          </p:txBody>
        </p:sp>
        <p:sp>
          <p:nvSpPr>
            <p:cNvPr id="41" name="TextBox 40"/>
            <p:cNvSpPr txBox="1"/>
            <p:nvPr/>
          </p:nvSpPr>
          <p:spPr>
            <a:xfrm>
              <a:off x="2745432"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2</a:t>
              </a:r>
              <a:r>
                <a:rPr lang="el-GR" sz="2400" b="1" dirty="0" smtClean="0"/>
                <a:t>Ω</a:t>
              </a:r>
              <a:endParaRPr lang="en-US" sz="2400" b="1" dirty="0"/>
            </a:p>
          </p:txBody>
        </p:sp>
        <p:sp>
          <p:nvSpPr>
            <p:cNvPr id="42" name="TextBox 41"/>
            <p:cNvSpPr txBox="1"/>
            <p:nvPr/>
          </p:nvSpPr>
          <p:spPr>
            <a:xfrm>
              <a:off x="1143000" y="2891135"/>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45" name="Rounded Rectangle 44"/>
            <p:cNvSpPr/>
            <p:nvPr/>
          </p:nvSpPr>
          <p:spPr>
            <a:xfrm>
              <a:off x="1143000" y="4948535"/>
              <a:ext cx="2209800" cy="609600"/>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Arrow Connector 45"/>
            <p:cNvCxnSpPr/>
            <p:nvPr/>
          </p:nvCxnSpPr>
          <p:spPr>
            <a:xfrm flipH="1">
              <a:off x="1371600" y="55581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14600" y="4948535"/>
              <a:ext cx="571500" cy="1588"/>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5400000" flipH="1">
              <a:off x="553244" y="5081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6200000" flipH="1" flipV="1">
              <a:off x="553244" y="3938091"/>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81000" y="35769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2</a:t>
              </a:r>
              <a:endParaRPr lang="en-US" sz="2400" b="1" dirty="0">
                <a:solidFill>
                  <a:srgbClr val="00B0F0"/>
                </a:solidFill>
              </a:endParaRPr>
            </a:p>
          </p:txBody>
        </p:sp>
        <p:cxnSp>
          <p:nvCxnSpPr>
            <p:cNvPr id="51" name="Straight Arrow Connector 50"/>
            <p:cNvCxnSpPr/>
            <p:nvPr/>
          </p:nvCxnSpPr>
          <p:spPr>
            <a:xfrm rot="10800000" flipH="1" flipV="1">
              <a:off x="1104900" y="4567535"/>
              <a:ext cx="5715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143000" y="4110335"/>
              <a:ext cx="457200" cy="461665"/>
            </a:xfrm>
            <a:prstGeom prst="rect">
              <a:avLst/>
            </a:prstGeom>
            <a:noFill/>
          </p:spPr>
          <p:txBody>
            <a:bodyPr wrap="square" rtlCol="0">
              <a:spAutoFit/>
            </a:bodyPr>
            <a:lstStyle/>
            <a:p>
              <a:r>
                <a:rPr lang="en-US" sz="2400" b="1" dirty="0" smtClean="0">
                  <a:solidFill>
                    <a:srgbClr val="00B0F0"/>
                  </a:solidFill>
                </a:rPr>
                <a:t>I</a:t>
              </a:r>
              <a:r>
                <a:rPr lang="en-US" sz="2400" b="1" baseline="-25000" dirty="0" smtClean="0">
                  <a:solidFill>
                    <a:srgbClr val="00B0F0"/>
                  </a:solidFill>
                </a:rPr>
                <a:t>3</a:t>
              </a:r>
              <a:endParaRPr lang="en-US" sz="2400" b="1" dirty="0">
                <a:solidFill>
                  <a:srgbClr val="00B0F0"/>
                </a:solidFill>
              </a:endParaRPr>
            </a:p>
          </p:txBody>
        </p:sp>
        <p:sp>
          <p:nvSpPr>
            <p:cNvPr id="53" name="TextBox 52"/>
            <p:cNvSpPr txBox="1"/>
            <p:nvPr/>
          </p:nvSpPr>
          <p:spPr>
            <a:xfrm>
              <a:off x="1219200" y="5706070"/>
              <a:ext cx="683568" cy="461665"/>
            </a:xfrm>
            <a:prstGeom prst="rect">
              <a:avLst/>
            </a:prstGeom>
            <a:solidFill>
              <a:schemeClr val="bg1"/>
            </a:solidFill>
            <a:ln w="38100">
              <a:solidFill>
                <a:schemeClr val="tx1"/>
              </a:solidFill>
            </a:ln>
          </p:spPr>
          <p:txBody>
            <a:bodyPr wrap="square" rtlCol="0">
              <a:spAutoFit/>
            </a:bodyPr>
            <a:lstStyle/>
            <a:p>
              <a:pPr algn="ctr"/>
              <a:r>
                <a:rPr lang="en-US" sz="2400" b="1" dirty="0" smtClean="0"/>
                <a:t>1</a:t>
              </a:r>
              <a:r>
                <a:rPr lang="el-GR" sz="2400" b="1" dirty="0" smtClean="0"/>
                <a:t>Ω</a:t>
              </a:r>
              <a:endParaRPr lang="en-US" sz="2400" b="1" dirty="0"/>
            </a:p>
          </p:txBody>
        </p:sp>
        <p:sp>
          <p:nvSpPr>
            <p:cNvPr id="54" name="TextBox 53"/>
            <p:cNvSpPr txBox="1"/>
            <p:nvPr/>
          </p:nvSpPr>
          <p:spPr>
            <a:xfrm>
              <a:off x="1905000" y="2362200"/>
              <a:ext cx="838200" cy="461665"/>
            </a:xfrm>
            <a:prstGeom prst="rect">
              <a:avLst/>
            </a:prstGeom>
            <a:noFill/>
          </p:spPr>
          <p:txBody>
            <a:bodyPr wrap="square" rtlCol="0">
              <a:spAutoFit/>
            </a:bodyPr>
            <a:lstStyle/>
            <a:p>
              <a:r>
                <a:rPr lang="en-US" sz="2400" b="1" dirty="0" smtClean="0"/>
                <a:t>21 V</a:t>
              </a:r>
              <a:endParaRPr lang="en-US" sz="2400" b="1" dirty="0"/>
            </a:p>
          </p:txBody>
        </p:sp>
        <p:sp>
          <p:nvSpPr>
            <p:cNvPr id="55" name="TextBox 54"/>
            <p:cNvSpPr txBox="1"/>
            <p:nvPr/>
          </p:nvSpPr>
          <p:spPr>
            <a:xfrm>
              <a:off x="1219200" y="5029200"/>
              <a:ext cx="2057400" cy="461665"/>
            </a:xfrm>
            <a:prstGeom prst="rect">
              <a:avLst/>
            </a:prstGeom>
            <a:noFill/>
          </p:spPr>
          <p:txBody>
            <a:bodyPr wrap="square" rtlCol="0">
              <a:spAutoFit/>
            </a:bodyPr>
            <a:lstStyle/>
            <a:p>
              <a:pPr algn="ctr"/>
              <a:r>
                <a:rPr lang="en-US" sz="2400" b="1" dirty="0" smtClean="0">
                  <a:solidFill>
                    <a:srgbClr val="FFFF00"/>
                  </a:solidFill>
                </a:rPr>
                <a:t>Bottom Loop</a:t>
              </a:r>
              <a:endParaRPr lang="en-US" sz="2400" b="1" dirty="0">
                <a:solidFill>
                  <a:srgbClr val="FFFF00"/>
                </a:solidFill>
              </a:endParaRPr>
            </a:p>
          </p:txBody>
        </p:sp>
      </p:grpSp>
      <p:graphicFrame>
        <p:nvGraphicFramePr>
          <p:cNvPr id="113667" name="Object 3"/>
          <p:cNvGraphicFramePr>
            <a:graphicFrameLocks noChangeAspect="1"/>
          </p:cNvGraphicFramePr>
          <p:nvPr/>
        </p:nvGraphicFramePr>
        <p:xfrm>
          <a:off x="3429000" y="1211262"/>
          <a:ext cx="2090738" cy="769938"/>
        </p:xfrm>
        <a:graphic>
          <a:graphicData uri="http://schemas.openxmlformats.org/presentationml/2006/ole">
            <mc:AlternateContent xmlns:mc="http://schemas.openxmlformats.org/markup-compatibility/2006">
              <mc:Choice xmlns:v="urn:schemas-microsoft-com:vml" Requires="v">
                <p:oleObj spid="_x0000_s132111" name="Equation" r:id="rId6" imgW="482400" imgH="177480" progId="Equation.3">
                  <p:embed/>
                </p:oleObj>
              </mc:Choice>
              <mc:Fallback>
                <p:oleObj name="Equation" r:id="rId6" imgW="48240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211262"/>
                        <a:ext cx="2090738" cy="769938"/>
                      </a:xfrm>
                      <a:prstGeom prst="rect">
                        <a:avLst/>
                      </a:prstGeom>
                      <a:solidFill>
                        <a:schemeClr val="tx1"/>
                      </a:solidFill>
                    </p:spPr>
                  </p:pic>
                </p:oleObj>
              </mc:Fallback>
            </mc:AlternateContent>
          </a:graphicData>
        </a:graphic>
      </p:graphicFrame>
      <p:graphicFrame>
        <p:nvGraphicFramePr>
          <p:cNvPr id="113668" name="Object 4"/>
          <p:cNvGraphicFramePr>
            <a:graphicFrameLocks noChangeAspect="1"/>
          </p:cNvGraphicFramePr>
          <p:nvPr>
            <p:extLst>
              <p:ext uri="{D42A27DB-BD31-4B8C-83A1-F6EECF244321}">
                <p14:modId xmlns:p14="http://schemas.microsoft.com/office/powerpoint/2010/main" val="2075202768"/>
              </p:ext>
            </p:extLst>
          </p:nvPr>
        </p:nvGraphicFramePr>
        <p:xfrm>
          <a:off x="3886200" y="2378075"/>
          <a:ext cx="5122863" cy="4273550"/>
        </p:xfrm>
        <a:graphic>
          <a:graphicData uri="http://schemas.openxmlformats.org/presentationml/2006/ole">
            <mc:AlternateContent xmlns:mc="http://schemas.openxmlformats.org/markup-compatibility/2006">
              <mc:Choice xmlns:v="urn:schemas-microsoft-com:vml" Requires="v">
                <p:oleObj spid="_x0000_s132112" name="Equation" r:id="rId8" imgW="1917360" imgH="1600200" progId="Equation.3">
                  <p:embed/>
                </p:oleObj>
              </mc:Choice>
              <mc:Fallback>
                <p:oleObj name="Equation" r:id="rId8" imgW="1917360" imgH="1600200" progId="Equation.3">
                  <p:embed/>
                  <p:pic>
                    <p:nvPicPr>
                      <p:cNvPr id="0" name=""/>
                      <p:cNvPicPr>
                        <a:picLocks noChangeAspect="1" noChangeArrowheads="1"/>
                      </p:cNvPicPr>
                      <p:nvPr/>
                    </p:nvPicPr>
                    <p:blipFill>
                      <a:blip r:embed="rId9"/>
                      <a:srcRect/>
                      <a:stretch>
                        <a:fillRect/>
                      </a:stretch>
                    </p:blipFill>
                    <p:spPr bwMode="auto">
                      <a:xfrm>
                        <a:off x="3886200" y="2378075"/>
                        <a:ext cx="5122863" cy="4273550"/>
                      </a:xfrm>
                      <a:prstGeom prst="rect">
                        <a:avLst/>
                      </a:prstGeom>
                      <a:solidFill>
                        <a:schemeClr val="tx1"/>
                      </a:solidFill>
                    </p:spPr>
                  </p:pic>
                </p:oleObj>
              </mc:Fallback>
            </mc:AlternateContent>
          </a:graphicData>
        </a:graphic>
      </p:graphicFrame>
      <p:sp>
        <p:nvSpPr>
          <p:cNvPr id="5" name="Explosion 1 4"/>
          <p:cNvSpPr/>
          <p:nvPr/>
        </p:nvSpPr>
        <p:spPr>
          <a:xfrm>
            <a:off x="5980112" y="2514601"/>
            <a:ext cx="2935288" cy="2514600"/>
          </a:xfrm>
          <a:prstGeom prst="irregularSeal1">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cap="small" dirty="0" err="1" smtClean="0">
                <a:solidFill>
                  <a:srgbClr val="FF0000"/>
                </a:solidFill>
              </a:rPr>
              <a:t>Bazinga</a:t>
            </a:r>
            <a:endParaRPr lang="en-US" sz="3200" b="1" i="1" cap="small" dirty="0">
              <a:solidFill>
                <a:srgbClr val="FF0000"/>
              </a:solidFill>
            </a:endParaRPr>
          </a:p>
        </p:txBody>
      </p:sp>
    </p:spTree>
    <p:extLst>
      <p:ext uri="{BB962C8B-B14F-4D97-AF65-F5344CB8AC3E}">
        <p14:creationId xmlns:p14="http://schemas.microsoft.com/office/powerpoint/2010/main" val="4080938217"/>
      </p:ext>
    </p:extLst>
  </p:cSld>
  <p:clrMapOvr>
    <a:masterClrMapping/>
  </p:clrMapOvr>
  <mc:AlternateContent xmlns:mc="http://schemas.openxmlformats.org/markup-compatibility/2006">
    <mc:Choice xmlns:p14="http://schemas.microsoft.com/office/powerpoint/2010/main" Requires="p14">
      <p:transition spd="slow" p14:dur="4000">
        <p14:vortex dir="r"/>
        <p:sndAc>
          <p:stSnd>
            <p:snd r:embed="rId3" name="suction.wav"/>
          </p:stSnd>
        </p:sndAc>
      </p:transition>
    </mc:Choice>
    <mc:Fallback>
      <p:transition spd="slow">
        <p:fade/>
        <p:sndAc>
          <p:stSnd>
            <p:snd r:embed="rId3" name="suction.wav"/>
          </p:stSnd>
        </p:sndAc>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a:t>
            </a:r>
            <a:r>
              <a:rPr lang="en-US" sz="3200" dirty="0"/>
              <a:t>student is able to construct or interpret a graph of the energy changes within an electrical circuit with only a single battery and resistors in series and/or in, at most, one parallel branch as an application of the conservation of energy (Kirchhoff’s loop rule).</a:t>
            </a:r>
          </a:p>
          <a:p>
            <a:r>
              <a:rPr lang="en-US" sz="3200" dirty="0"/>
              <a:t>The student is able to apply conservation of energy concepts to the design of an experiment that will demonstrate the validity of Kirchhoff’s loop rule (ΣΔ</a:t>
            </a:r>
            <a:r>
              <a:rPr lang="en-US" sz="3200" i="1" dirty="0"/>
              <a:t>V </a:t>
            </a:r>
            <a:r>
              <a:rPr lang="en-US" sz="3200" dirty="0"/>
              <a:t>= 0) in a circuit with only a battery and resistors either in series or in, at most, one pair of parallel branches</a:t>
            </a:r>
            <a:r>
              <a:rPr lang="en-US" sz="3200" dirty="0" smtClean="0"/>
              <a:t>.</a:t>
            </a:r>
            <a:endParaRPr lang="en-US" sz="3200" dirty="0"/>
          </a:p>
        </p:txBody>
      </p:sp>
    </p:spTree>
    <p:extLst>
      <p:ext uri="{BB962C8B-B14F-4D97-AF65-F5344CB8AC3E}">
        <p14:creationId xmlns:p14="http://schemas.microsoft.com/office/powerpoint/2010/main" val="1740574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274064"/>
          </a:xfrm>
        </p:spPr>
        <p:txBody>
          <a:bodyPr/>
          <a:lstStyle/>
          <a:p>
            <a:r>
              <a:rPr lang="en-US" dirty="0" smtClean="0"/>
              <a:t>Problem Solving Strategy</a:t>
            </a:r>
            <a:endParaRPr lang="en-US" dirty="0"/>
          </a:p>
        </p:txBody>
      </p:sp>
      <p:sp>
        <p:nvSpPr>
          <p:cNvPr id="3" name="Content Placeholder 2"/>
          <p:cNvSpPr>
            <a:spLocks noGrp="1"/>
          </p:cNvSpPr>
          <p:nvPr>
            <p:ph idx="1"/>
          </p:nvPr>
        </p:nvSpPr>
        <p:spPr>
          <a:xfrm>
            <a:off x="152400" y="914400"/>
            <a:ext cx="8763000" cy="5441160"/>
          </a:xfrm>
        </p:spPr>
        <p:txBody>
          <a:bodyPr/>
          <a:lstStyle/>
          <a:p>
            <a:pPr marL="582930" indent="-514350">
              <a:buFont typeface="+mj-lt"/>
              <a:buAutoNum type="arabicPeriod"/>
            </a:pPr>
            <a:r>
              <a:rPr lang="en-US" b="1" i="1" dirty="0" smtClean="0">
                <a:solidFill>
                  <a:srgbClr val="FFFF00"/>
                </a:solidFill>
              </a:rPr>
              <a:t>Label the currents and use direction arrows </a:t>
            </a:r>
            <a:r>
              <a:rPr lang="en-US" dirty="0" smtClean="0"/>
              <a:t>going into a junction.  If you guess wrong on the direction, it will just come out negative indicating the opposite direction.</a:t>
            </a:r>
          </a:p>
          <a:p>
            <a:pPr marL="582930" indent="-514350">
              <a:buFont typeface="+mj-lt"/>
              <a:buAutoNum type="arabicPeriod"/>
            </a:pPr>
            <a:r>
              <a:rPr lang="en-US" b="1" i="1" dirty="0" smtClean="0">
                <a:solidFill>
                  <a:srgbClr val="FFFF00"/>
                </a:solidFill>
              </a:rPr>
              <a:t>Identify and label the unknowns </a:t>
            </a:r>
            <a:r>
              <a:rPr lang="en-US" dirty="0" smtClean="0"/>
              <a:t>– this determines how many equations you need.</a:t>
            </a:r>
          </a:p>
          <a:p>
            <a:pPr marL="582930" indent="-514350">
              <a:buFont typeface="+mj-lt"/>
              <a:buAutoNum type="arabicPeriod"/>
            </a:pPr>
            <a:r>
              <a:rPr lang="en-US" b="1" i="1" dirty="0" smtClean="0">
                <a:solidFill>
                  <a:srgbClr val="FFFF00"/>
                </a:solidFill>
              </a:rPr>
              <a:t>Apply Kirchhoff’s junction rule </a:t>
            </a:r>
            <a:r>
              <a:rPr lang="en-US" dirty="0" smtClean="0"/>
              <a:t>for one or more junctions.</a:t>
            </a:r>
          </a:p>
          <a:p>
            <a:pPr marL="582930" indent="-514350">
              <a:buFont typeface="+mj-lt"/>
              <a:buAutoNum type="arabicPeriod"/>
            </a:pPr>
            <a:r>
              <a:rPr lang="en-US" b="1" i="1" dirty="0" smtClean="0">
                <a:solidFill>
                  <a:srgbClr val="FFFF00"/>
                </a:solidFill>
              </a:rPr>
              <a:t>Apply Kirchhoff’s loop rule </a:t>
            </a:r>
            <a:r>
              <a:rPr lang="en-US" dirty="0" smtClean="0"/>
              <a:t>for one or more loops.</a:t>
            </a:r>
          </a:p>
          <a:p>
            <a:pPr marL="582930" indent="-514350">
              <a:buFont typeface="+mj-lt"/>
              <a:buAutoNum type="arabicPeriod"/>
            </a:pPr>
            <a:r>
              <a:rPr lang="en-US" b="1" i="1" dirty="0" smtClean="0">
                <a:solidFill>
                  <a:srgbClr val="FFFF00"/>
                </a:solidFill>
              </a:rPr>
              <a:t>Solve algebraically </a:t>
            </a:r>
            <a:r>
              <a:rPr lang="en-US" dirty="0" smtClean="0"/>
              <a:t>for the unknowns.</a:t>
            </a:r>
            <a:endParaRPr lang="en-US" dirty="0"/>
          </a:p>
        </p:txBody>
      </p:sp>
    </p:spTree>
    <p:extLst>
      <p:ext uri="{BB962C8B-B14F-4D97-AF65-F5344CB8AC3E}">
        <p14:creationId xmlns:p14="http://schemas.microsoft.com/office/powerpoint/2010/main" val="2619298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a:t>
            </a:r>
            <a:r>
              <a:rPr lang="en-US" sz="3200" dirty="0"/>
              <a:t>student is able to apply conservation of energy (Kirchhoff’s loop rule) in calculations involving the total electric potential difference for complete circuit loops with only a single battery and resistors in series and/or in, at most, one parallel branch.</a:t>
            </a:r>
          </a:p>
          <a:p>
            <a:r>
              <a:rPr lang="en-US" sz="3200" dirty="0"/>
              <a:t>The student is able to apply conservation of electric charge (Kirchhoff’s junction rule) to the comparison of electric current in various segments of an electrical circuit with a single battery and resistors in series and in, at most, one parallel branch and predict how those values would change if configurations of the circuit are changed</a:t>
            </a:r>
            <a:r>
              <a:rPr lang="en-US" sz="3200" dirty="0" smtClean="0"/>
              <a:t>.</a:t>
            </a:r>
            <a:endParaRPr lang="en-US" sz="3200" dirty="0"/>
          </a:p>
        </p:txBody>
      </p:sp>
    </p:spTree>
    <p:extLst>
      <p:ext uri="{BB962C8B-B14F-4D97-AF65-F5344CB8AC3E}">
        <p14:creationId xmlns:p14="http://schemas.microsoft.com/office/powerpoint/2010/main" val="280404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a:t>
            </a:r>
            <a:r>
              <a:rPr lang="en-US" sz="3200" dirty="0"/>
              <a:t>student is able to design an investigation of an electrical circuit with one or more resistors in which evidence of conservation of electric charge can be collected and analyzed.</a:t>
            </a:r>
          </a:p>
          <a:p>
            <a:r>
              <a:rPr lang="en-US" sz="3200" dirty="0"/>
              <a:t>The student is able to use a description or schematic diagram of an electrical circuit to calculate unknown values of current in various segments or branches of the circuit</a:t>
            </a:r>
            <a:r>
              <a:rPr lang="en-US" sz="3200" dirty="0" smtClean="0"/>
              <a:t>.</a:t>
            </a:r>
            <a:endParaRPr lang="en-US" dirty="0"/>
          </a:p>
        </p:txBody>
      </p:sp>
    </p:spTree>
    <p:extLst>
      <p:ext uri="{BB962C8B-B14F-4D97-AF65-F5344CB8AC3E}">
        <p14:creationId xmlns:p14="http://schemas.microsoft.com/office/powerpoint/2010/main" val="650089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Essential Knowledge(s):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Kirchhoff’s </a:t>
            </a:r>
            <a:r>
              <a:rPr lang="en-US" sz="3200" dirty="0"/>
              <a:t>loop rule describes conservation of energy in electrical circuits. The application of Kirchhoff’s laws to circuits is introduced in Physics 1 and further developed in Physics 2 in the context of more complex circuits, including those with capacitors.</a:t>
            </a:r>
          </a:p>
          <a:p>
            <a:pPr lvl="1"/>
            <a:r>
              <a:rPr lang="en-US" dirty="0"/>
              <a:t>Energy changes in simple electrical circuits are conveniently represented in terms of energy change per charge moving through a battery and a resistor.</a:t>
            </a:r>
          </a:p>
          <a:p>
            <a:pPr lvl="1"/>
            <a:r>
              <a:rPr lang="en-US" dirty="0"/>
              <a:t>Since electric potential difference times charge is energy, and energy is conserved, the sum of the potential differences about any closed loop must add to zero.</a:t>
            </a:r>
          </a:p>
          <a:p>
            <a:pPr lvl="1"/>
            <a:r>
              <a:rPr lang="en-US" dirty="0"/>
              <a:t>The electric potential difference across a resistor is given by the product of the current and the resistance.</a:t>
            </a:r>
          </a:p>
          <a:p>
            <a:pPr lvl="1"/>
            <a:r>
              <a:rPr lang="en-US" dirty="0"/>
              <a:t>The rate at which energy is transferred from a resistor is equal to the product of the electric potential difference across the resistor and the current through the resistor</a:t>
            </a:r>
            <a:r>
              <a:rPr lang="en-US" dirty="0" smtClean="0"/>
              <a:t>.</a:t>
            </a:r>
            <a:endParaRPr lang="en-US" dirty="0"/>
          </a:p>
        </p:txBody>
      </p:sp>
    </p:spTree>
    <p:extLst>
      <p:ext uri="{BB962C8B-B14F-4D97-AF65-F5344CB8AC3E}">
        <p14:creationId xmlns:p14="http://schemas.microsoft.com/office/powerpoint/2010/main" val="113618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Idea(s): </a:t>
            </a:r>
          </a:p>
        </p:txBody>
      </p:sp>
      <p:sp>
        <p:nvSpPr>
          <p:cNvPr id="3" name="Content Placeholder 2"/>
          <p:cNvSpPr>
            <a:spLocks noGrp="1"/>
          </p:cNvSpPr>
          <p:nvPr>
            <p:ph idx="1"/>
          </p:nvPr>
        </p:nvSpPr>
        <p:spPr/>
        <p:txBody>
          <a:bodyPr>
            <a:normAutofit/>
          </a:bodyPr>
          <a:lstStyle/>
          <a:p>
            <a:pPr lvl="0"/>
            <a:r>
              <a:rPr lang="en-US" sz="3200" dirty="0" smtClean="0"/>
              <a:t>Changes </a:t>
            </a:r>
            <a:r>
              <a:rPr lang="en-US" sz="3200" dirty="0"/>
              <a:t>that occur as a result of interactions are constrained by conservation laws</a:t>
            </a:r>
            <a:r>
              <a:rPr lang="en-US" sz="3200" dirty="0" smtClean="0"/>
              <a:t>.</a:t>
            </a:r>
            <a:endParaRPr lang="en-US" sz="3200" dirty="0"/>
          </a:p>
        </p:txBody>
      </p:sp>
    </p:spTree>
    <p:extLst>
      <p:ext uri="{BB962C8B-B14F-4D97-AF65-F5344CB8AC3E}">
        <p14:creationId xmlns:p14="http://schemas.microsoft.com/office/powerpoint/2010/main" val="1985881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Essential Knowledge(s):</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Kirchhoff’s </a:t>
            </a:r>
            <a:r>
              <a:rPr lang="en-US" sz="3200" dirty="0"/>
              <a:t>junction rule describes the conservation of electric charge in electrical circuits. Since charge is conserved, current must be conserved at each junction in the circuit. Examples should include circuits that combine resistors in series and parallel. </a:t>
            </a:r>
            <a:r>
              <a:rPr lang="en-US" sz="3200" dirty="0">
                <a:solidFill>
                  <a:srgbClr val="FFFF00"/>
                </a:solidFill>
              </a:rPr>
              <a:t>[Physics 1: covers circuits with resistors in series, with at most one parallel branch, one battery only</a:t>
            </a:r>
            <a:r>
              <a:rPr lang="en-US" sz="3200" dirty="0" smtClean="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val="428974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Enduring Understanding(s):</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energy of a system is conserved.</a:t>
            </a:r>
          </a:p>
          <a:p>
            <a:r>
              <a:rPr lang="en-US" sz="3200" dirty="0"/>
              <a:t>The electric charge of a system is conserved</a:t>
            </a:r>
            <a:r>
              <a:rPr lang="en-US" sz="3200" dirty="0" smtClean="0"/>
              <a:t>.</a:t>
            </a:r>
            <a:endParaRPr lang="en-US" sz="3200" dirty="0"/>
          </a:p>
        </p:txBody>
      </p:sp>
    </p:spTree>
    <p:extLst>
      <p:ext uri="{BB962C8B-B14F-4D97-AF65-F5344CB8AC3E}">
        <p14:creationId xmlns:p14="http://schemas.microsoft.com/office/powerpoint/2010/main" val="1813933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Idea(s): </a:t>
            </a:r>
          </a:p>
        </p:txBody>
      </p:sp>
      <p:sp>
        <p:nvSpPr>
          <p:cNvPr id="3" name="Content Placeholder 2"/>
          <p:cNvSpPr>
            <a:spLocks noGrp="1"/>
          </p:cNvSpPr>
          <p:nvPr>
            <p:ph idx="1"/>
          </p:nvPr>
        </p:nvSpPr>
        <p:spPr/>
        <p:txBody>
          <a:bodyPr>
            <a:normAutofit/>
          </a:bodyPr>
          <a:lstStyle/>
          <a:p>
            <a:pPr lvl="0"/>
            <a:r>
              <a:rPr lang="en-US" sz="3200" dirty="0" smtClean="0"/>
              <a:t>Changes </a:t>
            </a:r>
            <a:r>
              <a:rPr lang="en-US" sz="3200" dirty="0"/>
              <a:t>that occur as a result of interactions are constrained by conservation laws</a:t>
            </a:r>
            <a:r>
              <a:rPr lang="en-US" sz="3200" dirty="0" smtClean="0"/>
              <a:t>.</a:t>
            </a:r>
            <a:endParaRPr lang="en-US" sz="3200" dirty="0"/>
          </a:p>
        </p:txBody>
      </p:sp>
    </p:spTree>
    <p:extLst>
      <p:ext uri="{BB962C8B-B14F-4D97-AF65-F5344CB8AC3E}">
        <p14:creationId xmlns:p14="http://schemas.microsoft.com/office/powerpoint/2010/main" val="6495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3" cstate="print"/>
          <a:stretch>
            <a:fillRect/>
          </a:stretch>
        </p:blipFill>
        <p:spPr>
          <a:xfrm>
            <a:off x="2438400" y="152400"/>
            <a:ext cx="4128596" cy="39306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4" name="suction.wav"/>
          </p:stSnd>
        </p:sndAc>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19200" y="1351672"/>
            <a:ext cx="5205750" cy="2382128"/>
          </a:xfrm>
        </p:spPr>
        <p:txBody>
          <a:bodyPr>
            <a:normAutofit/>
          </a:bodyPr>
          <a:lstStyle/>
          <a:p>
            <a:r>
              <a:rPr lang="en-US" sz="3200" b="1" i="1" dirty="0" smtClean="0"/>
              <a:t>#23-31</a:t>
            </a:r>
            <a:endParaRPr lang="en-US" sz="3200" b="1" i="1" dirty="0" smtClean="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Stopped here 4/21/15</a:t>
            </a:r>
            <a:endParaRPr lang="en-US"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4907936"/>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suction.wav"/>
          </p:stSnd>
        </p:sndAc>
      </p:transition>
    </mc:Choice>
    <mc:Fallback xmlns="">
      <p:transition spd="slow">
        <p:fade/>
        <p:sndAc>
          <p:stSnd>
            <p:snd r:embed="rId3" name="suction.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Enduring Understanding(s):</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dirty="0"/>
              <a:t>energy of a system is conserved.</a:t>
            </a:r>
          </a:p>
          <a:p>
            <a:r>
              <a:rPr lang="en-US" sz="3200" dirty="0"/>
              <a:t>The electric charge of a system is conserved</a:t>
            </a:r>
            <a:r>
              <a:rPr lang="en-US" sz="3200" dirty="0" smtClean="0"/>
              <a:t>.</a:t>
            </a:r>
            <a:endParaRPr lang="en-US" sz="3200" dirty="0"/>
          </a:p>
        </p:txBody>
      </p:sp>
    </p:spTree>
    <p:extLst>
      <p:ext uri="{BB962C8B-B14F-4D97-AF65-F5344CB8AC3E}">
        <p14:creationId xmlns:p14="http://schemas.microsoft.com/office/powerpoint/2010/main" val="3256016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Essential Knowledge(s):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Kirchhoff’s </a:t>
            </a:r>
            <a:r>
              <a:rPr lang="en-US" sz="3200" dirty="0"/>
              <a:t>loop rule describes conservation of energy in electrical circuits. The application of Kirchhoff’s laws to circuits is introduced in Physics 1 and further developed in Physics 2 in the context of more complex circuits, including those with capacitors.</a:t>
            </a:r>
          </a:p>
          <a:p>
            <a:pPr lvl="1"/>
            <a:r>
              <a:rPr lang="en-US" dirty="0"/>
              <a:t>Energy changes in simple electrical circuits are conveniently represented in terms of energy change per charge moving through a battery and a resistor.</a:t>
            </a:r>
          </a:p>
          <a:p>
            <a:pPr lvl="1"/>
            <a:r>
              <a:rPr lang="en-US" dirty="0"/>
              <a:t>Since electric potential difference times charge is energy, and energy is conserved, the sum of the potential differences about any closed loop must add to zero.</a:t>
            </a:r>
          </a:p>
          <a:p>
            <a:pPr lvl="1"/>
            <a:r>
              <a:rPr lang="en-US" dirty="0"/>
              <a:t>The electric potential difference across a resistor is given by the product of the current and the resistance.</a:t>
            </a:r>
          </a:p>
          <a:p>
            <a:pPr lvl="1"/>
            <a:r>
              <a:rPr lang="en-US" dirty="0"/>
              <a:t>The rate at which energy is transferred from a resistor is equal to the product of the electric potential difference across the resistor and the current through the resistor</a:t>
            </a:r>
            <a:r>
              <a:rPr lang="en-US" dirty="0" smtClean="0"/>
              <a:t>.</a:t>
            </a:r>
            <a:endParaRPr lang="en-US" dirty="0"/>
          </a:p>
        </p:txBody>
      </p:sp>
    </p:spTree>
    <p:extLst>
      <p:ext uri="{BB962C8B-B14F-4D97-AF65-F5344CB8AC3E}">
        <p14:creationId xmlns:p14="http://schemas.microsoft.com/office/powerpoint/2010/main" val="261239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Essential Knowledge(s):</a:t>
            </a:r>
            <a:br>
              <a:rPr lang="en-US" dirty="0"/>
            </a:br>
            <a:endParaRPr lang="en-US" dirty="0"/>
          </a:p>
        </p:txBody>
      </p:sp>
      <p:sp>
        <p:nvSpPr>
          <p:cNvPr id="3" name="Content Placeholder 2"/>
          <p:cNvSpPr>
            <a:spLocks noGrp="1"/>
          </p:cNvSpPr>
          <p:nvPr>
            <p:ph idx="1"/>
          </p:nvPr>
        </p:nvSpPr>
        <p:spPr/>
        <p:txBody>
          <a:bodyPr>
            <a:normAutofit/>
          </a:bodyPr>
          <a:lstStyle/>
          <a:p>
            <a:r>
              <a:rPr lang="en-US" sz="3200" dirty="0" smtClean="0"/>
              <a:t>Kirchhoff’s </a:t>
            </a:r>
            <a:r>
              <a:rPr lang="en-US" sz="3200" dirty="0"/>
              <a:t>junction rule describes the conservation of electric charge in electrical circuits. Since charge is conserved, current must be conserved at each junction in the circuit. Examples should include circuits that combine resistors in series and parallel. </a:t>
            </a:r>
            <a:r>
              <a:rPr lang="en-US" sz="3200" dirty="0">
                <a:solidFill>
                  <a:srgbClr val="FFFF00"/>
                </a:solidFill>
              </a:rPr>
              <a:t>[Physics 1: covers circuits with resistors in series, with at most one parallel branch, one battery only</a:t>
            </a:r>
            <a:r>
              <a:rPr lang="en-US" sz="3200" dirty="0" smtClean="0">
                <a:solidFill>
                  <a:srgbClr val="FFFF00"/>
                </a:solidFill>
              </a:rPr>
              <a:t>.]</a:t>
            </a:r>
            <a:endParaRPr lang="en-US" sz="3200" dirty="0">
              <a:solidFill>
                <a:srgbClr val="FFFF00"/>
              </a:solidFill>
            </a:endParaRPr>
          </a:p>
        </p:txBody>
      </p:sp>
    </p:spTree>
    <p:extLst>
      <p:ext uri="{BB962C8B-B14F-4D97-AF65-F5344CB8AC3E}">
        <p14:creationId xmlns:p14="http://schemas.microsoft.com/office/powerpoint/2010/main" val="1057705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a:t>
            </a:r>
            <a:r>
              <a:rPr lang="en-US" sz="3200" dirty="0"/>
              <a:t>student is able to construct or interpret a graph of the energy changes within an electrical circuit with only a single battery and resistors in series and/or in, at most, one parallel branch as an application of the conservation of energy (Kirchhoff’s loop rule).</a:t>
            </a:r>
          </a:p>
          <a:p>
            <a:r>
              <a:rPr lang="en-US" sz="3200" dirty="0"/>
              <a:t>The student is able to apply conservation of energy concepts to the design of an experiment that will demonstrate the validity of Kirchhoff’s loop rule (ΣΔ</a:t>
            </a:r>
            <a:r>
              <a:rPr lang="en-US" sz="3200" i="1" dirty="0"/>
              <a:t>V </a:t>
            </a:r>
            <a:r>
              <a:rPr lang="en-US" sz="3200" dirty="0"/>
              <a:t>= 0) in a circuit with only a battery and resistors either in series or in, at most, one pair of parallel branches</a:t>
            </a:r>
            <a:r>
              <a:rPr lang="en-US" sz="3200" dirty="0" smtClean="0"/>
              <a:t>.</a:t>
            </a:r>
            <a:endParaRPr lang="en-US" sz="3200" dirty="0"/>
          </a:p>
        </p:txBody>
      </p:sp>
    </p:spTree>
    <p:extLst>
      <p:ext uri="{BB962C8B-B14F-4D97-AF65-F5344CB8AC3E}">
        <p14:creationId xmlns:p14="http://schemas.microsoft.com/office/powerpoint/2010/main" val="329900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Learning Objective(s):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a:t>
            </a:r>
            <a:r>
              <a:rPr lang="en-US" sz="3200" dirty="0"/>
              <a:t>student is able to apply conservation of energy (Kirchhoff’s loop rule) in calculations involving the total electric potential difference for complete circuit loops with only a single battery and resistors in series and/or in, at most, one parallel branch.</a:t>
            </a:r>
          </a:p>
          <a:p>
            <a:r>
              <a:rPr lang="en-US" sz="3200" dirty="0"/>
              <a:t>The student is able to apply conservation of electric charge (Kirchhoff’s junction rule) to the comparison of electric current in various segments of an electrical circuit with a single battery and resistors in series and in, at most, one parallel branch and predict how those values would change if configurations of the circuit are changed</a:t>
            </a:r>
            <a:r>
              <a:rPr lang="en-US" sz="3200" dirty="0" smtClean="0"/>
              <a:t>.</a:t>
            </a:r>
            <a:endParaRPr lang="en-US" sz="3200" dirty="0"/>
          </a:p>
        </p:txBody>
      </p:sp>
    </p:spTree>
    <p:extLst>
      <p:ext uri="{BB962C8B-B14F-4D97-AF65-F5344CB8AC3E}">
        <p14:creationId xmlns:p14="http://schemas.microsoft.com/office/powerpoint/2010/main" val="1550366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1778</TotalTime>
  <Words>1844</Words>
  <Application>Microsoft Office PowerPoint</Application>
  <PresentationFormat>On-screen Show (4:3)</PresentationFormat>
  <Paragraphs>228</Paragraphs>
  <Slides>45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45</vt:i4>
      </vt:variant>
    </vt:vector>
  </HeadingPairs>
  <TitlesOfParts>
    <vt:vector size="56" baseType="lpstr">
      <vt:lpstr>Calibri</vt:lpstr>
      <vt:lpstr>Consolas</vt:lpstr>
      <vt:lpstr>Corbel</vt:lpstr>
      <vt:lpstr>Pristina</vt:lpstr>
      <vt:lpstr>Viner Hand ITC</vt:lpstr>
      <vt:lpstr>Wingdings</vt:lpstr>
      <vt:lpstr>Wingdings 2</vt:lpstr>
      <vt:lpstr>Wingdings 3</vt:lpstr>
      <vt:lpstr>Metro</vt:lpstr>
      <vt:lpstr>Equation</vt:lpstr>
      <vt:lpstr>Microsoft Equation 3.0</vt:lpstr>
      <vt:lpstr>Devil  physics The  baddest  class  on  campus IB  Physics</vt:lpstr>
      <vt:lpstr>Lsn 19-3: Kirchoff’s Rules</vt:lpstr>
      <vt:lpstr>Reading Activity Questions?</vt:lpstr>
      <vt:lpstr>Big Idea(s): </vt:lpstr>
      <vt:lpstr>Enduring Understanding(s): </vt:lpstr>
      <vt:lpstr>Essential Knowledge(s): </vt:lpstr>
      <vt:lpstr>Essential Knowledge(s): </vt:lpstr>
      <vt:lpstr>Learning Objective(s): </vt:lpstr>
      <vt:lpstr>Learning Objective(s): </vt:lpstr>
      <vt:lpstr>Learning Objective(s): </vt:lpstr>
      <vt:lpstr>Series Circuits </vt:lpstr>
      <vt:lpstr>Series Circuits </vt:lpstr>
      <vt:lpstr>Series Circuits </vt:lpstr>
      <vt:lpstr>Series Circuits </vt:lpstr>
      <vt:lpstr>Parallel Circuits </vt:lpstr>
      <vt:lpstr>Parallel Circuits </vt:lpstr>
      <vt:lpstr>Parallel Circuits </vt:lpstr>
      <vt:lpstr>Series Circuits </vt:lpstr>
      <vt:lpstr>Analyzing Circuits</vt:lpstr>
      <vt:lpstr>Analyzing Circuits</vt:lpstr>
      <vt:lpstr>PowerPoint Presentation</vt:lpstr>
      <vt:lpstr>Kirchhoff’s Second Law</vt:lpstr>
      <vt:lpstr>Kirchhoff’s Second Law</vt:lpstr>
      <vt:lpstr>Kirchhoff’s Second Law</vt:lpstr>
      <vt:lpstr>Kirchhoff’s First Law</vt:lpstr>
      <vt:lpstr>Kirchhoff’s Laws In Action</vt:lpstr>
      <vt:lpstr>Kirchhoff’s Laws In Action</vt:lpstr>
      <vt:lpstr>Kirchhoff’s Laws In Action</vt:lpstr>
      <vt:lpstr>Kirchhoff’s Laws In Action</vt:lpstr>
      <vt:lpstr>Kirchhoff’s Laws In Action</vt:lpstr>
      <vt:lpstr>Kirchhoff’s Laws In Action</vt:lpstr>
      <vt:lpstr>Kirchhoff’s Laws In Action</vt:lpstr>
      <vt:lpstr>Kirchhoff’s Laws In Action</vt:lpstr>
      <vt:lpstr>Kirchhoff’s Laws In Action</vt:lpstr>
      <vt:lpstr>Learning Objective(s): </vt:lpstr>
      <vt:lpstr>Problem Solving Strategy</vt:lpstr>
      <vt:lpstr>Learning Objective(s): </vt:lpstr>
      <vt:lpstr>Learning Objective(s): </vt:lpstr>
      <vt:lpstr>Essential Knowledge(s): </vt:lpstr>
      <vt:lpstr>Essential Knowledge(s): </vt:lpstr>
      <vt:lpstr>Enduring Understanding(s): </vt:lpstr>
      <vt:lpstr>Big Idea(s): </vt:lpstr>
      <vt:lpstr> Questions?</vt:lpstr>
      <vt:lpstr>Homework</vt:lpstr>
      <vt:lpstr>Stopped here 4/21/15</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111</cp:revision>
  <dcterms:created xsi:type="dcterms:W3CDTF">2010-12-08T08:20:03Z</dcterms:created>
  <dcterms:modified xsi:type="dcterms:W3CDTF">2016-04-12T20:09:16Z</dcterms:modified>
</cp:coreProperties>
</file>