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42"/>
  </p:handoutMasterIdLst>
  <p:sldIdLst>
    <p:sldId id="256" r:id="rId2"/>
    <p:sldId id="258" r:id="rId3"/>
    <p:sldId id="260" r:id="rId4"/>
    <p:sldId id="316" r:id="rId5"/>
    <p:sldId id="317" r:id="rId6"/>
    <p:sldId id="319" r:id="rId7"/>
    <p:sldId id="318" r:id="rId8"/>
    <p:sldId id="321" r:id="rId9"/>
    <p:sldId id="320" r:id="rId10"/>
    <p:sldId id="322" r:id="rId11"/>
    <p:sldId id="263" r:id="rId12"/>
    <p:sldId id="296" r:id="rId13"/>
    <p:sldId id="297" r:id="rId14"/>
    <p:sldId id="298" r:id="rId15"/>
    <p:sldId id="299" r:id="rId16"/>
    <p:sldId id="300" r:id="rId17"/>
    <p:sldId id="301" r:id="rId18"/>
    <p:sldId id="303" r:id="rId19"/>
    <p:sldId id="302" r:id="rId20"/>
    <p:sldId id="304" r:id="rId21"/>
    <p:sldId id="314" r:id="rId22"/>
    <p:sldId id="315" r:id="rId23"/>
    <p:sldId id="305" r:id="rId24"/>
    <p:sldId id="306" r:id="rId25"/>
    <p:sldId id="307" r:id="rId26"/>
    <p:sldId id="308" r:id="rId27"/>
    <p:sldId id="309" r:id="rId28"/>
    <p:sldId id="311" r:id="rId29"/>
    <p:sldId id="310" r:id="rId30"/>
    <p:sldId id="312" r:id="rId31"/>
    <p:sldId id="313" r:id="rId32"/>
    <p:sldId id="328" r:id="rId33"/>
    <p:sldId id="329" r:id="rId34"/>
    <p:sldId id="326" r:id="rId35"/>
    <p:sldId id="327" r:id="rId36"/>
    <p:sldId id="324" r:id="rId37"/>
    <p:sldId id="325" r:id="rId38"/>
    <p:sldId id="323" r:id="rId39"/>
    <p:sldId id="261" r:id="rId40"/>
    <p:sldId id="262" r:id="rId41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218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28B774-C502-4479-BB88-82812C7F1A27}" type="datetimeFigureOut">
              <a:rPr lang="en-US" smtClean="0"/>
              <a:pPr/>
              <a:t>1/15/2016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00F37C-E11D-48DB-A138-14D6E16D23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596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1/15/2016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1/15/2016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1/15/2016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1/15/2016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1/15/2016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1/15/2016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1/15/2016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1/15/2016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1/15/2016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1/15/2016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1/15/2016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FD15329E-6E04-4E8D-9AA0-27424FD5CF1F}" type="datetimeFigureOut">
              <a:rPr lang="en-US" smtClean="0"/>
              <a:pPr/>
              <a:t>1/15/2016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.png"/><Relationship Id="rId4" Type="http://schemas.openxmlformats.org/officeDocument/2006/relationships/hyperlink" Target="ENERGY_IS_CONSERVED_Physics_Song_-_Conservation_of_Energy.wmv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.jpeg"/><Relationship Id="rId4" Type="http://schemas.openxmlformats.org/officeDocument/2006/relationships/image" Target="../media/image4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6.w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7.w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8_RfK2rp2To" TargetMode="Externa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8_RfK2rp2To" TargetMode="External"/><Relationship Id="rId7" Type="http://schemas.openxmlformats.org/officeDocument/2006/relationships/image" Target="../media/image10.w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9.wmf"/><Relationship Id="rId4" Type="http://schemas.openxmlformats.org/officeDocument/2006/relationships/oleObject" Target="../embeddings/oleObject6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8_RfK2rp2To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8_RfK2rp2To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sphsdevilphysics.weebly.com/uploads/5/0/7/1/5071691/1510676_orig.jpg" TargetMode="Externa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sphsdevilphysics.weebly.com/uploads/5/0/7/1/5071691/1510676_orig.jpg" TargetMode="Externa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1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sphsdevilphysics.weebly.com/uploads/5/0/7/1/5071691/1510676_orig.jpg" TargetMode="Externa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1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4.w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Pristina" panose="03060402040406080204" pitchFamily="66" charset="0"/>
              </a:rPr>
              <a:t>Devil physics</a:t>
            </a:r>
            <a:br>
              <a:rPr lang="en-US" dirty="0" smtClean="0">
                <a:latin typeface="Pristina" panose="03060402040406080204" pitchFamily="66" charset="0"/>
              </a:rPr>
            </a:br>
            <a:r>
              <a:rPr lang="en-US" sz="3200" dirty="0" smtClean="0">
                <a:latin typeface="Pristina" panose="03060402040406080204" pitchFamily="66" charset="0"/>
              </a:rPr>
              <a:t>The </a:t>
            </a:r>
            <a:r>
              <a:rPr lang="en-US" sz="3200" dirty="0" err="1" smtClean="0">
                <a:latin typeface="Pristina" panose="03060402040406080204" pitchFamily="66" charset="0"/>
              </a:rPr>
              <a:t>baddest</a:t>
            </a:r>
            <a:r>
              <a:rPr lang="en-US" sz="3200" dirty="0" smtClean="0">
                <a:latin typeface="Pristina" panose="03060402040406080204" pitchFamily="66" charset="0"/>
              </a:rPr>
              <a:t> class on campus</a:t>
            </a:r>
            <a:br>
              <a:rPr lang="en-US" sz="3200" dirty="0" smtClean="0">
                <a:latin typeface="Pristina" panose="03060402040406080204" pitchFamily="66" charset="0"/>
              </a:rPr>
            </a:br>
            <a:r>
              <a:rPr lang="en-US" sz="3200" dirty="0" smtClean="0">
                <a:latin typeface="Pristina" panose="03060402040406080204" pitchFamily="66" charset="0"/>
              </a:rPr>
              <a:t/>
            </a:r>
            <a:br>
              <a:rPr lang="en-US" sz="3200" dirty="0" smtClean="0">
                <a:latin typeface="Pristina" panose="03060402040406080204" pitchFamily="66" charset="0"/>
              </a:rPr>
            </a:br>
            <a:r>
              <a:rPr lang="en-US" sz="2800" dirty="0" smtClean="0">
                <a:latin typeface="Pristina" panose="03060402040406080204" pitchFamily="66" charset="0"/>
              </a:rPr>
              <a:t>IB Physics</a:t>
            </a:r>
            <a:endParaRPr lang="en-US" sz="2800" dirty="0">
              <a:latin typeface="Pristina" panose="03060402040406080204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evil%20Hea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38400" y="152400"/>
            <a:ext cx="4128596" cy="3930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Learning Objective(s):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The student is able to describe and make predictions about the internal energy of systems.</a:t>
            </a:r>
          </a:p>
          <a:p>
            <a:r>
              <a:rPr lang="en-US" sz="3200" dirty="0" smtClean="0"/>
              <a:t>The student is able to calculate changes in kinetic energy and potential energy of a system, using information from representations of that system.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7772400" cy="914400"/>
          </a:xfrm>
        </p:spPr>
        <p:txBody>
          <a:bodyPr/>
          <a:lstStyle/>
          <a:p>
            <a:r>
              <a:rPr lang="en-US" dirty="0" smtClean="0"/>
              <a:t>Introductory Video</a:t>
            </a:r>
            <a:br>
              <a:rPr lang="en-US" dirty="0" smtClean="0"/>
            </a:br>
            <a:r>
              <a:rPr lang="en-US" dirty="0" smtClean="0">
                <a:hlinkClick r:id="rId4" action="ppaction://hlinkfile"/>
              </a:rPr>
              <a:t>Conservation of Energy Song</a:t>
            </a:r>
            <a:endParaRPr lang="en-US" dirty="0"/>
          </a:p>
        </p:txBody>
      </p:sp>
      <p:pic>
        <p:nvPicPr>
          <p:cNvPr id="4" name="ENERGY_IS_CONSERVED_Physics_Song_-_Conservation_of_Energy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2599" y="1784350"/>
            <a:ext cx="6561667" cy="492125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Conservation of Energy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Energy cannot be created or destroyed.</a:t>
            </a:r>
          </a:p>
          <a:p>
            <a:r>
              <a:rPr lang="en-US" dirty="0" smtClean="0"/>
              <a:t>Instead, it is transformed into other forms of energy or even matter.</a:t>
            </a:r>
          </a:p>
          <a:p>
            <a:r>
              <a:rPr lang="en-US" dirty="0" smtClean="0"/>
              <a:t>Energy is said to be conserved.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Conservation of Energy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When we say energy is “lost” due to friction or other resistance forces, we really mean it has been transformed into a form that is not usable.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12064"/>
            <a:ext cx="8686800" cy="914400"/>
          </a:xfrm>
        </p:spPr>
        <p:txBody>
          <a:bodyPr/>
          <a:lstStyle/>
          <a:p>
            <a:r>
              <a:rPr lang="en-US" sz="3800" dirty="0" smtClean="0"/>
              <a:t>Conservation of Mechanical Energy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rgbClr val="FFFF00"/>
                </a:solidFill>
              </a:rPr>
              <a:t>Mechanical energy </a:t>
            </a:r>
            <a:r>
              <a:rPr lang="en-US" dirty="0" smtClean="0"/>
              <a:t>consists of kinetic and potential energy.</a:t>
            </a:r>
          </a:p>
          <a:p>
            <a:r>
              <a:rPr lang="en-US" dirty="0" smtClean="0"/>
              <a:t>Mechanical energy is a product of conservative forces.</a:t>
            </a:r>
          </a:p>
          <a:p>
            <a:r>
              <a:rPr lang="en-US" dirty="0" smtClean="0"/>
              <a:t>Mechanical energy is conserved if only conservative forces are involved.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133600" y="5715000"/>
          <a:ext cx="4854015" cy="717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Equation" r:id="rId3" imgW="1460160" imgH="215640" progId="Equation.3">
                  <p:embed/>
                </p:oleObj>
              </mc:Choice>
              <mc:Fallback>
                <p:oleObj name="Equation" r:id="rId3" imgW="1460160" imgH="2156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5715000"/>
                        <a:ext cx="4854015" cy="71755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12064"/>
            <a:ext cx="8686800" cy="914400"/>
          </a:xfrm>
        </p:spPr>
        <p:txBody>
          <a:bodyPr/>
          <a:lstStyle/>
          <a:p>
            <a:r>
              <a:rPr lang="en-US" sz="3800" dirty="0" smtClean="0"/>
              <a:t>Conservation of Mechanical Energy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4572000" cy="5257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For a given system, the total mechanical energy will be the same at all points.</a:t>
            </a:r>
          </a:p>
          <a:p>
            <a:pPr lvl="1"/>
            <a:r>
              <a:rPr lang="en-US" dirty="0" smtClean="0"/>
              <a:t>Sometimes kinetic energy will be high and potential energy will be low.</a:t>
            </a:r>
          </a:p>
          <a:p>
            <a:pPr lvl="1"/>
            <a:r>
              <a:rPr lang="en-US" dirty="0" smtClean="0"/>
              <a:t>Other times potential energy will be high and kinetic energy will be low</a:t>
            </a:r>
          </a:p>
          <a:p>
            <a:pPr lvl="1"/>
            <a:r>
              <a:rPr lang="en-US" dirty="0" smtClean="0"/>
              <a:t>Their sum, however will always be the same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4724400" y="4724400"/>
          <a:ext cx="4244415" cy="6274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Equation" r:id="rId3" imgW="1460160" imgH="215640" progId="Equation.3">
                  <p:embed/>
                </p:oleObj>
              </mc:Choice>
              <mc:Fallback>
                <p:oleObj name="Equation" r:id="rId3" imgW="1460160" imgH="21564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4724400"/>
                        <a:ext cx="4244415" cy="62743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 descr="scan00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24400" y="2057400"/>
            <a:ext cx="4202113" cy="2209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12064"/>
            <a:ext cx="8686800" cy="914400"/>
          </a:xfrm>
        </p:spPr>
        <p:txBody>
          <a:bodyPr/>
          <a:lstStyle/>
          <a:p>
            <a:r>
              <a:rPr lang="en-US" sz="3800" dirty="0" smtClean="0"/>
              <a:t>Conservation of Mechanical Energy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762000" y="1828800"/>
          <a:ext cx="7546975" cy="42142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Equation" r:id="rId3" imgW="1841400" imgH="1028520" progId="Equation.3">
                  <p:embed/>
                </p:oleObj>
              </mc:Choice>
              <mc:Fallback>
                <p:oleObj name="Equation" r:id="rId3" imgW="1841400" imgH="102852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1828800"/>
                        <a:ext cx="7546975" cy="4214236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048624" cy="1197864"/>
          </a:xfrm>
        </p:spPr>
        <p:txBody>
          <a:bodyPr/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Sample Problem 1: </a:t>
            </a:r>
            <a:r>
              <a:rPr lang="en-US" sz="2800" b="1" dirty="0" smtClean="0"/>
              <a:t>You drop a 3-kg rock off a 30-m building. How fast is it going when it hits </a:t>
            </a:r>
            <a:r>
              <a:rPr lang="en-US" sz="2800" b="1" dirty="0" smtClean="0"/>
              <a:t>Jeremy’s </a:t>
            </a:r>
            <a:r>
              <a:rPr lang="en-US" sz="2800" b="1" dirty="0" smtClean="0"/>
              <a:t>Dad’s new car?</a:t>
            </a:r>
            <a:endParaRPr lang="en-US" sz="28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ctr"/>
            <a:r>
              <a:rPr lang="en-US" dirty="0" smtClean="0"/>
              <a:t>Kinematics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marL="0" algn="ctr"/>
            <a:r>
              <a:rPr lang="en-US" dirty="0" smtClean="0"/>
              <a:t>Conservation of Energy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048624" cy="1197864"/>
          </a:xfrm>
        </p:spPr>
        <p:txBody>
          <a:bodyPr/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Sample Problem 1: </a:t>
            </a:r>
            <a:r>
              <a:rPr lang="en-US" sz="2800" b="1" dirty="0" smtClean="0"/>
              <a:t>You drop a 3-kg rock off a 30-m building. How fast is it going when it hits </a:t>
            </a:r>
            <a:r>
              <a:rPr lang="en-US" sz="2800" b="1" dirty="0"/>
              <a:t>Jeremy’s Dad’s </a:t>
            </a:r>
            <a:r>
              <a:rPr lang="en-US" sz="2800" b="1" dirty="0" smtClean="0"/>
              <a:t>new car?</a:t>
            </a:r>
            <a:endParaRPr lang="en-US" sz="28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ctr"/>
            <a:r>
              <a:rPr lang="en-US" dirty="0" smtClean="0"/>
              <a:t>Kinematics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marL="0" algn="ctr"/>
            <a:r>
              <a:rPr lang="en-US" dirty="0" smtClean="0"/>
              <a:t>Conservation of Energy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4648200" y="2590800"/>
          <a:ext cx="4232275" cy="2486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2" name="Equation" r:id="rId3" imgW="1815840" imgH="1066680" progId="Equation.3">
                  <p:embed/>
                </p:oleObj>
              </mc:Choice>
              <mc:Fallback>
                <p:oleObj name="Equation" r:id="rId3" imgW="1815840" imgH="106668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2590800"/>
                        <a:ext cx="4232275" cy="248602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2"/>
          <p:cNvGraphicFramePr>
            <a:graphicFrameLocks noChangeAspect="1"/>
          </p:cNvGraphicFramePr>
          <p:nvPr/>
        </p:nvGraphicFramePr>
        <p:xfrm>
          <a:off x="685800" y="2637930"/>
          <a:ext cx="3276600" cy="14006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3" name="Equation" r:id="rId5" imgW="1244520" imgH="533160" progId="Equation.3">
                  <p:embed/>
                </p:oleObj>
              </mc:Choice>
              <mc:Fallback>
                <p:oleObj name="Equation" r:id="rId5" imgW="1244520" imgH="53316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2637930"/>
                        <a:ext cx="3276600" cy="140067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Connector 7"/>
          <p:cNvCxnSpPr/>
          <p:nvPr/>
        </p:nvCxnSpPr>
        <p:spPr>
          <a:xfrm flipV="1">
            <a:off x="4645025" y="2815494"/>
            <a:ext cx="917575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7962900" y="2728665"/>
            <a:ext cx="917575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10600" cy="1197864"/>
          </a:xfrm>
        </p:spPr>
        <p:txBody>
          <a:bodyPr/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Sample Problem 2: </a:t>
            </a:r>
            <a:r>
              <a:rPr lang="en-US" sz="2800" b="1" dirty="0" smtClean="0"/>
              <a:t>A </a:t>
            </a:r>
            <a:r>
              <a:rPr lang="en-US" sz="2800" b="1" dirty="0" smtClean="0">
                <a:hlinkClick r:id="rId2"/>
              </a:rPr>
              <a:t>pole </a:t>
            </a:r>
            <a:r>
              <a:rPr lang="en-US" sz="2800" b="1" dirty="0" err="1" smtClean="0">
                <a:hlinkClick r:id="rId2"/>
              </a:rPr>
              <a:t>vaulter</a:t>
            </a:r>
            <a:r>
              <a:rPr lang="en-US" sz="2800" b="1" dirty="0" smtClean="0">
                <a:hlinkClick r:id="rId2"/>
              </a:rPr>
              <a:t> </a:t>
            </a:r>
            <a:r>
              <a:rPr lang="en-US" sz="2800" b="1" dirty="0" smtClean="0"/>
              <a:t>accelerates to 9.3 m/s on the run-up. What is the maximum height we can expect her to clear?</a:t>
            </a:r>
            <a:endParaRPr lang="en-US" sz="28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ctr"/>
            <a:r>
              <a:rPr lang="en-US" dirty="0" smtClean="0"/>
              <a:t>Kinematics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marL="0" algn="ctr"/>
            <a:r>
              <a:rPr lang="en-US" dirty="0" smtClean="0"/>
              <a:t>Conservation of Energy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3352800"/>
            <a:ext cx="8382000" cy="2965704"/>
          </a:xfrm>
        </p:spPr>
        <p:txBody>
          <a:bodyPr/>
          <a:lstStyle/>
          <a:p>
            <a:r>
              <a:rPr lang="en-US" sz="3600" dirty="0" err="1" smtClean="0"/>
              <a:t>Lsn</a:t>
            </a:r>
            <a:r>
              <a:rPr lang="en-US" sz="3600" dirty="0" smtClean="0"/>
              <a:t> 6-6: Mechanical energy and</a:t>
            </a:r>
            <a:br>
              <a:rPr lang="en-US" sz="3600" dirty="0" smtClean="0"/>
            </a:br>
            <a:r>
              <a:rPr lang="en-US" sz="3600" dirty="0" smtClean="0"/>
              <a:t>		  its conservation</a:t>
            </a:r>
            <a:br>
              <a:rPr lang="en-US" sz="3600" dirty="0" smtClean="0"/>
            </a:br>
            <a:r>
              <a:rPr lang="en-US" sz="3600" dirty="0" err="1" smtClean="0"/>
              <a:t>Lsn</a:t>
            </a:r>
            <a:r>
              <a:rPr lang="en-US" sz="3600" dirty="0" smtClean="0"/>
              <a:t> 6-7: Problem Solving Using </a:t>
            </a:r>
            <a:br>
              <a:rPr lang="en-US" sz="3600" dirty="0" smtClean="0"/>
            </a:br>
            <a:r>
              <a:rPr lang="en-US" sz="3600" dirty="0" smtClean="0"/>
              <a:t>		  Conservation of </a:t>
            </a:r>
            <a:br>
              <a:rPr lang="en-US" sz="3600" dirty="0" smtClean="0"/>
            </a:br>
            <a:r>
              <a:rPr lang="en-US" sz="3600" dirty="0" smtClean="0"/>
              <a:t>		  Mechanical energy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10600" cy="1197864"/>
          </a:xfrm>
        </p:spPr>
        <p:txBody>
          <a:bodyPr/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Sample Problem 2: </a:t>
            </a:r>
            <a:r>
              <a:rPr lang="en-US" sz="2800" b="1" dirty="0" smtClean="0"/>
              <a:t>A </a:t>
            </a:r>
            <a:r>
              <a:rPr lang="en-US" sz="2800" b="1" dirty="0" smtClean="0">
                <a:hlinkClick r:id="rId3"/>
              </a:rPr>
              <a:t>pole </a:t>
            </a:r>
            <a:r>
              <a:rPr lang="en-US" sz="2800" b="1" dirty="0" err="1" smtClean="0">
                <a:hlinkClick r:id="rId3"/>
              </a:rPr>
              <a:t>vaulter</a:t>
            </a:r>
            <a:r>
              <a:rPr lang="en-US" sz="2800" b="1" dirty="0" smtClean="0">
                <a:hlinkClick r:id="rId3"/>
              </a:rPr>
              <a:t> </a:t>
            </a:r>
            <a:r>
              <a:rPr lang="en-US" sz="2800" b="1" dirty="0" smtClean="0"/>
              <a:t>accelerates to 9.3 m/s on the run-up. What is the maximum height we can expect her to clear?</a:t>
            </a:r>
            <a:endParaRPr lang="en-US" sz="28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ctr"/>
            <a:r>
              <a:rPr lang="en-US" dirty="0" smtClean="0"/>
              <a:t>Kinematics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marL="0" algn="ctr"/>
            <a:r>
              <a:rPr lang="en-US" dirty="0" smtClean="0"/>
              <a:t>Conservation of Energy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4648200" y="2555875"/>
          <a:ext cx="4232275" cy="293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6" name="Equation" r:id="rId4" imgW="1815840" imgH="1257120" progId="Equation.3">
                  <p:embed/>
                </p:oleObj>
              </mc:Choice>
              <mc:Fallback>
                <p:oleObj name="Equation" r:id="rId4" imgW="1815840" imgH="125712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2555875"/>
                        <a:ext cx="4232275" cy="293052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6421577"/>
              </p:ext>
            </p:extLst>
          </p:nvPr>
        </p:nvGraphicFramePr>
        <p:xfrm>
          <a:off x="1303338" y="2489200"/>
          <a:ext cx="2039937" cy="170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7" name="Equation" r:id="rId6" imgW="774360" imgH="647640" progId="Equation.3">
                  <p:embed/>
                </p:oleObj>
              </mc:Choice>
              <mc:Fallback>
                <p:oleObj name="Equation" r:id="rId6" imgW="774360" imgH="64764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3338" y="2489200"/>
                        <a:ext cx="2039937" cy="1700213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Straight Connector 8"/>
          <p:cNvCxnSpPr/>
          <p:nvPr/>
        </p:nvCxnSpPr>
        <p:spPr>
          <a:xfrm flipV="1">
            <a:off x="5748337" y="2725695"/>
            <a:ext cx="917575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6869488" y="2749758"/>
            <a:ext cx="917575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534400" cy="1197864"/>
          </a:xfrm>
        </p:spPr>
        <p:txBody>
          <a:bodyPr/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Sample Problem 2: </a:t>
            </a:r>
            <a:r>
              <a:rPr lang="en-US" sz="2800" b="1" dirty="0" smtClean="0"/>
              <a:t>A </a:t>
            </a:r>
            <a:r>
              <a:rPr lang="en-US" sz="2800" b="1" dirty="0" smtClean="0">
                <a:hlinkClick r:id="rId2"/>
              </a:rPr>
              <a:t>pole </a:t>
            </a:r>
            <a:r>
              <a:rPr lang="en-US" sz="2800" b="1" dirty="0" err="1" smtClean="0">
                <a:hlinkClick r:id="rId2"/>
              </a:rPr>
              <a:t>vaulter</a:t>
            </a:r>
            <a:r>
              <a:rPr lang="en-US" sz="2800" b="1" dirty="0" smtClean="0">
                <a:hlinkClick r:id="rId2"/>
              </a:rPr>
              <a:t> </a:t>
            </a:r>
            <a:r>
              <a:rPr lang="en-US" sz="2800" b="1" dirty="0" smtClean="0"/>
              <a:t>accelerates to 9.3 m/s on the run-up. What is the maximum height we can expect her to clear?</a:t>
            </a:r>
            <a:endParaRPr lang="en-US" sz="2800" b="1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304800" y="1783560"/>
            <a:ext cx="8610600" cy="4572000"/>
          </a:xfrm>
        </p:spPr>
        <p:txBody>
          <a:bodyPr/>
          <a:lstStyle/>
          <a:p>
            <a:r>
              <a:rPr lang="en-US" b="1" i="1" dirty="0" smtClean="0">
                <a:solidFill>
                  <a:srgbClr val="FF0000"/>
                </a:solidFill>
              </a:rPr>
              <a:t>Is our answer valid since we failed to take into consideration the elasticity or “</a:t>
            </a:r>
            <a:r>
              <a:rPr lang="en-US" b="1" i="1" dirty="0" err="1" smtClean="0">
                <a:solidFill>
                  <a:srgbClr val="FF0000"/>
                </a:solidFill>
              </a:rPr>
              <a:t>springyness</a:t>
            </a:r>
            <a:r>
              <a:rPr lang="en-US" b="1" i="1" dirty="0" smtClean="0">
                <a:solidFill>
                  <a:srgbClr val="FF0000"/>
                </a:solidFill>
              </a:rPr>
              <a:t>” of the pole?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534400" cy="1197864"/>
          </a:xfrm>
        </p:spPr>
        <p:txBody>
          <a:bodyPr/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Sample Problem 2: </a:t>
            </a:r>
            <a:r>
              <a:rPr lang="en-US" sz="2800" b="1" dirty="0" smtClean="0"/>
              <a:t>A </a:t>
            </a:r>
            <a:r>
              <a:rPr lang="en-US" sz="2800" b="1" dirty="0" smtClean="0">
                <a:hlinkClick r:id="rId2"/>
              </a:rPr>
              <a:t>pole </a:t>
            </a:r>
            <a:r>
              <a:rPr lang="en-US" sz="2800" b="1" dirty="0" err="1" smtClean="0">
                <a:hlinkClick r:id="rId2"/>
              </a:rPr>
              <a:t>vaulter</a:t>
            </a:r>
            <a:r>
              <a:rPr lang="en-US" sz="2800" b="1" dirty="0" smtClean="0">
                <a:hlinkClick r:id="rId2"/>
              </a:rPr>
              <a:t> </a:t>
            </a:r>
            <a:r>
              <a:rPr lang="en-US" sz="2800" b="1" dirty="0" smtClean="0"/>
              <a:t>accelerates to 9.3 m/s on the run-up. What is the maximum height we can expect her to clear?</a:t>
            </a:r>
            <a:endParaRPr lang="en-US" sz="2800" b="1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304800" y="1783560"/>
            <a:ext cx="8610600" cy="4845840"/>
          </a:xfrm>
        </p:spPr>
        <p:txBody>
          <a:bodyPr>
            <a:normAutofit fontScale="92500" lnSpcReduction="20000"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Is our answer valid since we failed to take into consideration the elasticity or “</a:t>
            </a:r>
            <a:r>
              <a:rPr lang="en-US" b="1" i="1" dirty="0" err="1" smtClean="0">
                <a:solidFill>
                  <a:srgbClr val="FF0000"/>
                </a:solidFill>
              </a:rPr>
              <a:t>springyness</a:t>
            </a:r>
            <a:r>
              <a:rPr lang="en-US" b="1" i="1" dirty="0" smtClean="0">
                <a:solidFill>
                  <a:srgbClr val="FF0000"/>
                </a:solidFill>
              </a:rPr>
              <a:t>” of the pole?</a:t>
            </a:r>
          </a:p>
          <a:p>
            <a:r>
              <a:rPr lang="en-US" b="1" i="1" dirty="0" smtClean="0">
                <a:solidFill>
                  <a:srgbClr val="FFC000"/>
                </a:solidFill>
              </a:rPr>
              <a:t>Sure it is!</a:t>
            </a:r>
          </a:p>
          <a:p>
            <a:pPr lvl="1"/>
            <a:r>
              <a:rPr lang="en-US" b="1" i="1" dirty="0" smtClean="0">
                <a:solidFill>
                  <a:srgbClr val="FFC000"/>
                </a:solidFill>
              </a:rPr>
              <a:t>All of the kinetic energy of the run was translated into elastic potential energy in bending the pole.</a:t>
            </a:r>
          </a:p>
          <a:p>
            <a:pPr lvl="1"/>
            <a:r>
              <a:rPr lang="en-US" b="1" i="1" dirty="0" smtClean="0">
                <a:solidFill>
                  <a:srgbClr val="FFC000"/>
                </a:solidFill>
              </a:rPr>
              <a:t>The elastic potential energy of the pole was then translated into kinetic energy going upward.</a:t>
            </a:r>
          </a:p>
          <a:p>
            <a:pPr lvl="1"/>
            <a:r>
              <a:rPr lang="en-US" b="1" i="1" dirty="0" smtClean="0">
                <a:solidFill>
                  <a:srgbClr val="FFC000"/>
                </a:solidFill>
              </a:rPr>
              <a:t>The kinetic energy upward was then translated into height gain to clear the bar.</a:t>
            </a:r>
          </a:p>
          <a:p>
            <a:pPr lvl="1"/>
            <a:r>
              <a:rPr lang="en-US" b="1" i="1" dirty="0" smtClean="0">
                <a:solidFill>
                  <a:srgbClr val="FFC000"/>
                </a:solidFill>
              </a:rPr>
              <a:t>Since mechanical energy is conserved, the final energy equals the initial energy no matter what happens in between.</a:t>
            </a:r>
            <a:endParaRPr lang="en-US" b="1" i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4267200" cy="6172200"/>
          </a:xfrm>
        </p:spPr>
        <p:txBody>
          <a:bodyPr/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Sample Problem 3: </a:t>
            </a:r>
            <a:r>
              <a:rPr lang="en-US" sz="2800" b="1" dirty="0" smtClean="0"/>
              <a:t>The spring has a spring constant of 1250N/m. If the spring is </a:t>
            </a:r>
            <a:r>
              <a:rPr lang="en-US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compressed 2.5m, how fast will the 2000kg elephant be going when the spring is released and how high up the ramp will he travel?</a:t>
            </a:r>
            <a:endParaRPr lang="en-US" sz="28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marL="0" algn="ctr"/>
            <a:r>
              <a:rPr lang="en-US" dirty="0" smtClean="0"/>
              <a:t>Conservation of Energy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7" name="Picture 5" descr="http://sphsdevilphysics.weebly.com/uploads/5/0/7/1/5071691/1510676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1502" t="35200" r="31231" b="29600"/>
          <a:stretch>
            <a:fillRect/>
          </a:stretch>
        </p:blipFill>
        <p:spPr bwMode="auto">
          <a:xfrm>
            <a:off x="4648200" y="152400"/>
            <a:ext cx="4267200" cy="167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4267200" cy="6172200"/>
          </a:xfrm>
        </p:spPr>
        <p:txBody>
          <a:bodyPr/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Sample Problem 3: </a:t>
            </a:r>
            <a:r>
              <a:rPr lang="en-US" sz="2800" b="1" dirty="0" smtClean="0"/>
              <a:t>The spring has a spring constant of 1250N/m. If the spring is compressed 2.5m, </a:t>
            </a:r>
            <a:r>
              <a:rPr lang="en-US" sz="2800" b="1" dirty="0" smtClean="0">
                <a:solidFill>
                  <a:srgbClr val="FF0000"/>
                </a:solidFill>
              </a:rPr>
              <a:t>how fast will the 2000kg elephant be going when the spring is released </a:t>
            </a:r>
            <a:r>
              <a:rPr lang="en-US" sz="2800" b="1" dirty="0" smtClean="0"/>
              <a:t>and how high up the ramp will he travel?</a:t>
            </a:r>
            <a:endParaRPr lang="en-US" sz="2800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marL="0" algn="ctr"/>
            <a:r>
              <a:rPr lang="en-US" dirty="0" smtClean="0"/>
              <a:t>Conservation of Energy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7" name="Picture 5" descr="http://sphsdevilphysics.weebly.com/uploads/5/0/7/1/5071691/1510676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1502" t="35200" r="31231" b="29600"/>
          <a:stretch>
            <a:fillRect/>
          </a:stretch>
        </p:blipFill>
        <p:spPr bwMode="auto">
          <a:xfrm>
            <a:off x="4648200" y="152400"/>
            <a:ext cx="4267200" cy="1676400"/>
          </a:xfrm>
          <a:prstGeom prst="rect">
            <a:avLst/>
          </a:prstGeom>
          <a:noFill/>
        </p:spPr>
      </p:pic>
      <p:graphicFrame>
        <p:nvGraphicFramePr>
          <p:cNvPr id="31746" name="Object 2"/>
          <p:cNvGraphicFramePr>
            <a:graphicFrameLocks noChangeAspect="1"/>
          </p:cNvGraphicFramePr>
          <p:nvPr/>
        </p:nvGraphicFramePr>
        <p:xfrm>
          <a:off x="4648200" y="2576513"/>
          <a:ext cx="3725863" cy="3443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4" name="Equation" r:id="rId5" imgW="1841400" imgH="1701720" progId="Equation.3">
                  <p:embed/>
                </p:oleObj>
              </mc:Choice>
              <mc:Fallback>
                <p:oleObj name="Equation" r:id="rId5" imgW="1841400" imgH="170172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2576513"/>
                        <a:ext cx="3725863" cy="3443287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Connector 6"/>
          <p:cNvCxnSpPr/>
          <p:nvPr/>
        </p:nvCxnSpPr>
        <p:spPr>
          <a:xfrm flipV="1">
            <a:off x="4645025" y="2815494"/>
            <a:ext cx="917575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7420393" y="2705100"/>
            <a:ext cx="917575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4267200" cy="6172200"/>
          </a:xfrm>
        </p:spPr>
        <p:txBody>
          <a:bodyPr/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Sample Problem 3: </a:t>
            </a:r>
            <a:r>
              <a:rPr lang="en-US" sz="2800" b="1" dirty="0" smtClean="0"/>
              <a:t>The spring has a spring constant of 1250N/m. If the spring is </a:t>
            </a:r>
            <a:r>
              <a:rPr lang="en-US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compressed 2.5m, how fast will the 2000kg elephant be going when the spring is released and </a:t>
            </a:r>
            <a:r>
              <a:rPr lang="en-US" sz="2800" b="1" dirty="0" smtClean="0">
                <a:solidFill>
                  <a:srgbClr val="FF0000"/>
                </a:solidFill>
              </a:rPr>
              <a:t>how high up the ramp will he travel??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marL="0" algn="ctr"/>
            <a:r>
              <a:rPr lang="en-US" dirty="0" smtClean="0"/>
              <a:t>Conservation of Energy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7" name="Picture 5" descr="http://sphsdevilphysics.weebly.com/uploads/5/0/7/1/5071691/1510676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1502" t="35200" r="31231" b="29600"/>
          <a:stretch>
            <a:fillRect/>
          </a:stretch>
        </p:blipFill>
        <p:spPr bwMode="auto">
          <a:xfrm>
            <a:off x="4648200" y="152400"/>
            <a:ext cx="4267200" cy="1676400"/>
          </a:xfrm>
          <a:prstGeom prst="rect">
            <a:avLst/>
          </a:prstGeom>
          <a:noFill/>
        </p:spPr>
      </p:pic>
      <p:graphicFrame>
        <p:nvGraphicFramePr>
          <p:cNvPr id="32770" name="Object 2"/>
          <p:cNvGraphicFramePr>
            <a:graphicFrameLocks noChangeAspect="1"/>
          </p:cNvGraphicFramePr>
          <p:nvPr/>
        </p:nvGraphicFramePr>
        <p:xfrm>
          <a:off x="4648200" y="2555875"/>
          <a:ext cx="4232275" cy="293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8" name="Equation" r:id="rId5" imgW="1815840" imgH="1257120" progId="Equation.3">
                  <p:embed/>
                </p:oleObj>
              </mc:Choice>
              <mc:Fallback>
                <p:oleObj name="Equation" r:id="rId5" imgW="1815840" imgH="125712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2555875"/>
                        <a:ext cx="4232275" cy="293052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Connector 6"/>
          <p:cNvCxnSpPr/>
          <p:nvPr/>
        </p:nvCxnSpPr>
        <p:spPr>
          <a:xfrm flipV="1">
            <a:off x="5748337" y="2705100"/>
            <a:ext cx="917575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6856495" y="2705100"/>
            <a:ext cx="917575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382000" cy="1197864"/>
          </a:xfrm>
        </p:spPr>
        <p:txBody>
          <a:bodyPr/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Sample Problem 4: </a:t>
            </a:r>
            <a:r>
              <a:rPr lang="en-US" sz="2800" b="1" dirty="0" smtClean="0"/>
              <a:t>Angela is </a:t>
            </a:r>
            <a:r>
              <a:rPr lang="en-US" sz="2800" b="1" dirty="0" smtClean="0"/>
              <a:t>standing on top of a building with a 5kg rock. She throws it up into the air at 5m/s. It goes up, then comes down and lands on a spring with a 350N/m spring constant that is 50m below Anna. The spring compresses and then extends sending the rock back at </a:t>
            </a:r>
            <a:r>
              <a:rPr lang="en-US" sz="2800" b="1" dirty="0"/>
              <a:t>Angela at </a:t>
            </a:r>
            <a:r>
              <a:rPr lang="en-US" sz="2800" b="1" dirty="0" smtClean="0"/>
              <a:t>what velocity?</a:t>
            </a:r>
            <a:endParaRPr lang="en-US" sz="2800" b="1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3657600"/>
            <a:ext cx="8229600" cy="2697960"/>
          </a:xfrm>
        </p:spPr>
        <p:txBody>
          <a:bodyPr/>
          <a:lstStyle/>
          <a:p>
            <a:r>
              <a:rPr lang="en-US" b="1" i="1" dirty="0" smtClean="0">
                <a:solidFill>
                  <a:srgbClr val="FF0000"/>
                </a:solidFill>
              </a:rPr>
              <a:t>Your turn!!!</a:t>
            </a:r>
            <a:endParaRPr lang="en-US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382000" cy="1197864"/>
          </a:xfrm>
        </p:spPr>
        <p:txBody>
          <a:bodyPr/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Sample Problem 4: </a:t>
            </a:r>
            <a:r>
              <a:rPr lang="en-US" sz="2800" b="1" dirty="0"/>
              <a:t>Angela is </a:t>
            </a:r>
            <a:r>
              <a:rPr lang="en-US" sz="2800" b="1" dirty="0" smtClean="0"/>
              <a:t>standing on top of a building with a 5kg rock. She throws it up into the air at 5m/s. It goes up, then comes down and lands on a spring with a 350N/m spring constant that is 50m below Anna. The spring compresses and then extends sending the rock back at </a:t>
            </a:r>
            <a:r>
              <a:rPr lang="en-US" sz="2800" b="1" dirty="0"/>
              <a:t>Angela at </a:t>
            </a:r>
            <a:r>
              <a:rPr lang="en-US" sz="2800" b="1" dirty="0" smtClean="0"/>
              <a:t>what velocity?</a:t>
            </a:r>
            <a:endParaRPr lang="en-US" sz="2800" b="1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3810000"/>
            <a:ext cx="8229600" cy="2545560"/>
          </a:xfrm>
        </p:spPr>
        <p:txBody>
          <a:bodyPr/>
          <a:lstStyle/>
          <a:p>
            <a:r>
              <a:rPr lang="en-US" b="1" i="1" dirty="0" smtClean="0">
                <a:solidFill>
                  <a:schemeClr val="accent3"/>
                </a:solidFill>
              </a:rPr>
              <a:t>Think before you act!</a:t>
            </a:r>
          </a:p>
          <a:p>
            <a:r>
              <a:rPr lang="en-US" b="1" i="1" dirty="0" smtClean="0">
                <a:solidFill>
                  <a:schemeClr val="accent3"/>
                </a:solidFill>
              </a:rPr>
              <a:t>Does the spring really matter</a:t>
            </a:r>
            <a:endParaRPr lang="en-US" b="1" i="1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382000" cy="1197864"/>
          </a:xfrm>
        </p:spPr>
        <p:txBody>
          <a:bodyPr/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Sample Problem 4: </a:t>
            </a:r>
            <a:r>
              <a:rPr lang="en-US" sz="2800" b="1" dirty="0"/>
              <a:t>Angela is </a:t>
            </a:r>
            <a:r>
              <a:rPr lang="en-US" sz="2800" b="1" dirty="0" smtClean="0"/>
              <a:t>standing on top of a building with a 5kg rock. She throws it up into the air at 5m/s. It goes up, then comes down and lands on a spring with a 350N/m spring constant that is 50m below Anna. The spring compresses and then extends sending the rock back at </a:t>
            </a:r>
            <a:r>
              <a:rPr lang="en-US" sz="2800" b="1" dirty="0"/>
              <a:t>Angela at </a:t>
            </a:r>
            <a:r>
              <a:rPr lang="en-US" sz="2800" b="1" dirty="0" smtClean="0"/>
              <a:t>what velocity?</a:t>
            </a:r>
            <a:endParaRPr lang="en-US" sz="2800" b="1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3733800"/>
            <a:ext cx="8229600" cy="2971800"/>
          </a:xfrm>
        </p:spPr>
        <p:txBody>
          <a:bodyPr/>
          <a:lstStyle/>
          <a:p>
            <a:r>
              <a:rPr lang="en-US" b="1" i="1" dirty="0" smtClean="0">
                <a:solidFill>
                  <a:schemeClr val="accent3"/>
                </a:solidFill>
              </a:rPr>
              <a:t>Think before you act!</a:t>
            </a:r>
          </a:p>
          <a:p>
            <a:r>
              <a:rPr lang="en-US" b="1" i="1" dirty="0" smtClean="0">
                <a:solidFill>
                  <a:schemeClr val="accent3"/>
                </a:solidFill>
              </a:rPr>
              <a:t>Does the spring really matter?   </a:t>
            </a:r>
            <a:endParaRPr lang="en-US" b="1" i="1" dirty="0" smtClean="0">
              <a:solidFill>
                <a:srgbClr val="FF0000"/>
              </a:solidFill>
            </a:endParaRPr>
          </a:p>
          <a:p>
            <a:r>
              <a:rPr lang="en-US" b="1" i="1" dirty="0" smtClean="0">
                <a:solidFill>
                  <a:srgbClr val="FF0000"/>
                </a:solidFill>
              </a:rPr>
              <a:t>No!  If energy is conserved, the kinetic and potential energy at </a:t>
            </a:r>
            <a:r>
              <a:rPr lang="en-US" b="1" i="1" dirty="0" smtClean="0">
                <a:solidFill>
                  <a:srgbClr val="FF0000"/>
                </a:solidFill>
              </a:rPr>
              <a:t>Angela’s </a:t>
            </a:r>
            <a:r>
              <a:rPr lang="en-US" b="1" i="1" dirty="0" smtClean="0">
                <a:solidFill>
                  <a:srgbClr val="FF0000"/>
                </a:solidFill>
              </a:rPr>
              <a:t>height will equal the kinetic energy at the top of the spring.</a:t>
            </a:r>
            <a:endParaRPr lang="en-US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382000" cy="1197864"/>
          </a:xfrm>
        </p:spPr>
        <p:txBody>
          <a:bodyPr/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Sample Problem 4: </a:t>
            </a:r>
            <a:r>
              <a:rPr lang="en-US" sz="2800" b="1" dirty="0"/>
              <a:t>Angela is </a:t>
            </a:r>
            <a:r>
              <a:rPr lang="en-US" sz="2800" b="1" dirty="0" smtClean="0"/>
              <a:t>standing on top of a building with a 5kg rock. She throws it up into the air at 5m/s. It goes up, then comes down and lands on a spring with a 350N/m spring constant that is 50m below Anna. The spring compresses and then extends sending the rock back at </a:t>
            </a:r>
            <a:r>
              <a:rPr lang="en-US" sz="2800" b="1" dirty="0"/>
              <a:t>Angela at </a:t>
            </a:r>
            <a:r>
              <a:rPr lang="en-US" sz="2800" b="1" dirty="0" smtClean="0"/>
              <a:t>what velocity?</a:t>
            </a:r>
            <a:endParaRPr lang="en-US" sz="2800" b="1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3733800"/>
            <a:ext cx="8229600" cy="2621760"/>
          </a:xfrm>
        </p:spPr>
        <p:txBody>
          <a:bodyPr>
            <a:normAutofit/>
          </a:bodyPr>
          <a:lstStyle/>
          <a:p>
            <a:r>
              <a:rPr lang="en-US" b="1" i="1" dirty="0" smtClean="0">
                <a:solidFill>
                  <a:schemeClr val="accent3"/>
                </a:solidFill>
              </a:rPr>
              <a:t>Think before you act!</a:t>
            </a:r>
          </a:p>
          <a:p>
            <a:r>
              <a:rPr lang="en-US" b="1" i="1" dirty="0" smtClean="0">
                <a:solidFill>
                  <a:schemeClr val="accent3"/>
                </a:solidFill>
              </a:rPr>
              <a:t>Do you need to use kinematic equations to find the rock’s speed as it passes </a:t>
            </a:r>
            <a:r>
              <a:rPr lang="en-US" b="1" i="1" dirty="0" smtClean="0">
                <a:solidFill>
                  <a:schemeClr val="accent3"/>
                </a:solidFill>
              </a:rPr>
              <a:t>Angela on </a:t>
            </a:r>
            <a:r>
              <a:rPr lang="en-US" b="1" i="1" dirty="0" smtClean="0">
                <a:solidFill>
                  <a:schemeClr val="accent3"/>
                </a:solidFill>
              </a:rPr>
              <a:t>the way down?</a:t>
            </a:r>
            <a:endParaRPr lang="en-US" b="1" i="1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From Reading Activity?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382000" cy="1197864"/>
          </a:xfrm>
        </p:spPr>
        <p:txBody>
          <a:bodyPr/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Sample Problem 4: </a:t>
            </a:r>
            <a:r>
              <a:rPr lang="en-US" sz="2800" b="1" dirty="0"/>
              <a:t>Angela is </a:t>
            </a:r>
            <a:r>
              <a:rPr lang="en-US" sz="2800" b="1" dirty="0" smtClean="0"/>
              <a:t>standing on top of a building with a 5kg rock. She throws it up into the air at 5m/s. It goes up, then comes down and lands on a spring with a 350N/m spring constant that is 50m below Anna. The spring compresses and then extends sending the rock back at </a:t>
            </a:r>
            <a:r>
              <a:rPr lang="en-US" sz="2800" b="1" dirty="0"/>
              <a:t>Angela at </a:t>
            </a:r>
            <a:r>
              <a:rPr lang="en-US" sz="2800" b="1" dirty="0" smtClean="0"/>
              <a:t>what velocity?</a:t>
            </a:r>
            <a:endParaRPr lang="en-US" sz="2800" b="1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3733800"/>
            <a:ext cx="8229600" cy="3002760"/>
          </a:xfrm>
        </p:spPr>
        <p:txBody>
          <a:bodyPr>
            <a:normAutofit lnSpcReduction="10000"/>
          </a:bodyPr>
          <a:lstStyle/>
          <a:p>
            <a:r>
              <a:rPr lang="en-US" b="1" i="1" dirty="0" smtClean="0">
                <a:solidFill>
                  <a:schemeClr val="accent3"/>
                </a:solidFill>
              </a:rPr>
              <a:t>Think before you act!</a:t>
            </a:r>
          </a:p>
          <a:p>
            <a:r>
              <a:rPr lang="en-US" b="1" i="1" dirty="0" smtClean="0">
                <a:solidFill>
                  <a:schemeClr val="accent3"/>
                </a:solidFill>
              </a:rPr>
              <a:t>Do you need to use kinematic equations to find the rock’s speed as it passes </a:t>
            </a:r>
            <a:r>
              <a:rPr lang="en-US" b="1" i="1" dirty="0" smtClean="0">
                <a:solidFill>
                  <a:schemeClr val="accent3"/>
                </a:solidFill>
              </a:rPr>
              <a:t>Angela on </a:t>
            </a:r>
            <a:r>
              <a:rPr lang="en-US" b="1" i="1" dirty="0" smtClean="0">
                <a:solidFill>
                  <a:schemeClr val="accent3"/>
                </a:solidFill>
              </a:rPr>
              <a:t>the way down?   </a:t>
            </a:r>
          </a:p>
          <a:p>
            <a:r>
              <a:rPr lang="en-US" b="1" i="1" dirty="0" smtClean="0">
                <a:solidFill>
                  <a:srgbClr val="FF0000"/>
                </a:solidFill>
              </a:rPr>
              <a:t>No!  It will be the same as it was going up only in the opposite direction!</a:t>
            </a:r>
            <a:endParaRPr lang="en-US" b="1" i="1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382000" cy="1197864"/>
          </a:xfrm>
        </p:spPr>
        <p:txBody>
          <a:bodyPr/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Sample Problem 4: </a:t>
            </a:r>
            <a:r>
              <a:rPr lang="en-US" sz="2800" b="1" dirty="0" smtClean="0"/>
              <a:t>Anna is standing on top of a building with a 5kg rock. She throws it up into the air at 5m/s. It goes up, then comes down and lands on a spring with a 350N/m spring constant that is 50m below Anna. The spring compresses and then extends sending the rock back at Anna at what velocity?</a:t>
            </a:r>
            <a:endParaRPr lang="en-US" sz="2800" b="1" dirty="0"/>
          </a:p>
        </p:txBody>
      </p:sp>
      <p:graphicFrame>
        <p:nvGraphicFramePr>
          <p:cNvPr id="33794" name="Object 2"/>
          <p:cNvGraphicFramePr>
            <a:graphicFrameLocks noChangeAspect="1"/>
          </p:cNvGraphicFramePr>
          <p:nvPr/>
        </p:nvGraphicFramePr>
        <p:xfrm>
          <a:off x="2320925" y="3352800"/>
          <a:ext cx="4521278" cy="335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2" name="Equation" r:id="rId3" imgW="1815840" imgH="1346040" progId="Equation.3">
                  <p:embed/>
                </p:oleObj>
              </mc:Choice>
              <mc:Fallback>
                <p:oleObj name="Equation" r:id="rId3" imgW="1815840" imgH="134604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0925" y="3352800"/>
                        <a:ext cx="4521278" cy="33528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" name="Straight Connector 3"/>
          <p:cNvCxnSpPr/>
          <p:nvPr/>
        </p:nvCxnSpPr>
        <p:spPr>
          <a:xfrm flipV="1">
            <a:off x="5924628" y="3581400"/>
            <a:ext cx="917575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Learning Objective(s):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200" dirty="0" smtClean="0"/>
              <a:t>The student is able to calculate the total energy of a system and justify the mathematical routines used in the calculation of component types of energy within the system whose sum is the total energy.</a:t>
            </a:r>
          </a:p>
          <a:p>
            <a:r>
              <a:rPr lang="en-US" sz="3200" dirty="0" smtClean="0"/>
              <a:t>The student is able to predict changes in the total energy of a system due to changes in position and speed of objects or frictional interactions within the system.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Learning Objective(s):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The student is able to describe and make predictions about the internal energy of systems.</a:t>
            </a:r>
          </a:p>
          <a:p>
            <a:r>
              <a:rPr lang="en-US" sz="3200" dirty="0" smtClean="0"/>
              <a:t>The student is able to calculate changes in kinetic energy and potential energy of a system, using information from representations of that system.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Essential Knowledge(s):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The energy of a system includes its kinetic energy, potential energy, and microscopic internal energy. Examples should include gravitational potential energy, elastic potential energy, and kinetic energy.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Essential Knowledge(s):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200" dirty="0" smtClean="0"/>
              <a:t>The internal energy of a system includes the kinetic energy of the objects that make up the system and the potential energy of the configuration of the objects that make up the system.</a:t>
            </a:r>
          </a:p>
          <a:p>
            <a:pPr lvl="1"/>
            <a:r>
              <a:rPr lang="en-US" dirty="0" smtClean="0"/>
              <a:t>Since energy is constant in a closed system, changes in a system’s potential energy can result in changes to the system’s kinetic energy.</a:t>
            </a:r>
          </a:p>
          <a:p>
            <a:pPr lvl="1"/>
            <a:r>
              <a:rPr lang="en-US" dirty="0" smtClean="0"/>
              <a:t>The changes in potential and kinetic energies in a system may be further constrained by the construction of the system.</a:t>
            </a:r>
            <a:endParaRPr 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Enduring Understanding(s):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Interactions with other objects or systems can change the total energy of a system.</a:t>
            </a:r>
          </a:p>
          <a:p>
            <a:r>
              <a:rPr lang="en-US" sz="3200" dirty="0" smtClean="0"/>
              <a:t>The energy of a system is conserved.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Enduring Understanding(s):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Certain quantities are conserved, in the sense that the changes of those quantities in a given system are always equal to the transfer of that quantity to or from the system by all possible interactions with other systems.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Big Idea(s):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Interactions between systems can result in changes in those systems.</a:t>
            </a:r>
          </a:p>
          <a:p>
            <a:r>
              <a:rPr lang="en-US" sz="3200" dirty="0" smtClean="0"/>
              <a:t>Changes that occur as a result of interactions are constrained by conservation laws.</a:t>
            </a:r>
            <a:endParaRPr 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Viner Hand ITC" pitchFamily="66" charset="0"/>
              </a:rPr>
              <a:t/>
            </a:r>
            <a:br>
              <a:rPr lang="en-US" dirty="0" smtClean="0">
                <a:latin typeface="Viner Hand ITC" pitchFamily="66" charset="0"/>
              </a:rPr>
            </a:br>
            <a:r>
              <a:rPr lang="en-US" dirty="0" smtClean="0">
                <a:latin typeface="Viner Hand ITC" pitchFamily="66" charset="0"/>
              </a:rPr>
              <a:t>Questions?</a:t>
            </a:r>
            <a:endParaRPr lang="en-US" sz="2800" dirty="0">
              <a:latin typeface="Viner Hand ITC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evil%20Hea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38400" y="152400"/>
            <a:ext cx="4128596" cy="3930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Big Idea(s):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Interactions between systems can result in changes in those systems.</a:t>
            </a:r>
          </a:p>
          <a:p>
            <a:r>
              <a:rPr lang="en-US" sz="3200" dirty="0" smtClean="0"/>
              <a:t>Changes that occur as a result of interactions are constrained by conservation laws.</a:t>
            </a:r>
            <a:endParaRPr 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219200" y="1351672"/>
            <a:ext cx="5205750" cy="977486"/>
          </a:xfrm>
        </p:spPr>
        <p:txBody>
          <a:bodyPr>
            <a:normAutofit/>
          </a:bodyPr>
          <a:lstStyle/>
          <a:p>
            <a:r>
              <a:rPr lang="en-US" sz="3200" b="1" i="1" dirty="0" smtClean="0"/>
              <a:t>#33-44</a:t>
            </a:r>
            <a:endParaRPr lang="en-US" sz="3200" b="1" i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Homework</a:t>
            </a:r>
            <a:endParaRPr lang="en-US" dirty="0"/>
          </a:p>
        </p:txBody>
      </p:sp>
      <p:pic>
        <p:nvPicPr>
          <p:cNvPr id="34818" name="Picture 2" descr="https://focus.pcsb.org/uploaded-assets/2010/52030143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82625"/>
            <a:ext cx="4883920" cy="644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Enduring Understanding(s):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Interactions with other objects or systems can change the total energy of a system.</a:t>
            </a:r>
          </a:p>
          <a:p>
            <a:r>
              <a:rPr lang="en-US" sz="3200" dirty="0" smtClean="0"/>
              <a:t>The energy of a system is conserved.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Enduring Understanding(s):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Certain quantities are conserved, in the sense that the changes of those quantities in a given system are always equal to the transfer of that quantity to or from the system by all possible interactions with other systems.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Essential Knowledge(s):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The energy of a system includes its kinetic energy, potential energy, and microscopic internal energy. Examples should include gravitational potential energy, elastic potential energy, and kinetic energy.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Essential Knowledge(s):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200" dirty="0" smtClean="0"/>
              <a:t>The internal energy of a system includes the kinetic energy of the objects that make up the system and the potential energy of the configuration of the objects that make up the system.</a:t>
            </a:r>
          </a:p>
          <a:p>
            <a:pPr lvl="1"/>
            <a:r>
              <a:rPr lang="en-US" dirty="0" smtClean="0"/>
              <a:t>Since energy is constant in a closed system, changes in a system’s potential energy can result in changes to the system’s kinetic energy.</a:t>
            </a:r>
          </a:p>
          <a:p>
            <a:pPr lvl="1"/>
            <a:r>
              <a:rPr lang="en-US" dirty="0" smtClean="0"/>
              <a:t>The changes in potential and kinetic energies in a system may be further constrained by the construction of the system.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Learning Objective(s):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200" dirty="0" smtClean="0"/>
              <a:t>The student is able to calculate the total energy of a system and justify the mathematical routines used in the calculation of component types of energy within the system whose sum is the total energy.</a:t>
            </a:r>
          </a:p>
          <a:p>
            <a:r>
              <a:rPr lang="en-US" sz="3200" dirty="0" smtClean="0"/>
              <a:t>The student is able to predict changes in the total energy of a system due to changes in position and speed of objects or frictional interactions within the system.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407</TotalTime>
  <Words>1783</Words>
  <Application>Microsoft Office PowerPoint</Application>
  <PresentationFormat>On-screen Show (4:3)</PresentationFormat>
  <Paragraphs>107</Paragraphs>
  <Slides>40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52" baseType="lpstr">
      <vt:lpstr>Arial</vt:lpstr>
      <vt:lpstr>Calibri</vt:lpstr>
      <vt:lpstr>Consolas</vt:lpstr>
      <vt:lpstr>Corbel</vt:lpstr>
      <vt:lpstr>Pristina</vt:lpstr>
      <vt:lpstr>Viner Hand ITC</vt:lpstr>
      <vt:lpstr>Wingdings</vt:lpstr>
      <vt:lpstr>Wingdings 2</vt:lpstr>
      <vt:lpstr>Wingdings 3</vt:lpstr>
      <vt:lpstr>Metro</vt:lpstr>
      <vt:lpstr>Equation</vt:lpstr>
      <vt:lpstr>Microsoft Equation 3.0</vt:lpstr>
      <vt:lpstr>Devil physics The baddest class on campus  IB Physics</vt:lpstr>
      <vt:lpstr>Lsn 6-6: Mechanical energy and     its conservation Lsn 6-7: Problem Solving Using      Conservation of      Mechanical energy</vt:lpstr>
      <vt:lpstr>Questions From Reading Activity?</vt:lpstr>
      <vt:lpstr>Big Idea(s): </vt:lpstr>
      <vt:lpstr>Enduring Understanding(s): </vt:lpstr>
      <vt:lpstr>Enduring Understanding(s): </vt:lpstr>
      <vt:lpstr>Essential Knowledge(s): </vt:lpstr>
      <vt:lpstr>Essential Knowledge(s): </vt:lpstr>
      <vt:lpstr>Learning Objective(s): </vt:lpstr>
      <vt:lpstr>Learning Objective(s): </vt:lpstr>
      <vt:lpstr>Introductory Video Conservation of Energy Song</vt:lpstr>
      <vt:lpstr>Conservation of Energy</vt:lpstr>
      <vt:lpstr>Conservation of Energy</vt:lpstr>
      <vt:lpstr>Conservation of Mechanical Energy</vt:lpstr>
      <vt:lpstr>Conservation of Mechanical Energy</vt:lpstr>
      <vt:lpstr>Conservation of Mechanical Energy</vt:lpstr>
      <vt:lpstr>Sample Problem 1: You drop a 3-kg rock off a 30-m building. How fast is it going when it hits Jeremy’s Dad’s new car?</vt:lpstr>
      <vt:lpstr>Sample Problem 1: You drop a 3-kg rock off a 30-m building. How fast is it going when it hits Jeremy’s Dad’s new car?</vt:lpstr>
      <vt:lpstr>Sample Problem 2: A pole vaulter accelerates to 9.3 m/s on the run-up. What is the maximum height we can expect her to clear?</vt:lpstr>
      <vt:lpstr>Sample Problem 2: A pole vaulter accelerates to 9.3 m/s on the run-up. What is the maximum height we can expect her to clear?</vt:lpstr>
      <vt:lpstr>Sample Problem 2: A pole vaulter accelerates to 9.3 m/s on the run-up. What is the maximum height we can expect her to clear?</vt:lpstr>
      <vt:lpstr>Sample Problem 2: A pole vaulter accelerates to 9.3 m/s on the run-up. What is the maximum height we can expect her to clear?</vt:lpstr>
      <vt:lpstr>Sample Problem 3: The spring has a spring constant of 1250N/m. If the spring is compressed 2.5m, how fast will the 2000kg elephant be going when the spring is released and how high up the ramp will he travel?</vt:lpstr>
      <vt:lpstr>Sample Problem 3: The spring has a spring constant of 1250N/m. If the spring is compressed 2.5m, how fast will the 2000kg elephant be going when the spring is released and how high up the ramp will he travel?</vt:lpstr>
      <vt:lpstr>Sample Problem 3: The spring has a spring constant of 1250N/m. If the spring is compressed 2.5m, how fast will the 2000kg elephant be going when the spring is released and how high up the ramp will he travel??</vt:lpstr>
      <vt:lpstr>Sample Problem 4: Angela is standing on top of a building with a 5kg rock. She throws it up into the air at 5m/s. It goes up, then comes down and lands on a spring with a 350N/m spring constant that is 50m below Anna. The spring compresses and then extends sending the rock back at Angela at what velocity?</vt:lpstr>
      <vt:lpstr>Sample Problem 4: Angela is standing on top of a building with a 5kg rock. She throws it up into the air at 5m/s. It goes up, then comes down and lands on a spring with a 350N/m spring constant that is 50m below Anna. The spring compresses and then extends sending the rock back at Angela at what velocity?</vt:lpstr>
      <vt:lpstr>Sample Problem 4: Angela is standing on top of a building with a 5kg rock. She throws it up into the air at 5m/s. It goes up, then comes down and lands on a spring with a 350N/m spring constant that is 50m below Anna. The spring compresses and then extends sending the rock back at Angela at what velocity?</vt:lpstr>
      <vt:lpstr>Sample Problem 4: Angela is standing on top of a building with a 5kg rock. She throws it up into the air at 5m/s. It goes up, then comes down and lands on a spring with a 350N/m spring constant that is 50m below Anna. The spring compresses and then extends sending the rock back at Angela at what velocity?</vt:lpstr>
      <vt:lpstr>Sample Problem 4: Angela is standing on top of a building with a 5kg rock. She throws it up into the air at 5m/s. It goes up, then comes down and lands on a spring with a 350N/m spring constant that is 50m below Anna. The spring compresses and then extends sending the rock back at Angela at what velocity?</vt:lpstr>
      <vt:lpstr>Sample Problem 4: Anna is standing on top of a building with a 5kg rock. She throws it up into the air at 5m/s. It goes up, then comes down and lands on a spring with a 350N/m spring constant that is 50m below Anna. The spring compresses and then extends sending the rock back at Anna at what velocity?</vt:lpstr>
      <vt:lpstr>Learning Objective(s): </vt:lpstr>
      <vt:lpstr>Learning Objective(s): </vt:lpstr>
      <vt:lpstr>Essential Knowledge(s): </vt:lpstr>
      <vt:lpstr>Essential Knowledge(s): </vt:lpstr>
      <vt:lpstr>Enduring Understanding(s): </vt:lpstr>
      <vt:lpstr>Enduring Understanding(s): </vt:lpstr>
      <vt:lpstr>Big Idea(s): </vt:lpstr>
      <vt:lpstr> Questions?</vt:lpstr>
      <vt:lpstr>Homework</vt:lpstr>
    </vt:vector>
  </TitlesOfParts>
  <Company>pcsb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Devil physics The baddest class on campus IB Physics Physics I Honors / Pre-IB Physics</dc:title>
  <dc:creator>Kyle Smith</dc:creator>
  <cp:lastModifiedBy>Smith Kyle</cp:lastModifiedBy>
  <cp:revision>50</cp:revision>
  <dcterms:created xsi:type="dcterms:W3CDTF">2010-12-08T08:20:03Z</dcterms:created>
  <dcterms:modified xsi:type="dcterms:W3CDTF">2016-01-15T13:41:52Z</dcterms:modified>
</cp:coreProperties>
</file>