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313" r:id="rId5"/>
    <p:sldId id="314" r:id="rId6"/>
    <p:sldId id="316" r:id="rId7"/>
    <p:sldId id="318" r:id="rId8"/>
    <p:sldId id="337" r:id="rId9"/>
    <p:sldId id="315" r:id="rId10"/>
    <p:sldId id="319" r:id="rId11"/>
    <p:sldId id="338" r:id="rId12"/>
    <p:sldId id="320" r:id="rId13"/>
    <p:sldId id="317" r:id="rId14"/>
    <p:sldId id="339" r:id="rId15"/>
    <p:sldId id="321" r:id="rId16"/>
    <p:sldId id="340" r:id="rId17"/>
    <p:sldId id="322" r:id="rId18"/>
    <p:sldId id="341" r:id="rId19"/>
    <p:sldId id="323" r:id="rId20"/>
    <p:sldId id="324" r:id="rId21"/>
    <p:sldId id="263" r:id="rId22"/>
    <p:sldId id="296" r:id="rId23"/>
    <p:sldId id="299" r:id="rId24"/>
    <p:sldId id="301" r:id="rId25"/>
    <p:sldId id="302" r:id="rId26"/>
    <p:sldId id="303" r:id="rId27"/>
    <p:sldId id="304" r:id="rId28"/>
    <p:sldId id="300" r:id="rId29"/>
    <p:sldId id="305" r:id="rId30"/>
    <p:sldId id="307" r:id="rId31"/>
    <p:sldId id="306" r:id="rId32"/>
    <p:sldId id="308" r:id="rId33"/>
    <p:sldId id="311" r:id="rId34"/>
    <p:sldId id="312" r:id="rId35"/>
    <p:sldId id="310" r:id="rId36"/>
    <p:sldId id="345" r:id="rId37"/>
    <p:sldId id="346" r:id="rId38"/>
    <p:sldId id="347" r:id="rId39"/>
    <p:sldId id="348" r:id="rId40"/>
    <p:sldId id="349" r:id="rId41"/>
    <p:sldId id="350" r:id="rId42"/>
    <p:sldId id="343" r:id="rId43"/>
    <p:sldId id="344" r:id="rId44"/>
    <p:sldId id="342" r:id="rId45"/>
    <p:sldId id="261" r:id="rId46"/>
    <p:sldId id="26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1/11/2016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1/11/2016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What%20is%20engergy.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6\Giancoli%20Lesson%206-3\What%20is%20engergy.wmv" TargetMode="Externa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Kinetic%20Energy.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6\Giancoli%20Lesson%206-3\Kinetic%20Energy.wmv" TargetMode="Externa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3.xml"/><Relationship Id="rId1" Type="http://schemas.openxmlformats.org/officeDocument/2006/relationships/video" Target="file:///G:\AAASync\AP%20Physics%201\Lesson%20Plans\Giancoli%20Lessons\Giancoli%20Chapter%206\Giancoli%20Lesson%206-3\Kinetic%20Energy%20in%20Car%20Crashes.wm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219200"/>
            <a:ext cx="7772400" cy="5410200"/>
          </a:xfrm>
        </p:spPr>
        <p:txBody>
          <a:bodyPr>
            <a:normAutofit/>
          </a:bodyPr>
          <a:lstStyle/>
          <a:p>
            <a:r>
              <a:rPr lang="en-US" sz="3200" b="1" i="1" dirty="0" smtClean="0">
                <a:solidFill>
                  <a:srgbClr val="FFFF00"/>
                </a:solidFill>
              </a:rPr>
              <a:t>Mechanical energy </a:t>
            </a:r>
            <a:r>
              <a:rPr lang="en-US" sz="3200" dirty="0" smtClean="0"/>
              <a:t>(the sum of kinetic and potential energy) is transferred into or out of a system when an external force is exerted on a system such that a component of the force is parallel to its displacement. </a:t>
            </a:r>
            <a:r>
              <a:rPr lang="en-US" sz="3200" b="1" i="1" dirty="0" smtClean="0">
                <a:solidFill>
                  <a:srgbClr val="FFFF00"/>
                </a:solidFill>
              </a:rPr>
              <a:t>The process through which the energy is transferred is called work</a:t>
            </a:r>
            <a:r>
              <a:rPr lang="en-US" sz="3200" b="1" i="1" dirty="0" smtClean="0">
                <a:solidFill>
                  <a:srgbClr val="FFFF00"/>
                </a:solidFill>
              </a:rPr>
              <a:t>.</a:t>
            </a:r>
            <a:endParaRPr lang="en-US" sz="3200" b="1" i="1" dirty="0" smtClean="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219200"/>
            <a:ext cx="7772400" cy="5410200"/>
          </a:xfrm>
        </p:spPr>
        <p:txBody>
          <a:bodyPr>
            <a:normAutofit/>
          </a:bodyPr>
          <a:lstStyle/>
          <a:p>
            <a:pPr lvl="1"/>
            <a:r>
              <a:rPr lang="en-US" dirty="0" smtClean="0"/>
              <a:t>If </a:t>
            </a:r>
            <a:r>
              <a:rPr lang="en-US" dirty="0" smtClean="0"/>
              <a:t>the force is constant during a given displacement, then the </a:t>
            </a:r>
            <a:r>
              <a:rPr lang="en-US" b="1" i="1" dirty="0" smtClean="0">
                <a:solidFill>
                  <a:srgbClr val="FFFF00"/>
                </a:solidFill>
              </a:rPr>
              <a:t>work done is the product of the displacement and the component of the force parallel or </a:t>
            </a:r>
            <a:r>
              <a:rPr lang="en-US" b="1" i="1" dirty="0" err="1" smtClean="0">
                <a:solidFill>
                  <a:srgbClr val="FFFF00"/>
                </a:solidFill>
              </a:rPr>
              <a:t>antiparallel</a:t>
            </a:r>
            <a:r>
              <a:rPr lang="en-US" b="1" i="1" dirty="0" smtClean="0">
                <a:solidFill>
                  <a:srgbClr val="FFFF00"/>
                </a:solidFill>
              </a:rPr>
              <a:t> to the displacement.</a:t>
            </a:r>
          </a:p>
          <a:p>
            <a:pPr lvl="1"/>
            <a:r>
              <a:rPr lang="en-US" b="1" i="1" dirty="0" smtClean="0">
                <a:solidFill>
                  <a:srgbClr val="FFFF00"/>
                </a:solidFill>
              </a:rPr>
              <a:t>Work (change in energy) can be found from the area under a graph of the magnitude of the force component parallel to the displacement versus displacement.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b="1" i="1" dirty="0" smtClean="0">
                <a:solidFill>
                  <a:srgbClr val="FFFF00"/>
                </a:solidFill>
              </a:rPr>
              <a:t>Energy can be transferred </a:t>
            </a:r>
            <a:r>
              <a:rPr lang="en-US" sz="3200" dirty="0" smtClean="0"/>
              <a:t>by an external force exerted on an object or system that moves the object or system through a distance; this energy transfer is </a:t>
            </a:r>
            <a:r>
              <a:rPr lang="en-US" sz="3200" b="1" i="1" dirty="0" smtClean="0">
                <a:solidFill>
                  <a:srgbClr val="FFFF00"/>
                </a:solidFill>
              </a:rPr>
              <a:t>called work. </a:t>
            </a:r>
            <a:r>
              <a:rPr lang="en-US" sz="3200" dirty="0" smtClean="0"/>
              <a:t>Energy transfer in mechanical or electrical systems may occur at different rates. </a:t>
            </a:r>
            <a:r>
              <a:rPr lang="en-US" sz="3200" b="1" i="1" dirty="0" smtClean="0">
                <a:solidFill>
                  <a:srgbClr val="FFFF00"/>
                </a:solidFill>
              </a:rPr>
              <a:t>Power is defined as the rate of energy transfer </a:t>
            </a:r>
            <a:r>
              <a:rPr lang="en-US" sz="3200" dirty="0" smtClean="0"/>
              <a:t>into, out of, or within a system. [A piston filled with gas getting compressed or expanded is treated in Physics 2 as a part of thermodynamics.]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make predictions about the </a:t>
            </a:r>
            <a:r>
              <a:rPr lang="en-US" sz="3200" b="1" i="1" dirty="0" smtClean="0">
                <a:solidFill>
                  <a:srgbClr val="FFFF00"/>
                </a:solidFill>
              </a:rPr>
              <a:t>changes in kinetic energy </a:t>
            </a:r>
            <a:r>
              <a:rPr lang="en-US" sz="3200" dirty="0" smtClean="0"/>
              <a:t>of an object </a:t>
            </a:r>
            <a:r>
              <a:rPr lang="en-US" sz="3200" b="1" i="1" dirty="0" smtClean="0">
                <a:solidFill>
                  <a:srgbClr val="FFFF00"/>
                </a:solidFill>
              </a:rPr>
              <a:t>based on </a:t>
            </a:r>
            <a:r>
              <a:rPr lang="en-US" sz="3200" dirty="0" smtClean="0"/>
              <a:t>considerations of the </a:t>
            </a:r>
            <a:r>
              <a:rPr lang="en-US" sz="3200" b="1" i="1" dirty="0" smtClean="0">
                <a:solidFill>
                  <a:srgbClr val="FFFF00"/>
                </a:solidFill>
              </a:rPr>
              <a:t>direction of the net force </a:t>
            </a:r>
            <a:r>
              <a:rPr lang="en-US" sz="3200" dirty="0" smtClean="0"/>
              <a:t>on the object as the object moves.</a:t>
            </a:r>
          </a:p>
          <a:p>
            <a:r>
              <a:rPr lang="en-US" sz="3200" dirty="0" smtClean="0"/>
              <a:t>The student is able to </a:t>
            </a:r>
            <a:r>
              <a:rPr lang="en-US" sz="3200" b="1" i="1" dirty="0" smtClean="0">
                <a:solidFill>
                  <a:srgbClr val="FFFF00"/>
                </a:solidFill>
              </a:rPr>
              <a:t>use net force and velocity vectors </a:t>
            </a:r>
            <a:r>
              <a:rPr lang="en-US" sz="3200" dirty="0" smtClean="0"/>
              <a:t>to determine qualitatively whether kinetic energy of an object would increase, decrease, or remain unchanged</a:t>
            </a:r>
            <a:r>
              <a:rPr lang="en-US" sz="3200" dirty="0" smtClean="0"/>
              <a:t>.</a:t>
            </a:r>
            <a:endParaRPr lang="en-US"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b="1" i="1" dirty="0" smtClean="0">
                <a:solidFill>
                  <a:srgbClr val="FFFF00"/>
                </a:solidFill>
              </a:rPr>
              <a:t>The </a:t>
            </a:r>
            <a:r>
              <a:rPr lang="en-US" sz="3200" b="1" i="1" dirty="0" smtClean="0">
                <a:solidFill>
                  <a:srgbClr val="FFFF00"/>
                </a:solidFill>
              </a:rPr>
              <a:t>student is able to use force and velocity vectors to determine qualitatively or quantitatively the net force exerted on an object and qualitatively whether kinetic energy of that object would increase, decrease, or remain unchanged.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smtClean="0"/>
              <a:t>student is able to </a:t>
            </a:r>
            <a:r>
              <a:rPr lang="en-US" sz="3200" b="1" i="1" dirty="0" smtClean="0">
                <a:solidFill>
                  <a:srgbClr val="FFFF00"/>
                </a:solidFill>
              </a:rPr>
              <a:t>calculate the total energy of a system </a:t>
            </a:r>
            <a:r>
              <a:rPr lang="en-US" sz="3200" dirty="0" smtClean="0"/>
              <a:t>and </a:t>
            </a:r>
            <a:r>
              <a:rPr lang="en-US" sz="3200" b="1" i="1" dirty="0" smtClean="0">
                <a:solidFill>
                  <a:srgbClr val="FFFF00"/>
                </a:solidFill>
              </a:rPr>
              <a:t>justify the mathematical routines </a:t>
            </a:r>
            <a:r>
              <a:rPr lang="en-US" sz="3200" dirty="0" smtClean="0"/>
              <a:t>used in the calculation of component types of energy within the system whose sum is the total energy</a:t>
            </a:r>
            <a:r>
              <a:rPr lang="en-US" sz="3200" dirty="0" smtClean="0"/>
              <a:t>.</a:t>
            </a:r>
            <a:endParaRPr lang="en-US" sz="32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student is able to apply mathematical routines to </a:t>
            </a:r>
            <a:r>
              <a:rPr lang="en-US" sz="3200" b="1" i="1" dirty="0" smtClean="0">
                <a:solidFill>
                  <a:srgbClr val="FFFF00"/>
                </a:solidFill>
              </a:rPr>
              <a:t>determine the change in kinetic energy of an object </a:t>
            </a:r>
            <a:r>
              <a:rPr lang="en-US" sz="3200" dirty="0" smtClean="0"/>
              <a:t>given the forces on the object and the displacement of the object.</a:t>
            </a:r>
          </a:p>
          <a:p>
            <a:r>
              <a:rPr lang="en-US" sz="3200" dirty="0" smtClean="0"/>
              <a:t>The </a:t>
            </a:r>
            <a:r>
              <a:rPr lang="en-US" sz="3200" dirty="0" smtClean="0"/>
              <a:t>student is able to </a:t>
            </a:r>
            <a:r>
              <a:rPr lang="en-US" sz="3200" b="1" i="1" dirty="0" smtClean="0">
                <a:solidFill>
                  <a:srgbClr val="FFFF00"/>
                </a:solidFill>
              </a:rPr>
              <a:t>predict changes in the total energy</a:t>
            </a:r>
            <a:r>
              <a:rPr lang="en-US" sz="3200" dirty="0" smtClean="0"/>
              <a:t> of a system due to </a:t>
            </a:r>
            <a:r>
              <a:rPr lang="en-US" sz="3200" b="1" i="1" dirty="0" smtClean="0">
                <a:solidFill>
                  <a:srgbClr val="FFFF00"/>
                </a:solidFill>
              </a:rPr>
              <a:t>changes in position and speed </a:t>
            </a:r>
            <a:r>
              <a:rPr lang="en-US" sz="3200" dirty="0" smtClean="0"/>
              <a:t>of objects or </a:t>
            </a:r>
            <a:r>
              <a:rPr lang="en-US" sz="3200" b="1" i="1" dirty="0" smtClean="0">
                <a:solidFill>
                  <a:srgbClr val="FFFF00"/>
                </a:solidFill>
              </a:rPr>
              <a:t>frictional interactions </a:t>
            </a:r>
            <a:r>
              <a:rPr lang="en-US" sz="3200" dirty="0" smtClean="0"/>
              <a:t>within the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make predictions about the </a:t>
            </a:r>
            <a:r>
              <a:rPr lang="en-US" sz="3200" b="1" i="1" dirty="0" smtClean="0">
                <a:solidFill>
                  <a:srgbClr val="FFFF00"/>
                </a:solidFill>
              </a:rPr>
              <a:t>changes in the mechanical energy</a:t>
            </a:r>
            <a:r>
              <a:rPr lang="en-US" sz="3200" dirty="0" smtClean="0"/>
              <a:t> of a system when a component of an </a:t>
            </a:r>
            <a:r>
              <a:rPr lang="en-US" sz="3200" b="1" i="1" dirty="0" smtClean="0">
                <a:solidFill>
                  <a:srgbClr val="FFFF00"/>
                </a:solidFill>
              </a:rPr>
              <a:t>external force acts parallel or </a:t>
            </a:r>
            <a:r>
              <a:rPr lang="en-US" sz="3200" b="1" i="1" dirty="0" err="1" smtClean="0">
                <a:solidFill>
                  <a:srgbClr val="FFFF00"/>
                </a:solidFill>
              </a:rPr>
              <a:t>antiparallel</a:t>
            </a:r>
            <a:r>
              <a:rPr lang="en-US" sz="3200" b="1" i="1" dirty="0" smtClean="0">
                <a:solidFill>
                  <a:srgbClr val="FFFF00"/>
                </a:solidFill>
              </a:rPr>
              <a:t> </a:t>
            </a:r>
            <a:r>
              <a:rPr lang="en-US" sz="3200" dirty="0" smtClean="0"/>
              <a:t>to the direction of the displacement of the center of mass</a:t>
            </a:r>
            <a:r>
              <a:rPr lang="en-US" sz="3200" dirty="0" smtClean="0"/>
              <a:t>.</a:t>
            </a:r>
            <a:endParaRPr lang="en-US" sz="3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smtClean="0"/>
              <a:t>student is able to apply the concepts of </a:t>
            </a:r>
            <a:r>
              <a:rPr lang="en-US" sz="3200" b="1" i="1" dirty="0" smtClean="0">
                <a:solidFill>
                  <a:srgbClr val="FFFF00"/>
                </a:solidFill>
              </a:rPr>
              <a:t>Conservation of Energy </a:t>
            </a:r>
            <a:r>
              <a:rPr lang="en-US" sz="3200" dirty="0" smtClean="0"/>
              <a:t>and the </a:t>
            </a:r>
            <a:r>
              <a:rPr lang="en-US" sz="3200" b="1" i="1" dirty="0" smtClean="0">
                <a:solidFill>
                  <a:srgbClr val="FFFF00"/>
                </a:solidFill>
              </a:rPr>
              <a:t>Work-Energy theorem</a:t>
            </a:r>
            <a:r>
              <a:rPr lang="en-US" sz="3200" dirty="0" smtClean="0"/>
              <a:t> to determine qualitatively and/or quantitatively that </a:t>
            </a:r>
            <a:r>
              <a:rPr lang="en-US" sz="3200" b="1" i="1" dirty="0" smtClean="0">
                <a:solidFill>
                  <a:srgbClr val="FFFF00"/>
                </a:solidFill>
              </a:rPr>
              <a:t>work done </a:t>
            </a:r>
            <a:r>
              <a:rPr lang="en-US" sz="3200" dirty="0" smtClean="0"/>
              <a:t>on a two-object system in linear motion will </a:t>
            </a:r>
            <a:r>
              <a:rPr lang="en-US" sz="3200" b="1" i="1" dirty="0" smtClean="0">
                <a:solidFill>
                  <a:srgbClr val="FFFF00"/>
                </a:solidFill>
              </a:rPr>
              <a:t>change the kinetic energy </a:t>
            </a:r>
            <a:r>
              <a:rPr lang="en-US" sz="3200" dirty="0" smtClean="0"/>
              <a:t>of the center of mass of the system, </a:t>
            </a:r>
            <a:r>
              <a:rPr lang="en-US" sz="3200" b="1" i="1" dirty="0" smtClean="0">
                <a:solidFill>
                  <a:srgbClr val="FFFF00"/>
                </a:solidFill>
              </a:rPr>
              <a:t>the potential energy </a:t>
            </a:r>
            <a:r>
              <a:rPr lang="en-US" sz="3200" dirty="0" smtClean="0"/>
              <a:t>of the systems, </a:t>
            </a:r>
            <a:r>
              <a:rPr lang="en-US" sz="3200" b="1" i="1" dirty="0" smtClean="0">
                <a:solidFill>
                  <a:srgbClr val="FFFF00"/>
                </a:solidFill>
              </a:rPr>
              <a:t>and/or the internal energy </a:t>
            </a:r>
            <a:r>
              <a:rPr lang="en-US" sz="3200" dirty="0" smtClean="0"/>
              <a:t>of the system.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a:t>
            </a:r>
            <a:r>
              <a:rPr lang="en-US" sz="3200" b="1" i="1" dirty="0" smtClean="0">
                <a:solidFill>
                  <a:srgbClr val="FFFF00"/>
                </a:solidFill>
              </a:rPr>
              <a:t>design an experiment </a:t>
            </a:r>
            <a:r>
              <a:rPr lang="en-US" sz="3200" dirty="0" smtClean="0"/>
              <a:t>and analyze data to examine how a </a:t>
            </a:r>
            <a:r>
              <a:rPr lang="en-US" sz="3200" b="1" i="1" dirty="0" smtClean="0">
                <a:solidFill>
                  <a:srgbClr val="FFFF00"/>
                </a:solidFill>
              </a:rPr>
              <a:t>force exerted on an object or system does work </a:t>
            </a:r>
            <a:r>
              <a:rPr lang="en-US" sz="3200" dirty="0" smtClean="0"/>
              <a:t>on the object or system as it moves through a distance.</a:t>
            </a:r>
          </a:p>
          <a:p>
            <a:r>
              <a:rPr lang="en-US" sz="3200" dirty="0" smtClean="0"/>
              <a:t>The student is able to </a:t>
            </a:r>
            <a:r>
              <a:rPr lang="en-US" sz="3200" b="1" i="1" dirty="0" smtClean="0">
                <a:solidFill>
                  <a:srgbClr val="FFFF00"/>
                </a:solidFill>
              </a:rPr>
              <a:t>design an experiment </a:t>
            </a:r>
            <a:r>
              <a:rPr lang="en-US" sz="3200" dirty="0" smtClean="0"/>
              <a:t>and </a:t>
            </a:r>
            <a:r>
              <a:rPr lang="en-US" sz="3200" b="1" i="1" dirty="0" smtClean="0">
                <a:solidFill>
                  <a:srgbClr val="FFFF00"/>
                </a:solidFill>
              </a:rPr>
              <a:t>analyze graphical data </a:t>
            </a:r>
            <a:r>
              <a:rPr lang="en-US" sz="3200" dirty="0" smtClean="0"/>
              <a:t>in which interpretations of the area under a </a:t>
            </a:r>
            <a:r>
              <a:rPr lang="en-US" sz="3200" b="1" i="1" dirty="0" smtClean="0">
                <a:solidFill>
                  <a:srgbClr val="FFFF00"/>
                </a:solidFill>
              </a:rPr>
              <a:t>force-distance curve </a:t>
            </a:r>
            <a:r>
              <a:rPr lang="en-US" sz="3200" dirty="0" smtClean="0"/>
              <a:t>are needed to determine the work done on or by the object or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382000" cy="1975104"/>
          </a:xfrm>
        </p:spPr>
        <p:txBody>
          <a:bodyPr/>
          <a:lstStyle/>
          <a:p>
            <a:pPr marL="2227263" indent="-2227263"/>
            <a:r>
              <a:rPr lang="en-US" sz="3600" dirty="0" err="1" smtClean="0"/>
              <a:t>Lsn</a:t>
            </a:r>
            <a:r>
              <a:rPr lang="en-US" sz="3600" dirty="0" smtClean="0"/>
              <a:t> 6-3: Kinetic Energy and the work energy principle</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a:t>
            </a:r>
            <a:r>
              <a:rPr lang="en-US" sz="3200" b="1" i="1" dirty="0" smtClean="0">
                <a:solidFill>
                  <a:srgbClr val="FFFF00"/>
                </a:solidFill>
              </a:rPr>
              <a:t>predict and calculate the energy transfer</a:t>
            </a:r>
            <a:r>
              <a:rPr lang="en-US" sz="3200" dirty="0" smtClean="0"/>
              <a:t> to (i.e., the work done on) an object or system from information about a </a:t>
            </a:r>
            <a:r>
              <a:rPr lang="en-US" sz="3200" b="1" i="1" dirty="0" smtClean="0">
                <a:solidFill>
                  <a:srgbClr val="FFFF00"/>
                </a:solidFill>
              </a:rPr>
              <a:t>force exerted on the object or system through a distance</a:t>
            </a:r>
            <a:r>
              <a:rPr lang="en-US" sz="3200" dirty="0" smtClean="0"/>
              <a:t>.</a:t>
            </a:r>
          </a:p>
          <a:p>
            <a:r>
              <a:rPr lang="en-US" sz="3200" dirty="0" smtClean="0"/>
              <a:t>The </a:t>
            </a:r>
            <a:r>
              <a:rPr lang="en-US" sz="3200" dirty="0" smtClean="0"/>
              <a:t>student is able to predict and calculate </a:t>
            </a:r>
            <a:r>
              <a:rPr lang="en-US" sz="3200" b="1" i="1" dirty="0" smtClean="0">
                <a:solidFill>
                  <a:srgbClr val="FFFF00"/>
                </a:solidFill>
              </a:rPr>
              <a:t>from graphical data </a:t>
            </a:r>
            <a:r>
              <a:rPr lang="en-US" sz="3200" dirty="0" smtClean="0"/>
              <a:t>the energy transfer to or work done on an object or system from information about a force exerted on the object or system through a distance</a:t>
            </a:r>
            <a:r>
              <a:rPr lang="en-US" sz="3200" dirty="0" smtClean="0"/>
              <a:t>.</a:t>
            </a:r>
            <a:endParaRPr lang="en-US" sz="3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Video:</a:t>
            </a:r>
            <a:br>
              <a:rPr lang="en-US" dirty="0" smtClean="0"/>
            </a:br>
            <a:r>
              <a:rPr lang="en-US" dirty="0" smtClean="0">
                <a:hlinkClick r:id="rId3" action="ppaction://hlinkfile"/>
              </a:rPr>
              <a:t>What is Energy?</a:t>
            </a:r>
            <a:endParaRPr lang="en-US" dirty="0"/>
          </a:p>
        </p:txBody>
      </p:sp>
      <p:pic>
        <p:nvPicPr>
          <p:cNvPr id="5" name="What is engergy.wmv">
            <a:hlinkClick r:id="" action="ppaction://media"/>
          </p:cNvPr>
          <p:cNvPicPr>
            <a:picLocks noGrp="1" noRot="1" noChangeAspect="1"/>
          </p:cNvPicPr>
          <p:nvPr>
            <p:ph idx="1"/>
            <a:videoFile r:link="rId1"/>
          </p:nvPr>
        </p:nvPicPr>
        <p:blipFill>
          <a:blip r:embed="rId4" cstate="print"/>
          <a:stretch>
            <a:fillRect/>
          </a:stretch>
        </p:blipFill>
        <p:spPr>
          <a:xfrm>
            <a:off x="1913467" y="1905000"/>
            <a:ext cx="6316133" cy="47371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So What is Energy?</a:t>
            </a:r>
            <a:endParaRPr lang="en-US" dirty="0">
              <a:solidFill>
                <a:srgbClr val="FFFF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So What is Energy?</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0000"/>
                </a:solidFill>
              </a:rPr>
              <a:t>The ability to do work</a:t>
            </a:r>
            <a:endParaRPr lang="en-US" b="1"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Name some types of energy</a:t>
            </a:r>
            <a:endParaRPr lang="en-US" dirty="0">
              <a:solidFill>
                <a:srgbClr val="FFFF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Name some types of energy</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0000"/>
                </a:solidFill>
              </a:rPr>
              <a:t>Kinetic</a:t>
            </a:r>
          </a:p>
          <a:p>
            <a:r>
              <a:rPr lang="en-US" b="1" dirty="0" smtClean="0">
                <a:solidFill>
                  <a:srgbClr val="FF0000"/>
                </a:solidFill>
              </a:rPr>
              <a:t>Potential</a:t>
            </a:r>
          </a:p>
          <a:p>
            <a:r>
              <a:rPr lang="en-US" b="1" dirty="0" smtClean="0">
                <a:solidFill>
                  <a:srgbClr val="FF0000"/>
                </a:solidFill>
              </a:rPr>
              <a:t>Thermal</a:t>
            </a:r>
          </a:p>
          <a:p>
            <a:r>
              <a:rPr lang="en-US" b="1" dirty="0" smtClean="0">
                <a:solidFill>
                  <a:srgbClr val="FF0000"/>
                </a:solidFill>
              </a:rPr>
              <a:t>Electrical</a:t>
            </a:r>
          </a:p>
          <a:p>
            <a:r>
              <a:rPr lang="en-US" b="1" dirty="0" smtClean="0">
                <a:solidFill>
                  <a:srgbClr val="FF0000"/>
                </a:solidFill>
              </a:rPr>
              <a:t>Chemical</a:t>
            </a:r>
          </a:p>
          <a:p>
            <a:r>
              <a:rPr lang="en-US" b="1" dirty="0" smtClean="0">
                <a:solidFill>
                  <a:srgbClr val="FF0000"/>
                </a:solidFill>
              </a:rPr>
              <a:t>Nuclear</a:t>
            </a:r>
            <a:endParaRPr lang="en-US" b="1"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3581400" cy="6345936"/>
          </a:xfrm>
        </p:spPr>
        <p:txBody>
          <a:bodyPr/>
          <a:lstStyle/>
          <a:p>
            <a:r>
              <a:rPr lang="en-US" dirty="0" smtClean="0">
                <a:solidFill>
                  <a:srgbClr val="FFFF00"/>
                </a:solidFill>
              </a:rPr>
              <a:t>What types of energy are involved with the Hoover Dam?</a:t>
            </a:r>
            <a:endParaRPr lang="en-US" dirty="0">
              <a:solidFill>
                <a:srgbClr val="FFFF00"/>
              </a:solidFill>
            </a:endParaRPr>
          </a:p>
        </p:txBody>
      </p:sp>
      <p:pic>
        <p:nvPicPr>
          <p:cNvPr id="5" name="Picture 4" descr="hoov-02.jpg"/>
          <p:cNvPicPr>
            <a:picLocks noChangeAspect="1"/>
          </p:cNvPicPr>
          <p:nvPr/>
        </p:nvPicPr>
        <p:blipFill>
          <a:blip r:embed="rId2" cstate="print"/>
          <a:stretch>
            <a:fillRect/>
          </a:stretch>
        </p:blipFill>
        <p:spPr>
          <a:xfrm>
            <a:off x="4343400" y="457200"/>
            <a:ext cx="4495800" cy="5994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dirty="0" smtClean="0"/>
              <a:t>What types of energy are involved with the Hoover Dam?</a:t>
            </a:r>
            <a:endParaRPr lang="en-US" dirty="0"/>
          </a:p>
        </p:txBody>
      </p:sp>
      <p:sp>
        <p:nvSpPr>
          <p:cNvPr id="4" name="Content Placeholder 2"/>
          <p:cNvSpPr>
            <a:spLocks noGrp="1"/>
          </p:cNvSpPr>
          <p:nvPr>
            <p:ph idx="1"/>
          </p:nvPr>
        </p:nvSpPr>
        <p:spPr>
          <a:xfrm>
            <a:off x="609600" y="2057400"/>
            <a:ext cx="3962400" cy="4298160"/>
          </a:xfrm>
        </p:spPr>
        <p:txBody>
          <a:bodyPr/>
          <a:lstStyle/>
          <a:p>
            <a:r>
              <a:rPr lang="en-US" b="1" dirty="0" smtClean="0">
                <a:solidFill>
                  <a:srgbClr val="FF0000"/>
                </a:solidFill>
              </a:rPr>
              <a:t>Kinetic</a:t>
            </a:r>
          </a:p>
          <a:p>
            <a:r>
              <a:rPr lang="en-US" b="1" dirty="0" smtClean="0">
                <a:solidFill>
                  <a:srgbClr val="FF0000"/>
                </a:solidFill>
              </a:rPr>
              <a:t>Potential</a:t>
            </a:r>
          </a:p>
          <a:p>
            <a:r>
              <a:rPr lang="en-US" b="1" dirty="0" smtClean="0">
                <a:solidFill>
                  <a:srgbClr val="FF0000"/>
                </a:solidFill>
              </a:rPr>
              <a:t>Thermal</a:t>
            </a:r>
          </a:p>
          <a:p>
            <a:r>
              <a:rPr lang="en-US" b="1" dirty="0" smtClean="0">
                <a:solidFill>
                  <a:srgbClr val="FF0000"/>
                </a:solidFill>
              </a:rPr>
              <a:t>Electrical</a:t>
            </a:r>
          </a:p>
          <a:p>
            <a:r>
              <a:rPr lang="en-US" b="1" strike="sngStrike" dirty="0" smtClean="0">
                <a:solidFill>
                  <a:srgbClr val="FF0000"/>
                </a:solidFill>
              </a:rPr>
              <a:t>Chemical</a:t>
            </a:r>
          </a:p>
          <a:p>
            <a:r>
              <a:rPr lang="en-US" b="1" strike="sngStrike" dirty="0" smtClean="0">
                <a:solidFill>
                  <a:srgbClr val="FF0000"/>
                </a:solidFill>
              </a:rPr>
              <a:t>Nuclear</a:t>
            </a:r>
            <a:endParaRPr lang="en-US" b="1" strike="sngStrike" dirty="0">
              <a:solidFill>
                <a:srgbClr val="FF0000"/>
              </a:solidFill>
            </a:endParaRPr>
          </a:p>
        </p:txBody>
      </p:sp>
      <p:pic>
        <p:nvPicPr>
          <p:cNvPr id="5" name="Picture 4" descr="hoov-02.jpg"/>
          <p:cNvPicPr>
            <a:picLocks noChangeAspect="1"/>
          </p:cNvPicPr>
          <p:nvPr/>
        </p:nvPicPr>
        <p:blipFill>
          <a:blip r:embed="rId2" cstate="print"/>
          <a:stretch>
            <a:fillRect/>
          </a:stretch>
        </p:blipFill>
        <p:spPr>
          <a:xfrm>
            <a:off x="3340509" y="2286000"/>
            <a:ext cx="5422491" cy="4075083"/>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Energy is Conserved.</a:t>
            </a:r>
            <a:endParaRPr lang="en-US" dirty="0"/>
          </a:p>
        </p:txBody>
      </p:sp>
      <p:sp>
        <p:nvSpPr>
          <p:cNvPr id="5" name="Content Placeholder 4"/>
          <p:cNvSpPr>
            <a:spLocks noGrp="1"/>
          </p:cNvSpPr>
          <p:nvPr>
            <p:ph sz="half" idx="1"/>
          </p:nvPr>
        </p:nvSpPr>
        <p:spPr/>
        <p:txBody>
          <a:bodyPr/>
          <a:lstStyle/>
          <a:p>
            <a:r>
              <a:rPr lang="en-US" b="1" dirty="0" smtClean="0">
                <a:solidFill>
                  <a:srgbClr val="FF0000"/>
                </a:solidFill>
              </a:rPr>
              <a:t>Kinetic</a:t>
            </a:r>
          </a:p>
          <a:p>
            <a:r>
              <a:rPr lang="en-US" b="1" dirty="0" smtClean="0">
                <a:solidFill>
                  <a:srgbClr val="FF0000"/>
                </a:solidFill>
              </a:rPr>
              <a:t>Potential</a:t>
            </a:r>
          </a:p>
          <a:p>
            <a:r>
              <a:rPr lang="en-US" b="1" dirty="0" smtClean="0">
                <a:solidFill>
                  <a:srgbClr val="FF0000"/>
                </a:solidFill>
              </a:rPr>
              <a:t>Thermal</a:t>
            </a:r>
          </a:p>
          <a:p>
            <a:r>
              <a:rPr lang="en-US" b="1" dirty="0" smtClean="0">
                <a:solidFill>
                  <a:srgbClr val="FF0000"/>
                </a:solidFill>
              </a:rPr>
              <a:t>Electrical</a:t>
            </a:r>
          </a:p>
          <a:p>
            <a:r>
              <a:rPr lang="en-US" b="1" dirty="0" smtClean="0">
                <a:solidFill>
                  <a:srgbClr val="FF0000"/>
                </a:solidFill>
              </a:rPr>
              <a:t>Chemical</a:t>
            </a:r>
          </a:p>
          <a:p>
            <a:r>
              <a:rPr lang="en-US" b="1" dirty="0" smtClean="0">
                <a:solidFill>
                  <a:srgbClr val="FF0000"/>
                </a:solidFill>
              </a:rPr>
              <a:t>Nuclear</a:t>
            </a:r>
          </a:p>
        </p:txBody>
      </p:sp>
      <p:pic>
        <p:nvPicPr>
          <p:cNvPr id="7" name="Content Placeholder 6" descr="hoov-04.jpg"/>
          <p:cNvPicPr>
            <a:picLocks noGrp="1" noChangeAspect="1"/>
          </p:cNvPicPr>
          <p:nvPr>
            <p:ph sz="half" idx="2"/>
          </p:nvPr>
        </p:nvPicPr>
        <p:blipFill>
          <a:blip r:embed="rId2" cstate="print"/>
          <a:stretch>
            <a:fillRect/>
          </a:stretch>
        </p:blipFill>
        <p:spPr>
          <a:xfrm>
            <a:off x="3124200" y="1801092"/>
            <a:ext cx="5715000" cy="429490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Work </a:t>
            </a:r>
            <a:r>
              <a:rPr lang="en-US" dirty="0" smtClean="0">
                <a:sym typeface="MT Extra"/>
              </a:rPr>
              <a:t> Energy</a:t>
            </a:r>
            <a:endParaRPr lang="en-US" dirty="0"/>
          </a:p>
        </p:txBody>
      </p:sp>
      <p:graphicFrame>
        <p:nvGraphicFramePr>
          <p:cNvPr id="4" name="Content Placeholder 3"/>
          <p:cNvGraphicFramePr>
            <a:graphicFrameLocks noChangeAspect="1"/>
          </p:cNvGraphicFramePr>
          <p:nvPr>
            <p:ph idx="1"/>
          </p:nvPr>
        </p:nvGraphicFramePr>
        <p:xfrm>
          <a:off x="609599" y="1828800"/>
          <a:ext cx="3236059" cy="2895600"/>
        </p:xfrm>
        <a:graphic>
          <a:graphicData uri="http://schemas.openxmlformats.org/presentationml/2006/ole">
            <p:oleObj spid="_x0000_s1026" name="Equation" r:id="rId3" imgW="723600" imgH="647640" progId="Equation.3">
              <p:embed/>
            </p:oleObj>
          </a:graphicData>
        </a:graphic>
      </p:graphicFrame>
      <p:graphicFrame>
        <p:nvGraphicFramePr>
          <p:cNvPr id="1028" name="Content Placeholder 3"/>
          <p:cNvGraphicFramePr>
            <a:graphicFrameLocks noChangeAspect="1"/>
          </p:cNvGraphicFramePr>
          <p:nvPr/>
        </p:nvGraphicFramePr>
        <p:xfrm>
          <a:off x="4711700" y="1763713"/>
          <a:ext cx="3746500" cy="3178175"/>
        </p:xfrm>
        <a:graphic>
          <a:graphicData uri="http://schemas.openxmlformats.org/presentationml/2006/ole">
            <p:oleObj spid="_x0000_s1028" name="Equation" r:id="rId4" imgW="838080" imgH="7110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Work </a:t>
            </a:r>
            <a:r>
              <a:rPr lang="en-US" dirty="0" smtClean="0">
                <a:sym typeface="MT Extra"/>
              </a:rPr>
              <a:t> Energy</a:t>
            </a:r>
            <a:endParaRPr lang="en-US" dirty="0"/>
          </a:p>
        </p:txBody>
      </p:sp>
      <p:graphicFrame>
        <p:nvGraphicFramePr>
          <p:cNvPr id="4" name="Content Placeholder 3"/>
          <p:cNvGraphicFramePr>
            <a:graphicFrameLocks noChangeAspect="1"/>
          </p:cNvGraphicFramePr>
          <p:nvPr>
            <p:ph idx="1"/>
          </p:nvPr>
        </p:nvGraphicFramePr>
        <p:xfrm>
          <a:off x="1066800" y="1676400"/>
          <a:ext cx="4572000" cy="4044284"/>
        </p:xfrm>
        <a:graphic>
          <a:graphicData uri="http://schemas.openxmlformats.org/presentationml/2006/ole">
            <p:oleObj spid="_x0000_s2050" name="Equation" r:id="rId3" imgW="1206360" imgH="106668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Work </a:t>
            </a:r>
            <a:r>
              <a:rPr lang="en-US" dirty="0" smtClean="0">
                <a:sym typeface="MT Extra"/>
              </a:rPr>
              <a:t> Energy</a:t>
            </a:r>
            <a:endParaRPr lang="en-US" dirty="0"/>
          </a:p>
        </p:txBody>
      </p:sp>
      <p:sp>
        <p:nvSpPr>
          <p:cNvPr id="6" name="Content Placeholder 5"/>
          <p:cNvSpPr>
            <a:spLocks noGrp="1"/>
          </p:cNvSpPr>
          <p:nvPr>
            <p:ph idx="1"/>
          </p:nvPr>
        </p:nvSpPr>
        <p:spPr>
          <a:xfrm>
            <a:off x="304800" y="1783560"/>
            <a:ext cx="3810000" cy="4572000"/>
          </a:xfrm>
        </p:spPr>
        <p:txBody>
          <a:bodyPr/>
          <a:lstStyle/>
          <a:p>
            <a:r>
              <a:rPr lang="en-US" dirty="0" smtClean="0"/>
              <a:t>Kinetic Energy (KE) = 1/2mv</a:t>
            </a:r>
            <a:r>
              <a:rPr lang="en-US" baseline="30000" dirty="0" smtClean="0"/>
              <a:t>2</a:t>
            </a:r>
            <a:endParaRPr lang="en-US" dirty="0" smtClean="0"/>
          </a:p>
          <a:p>
            <a:r>
              <a:rPr lang="en-US" dirty="0" smtClean="0"/>
              <a:t>Net work is equal to the change in kinetic energy</a:t>
            </a:r>
          </a:p>
          <a:p>
            <a:endParaRPr lang="en-US" dirty="0"/>
          </a:p>
        </p:txBody>
      </p:sp>
      <p:graphicFrame>
        <p:nvGraphicFramePr>
          <p:cNvPr id="3074" name="Content Placeholder 3"/>
          <p:cNvGraphicFramePr>
            <a:graphicFrameLocks noChangeAspect="1"/>
          </p:cNvGraphicFramePr>
          <p:nvPr/>
        </p:nvGraphicFramePr>
        <p:xfrm>
          <a:off x="4419600" y="1976438"/>
          <a:ext cx="4308475" cy="3389665"/>
        </p:xfrm>
        <a:graphic>
          <a:graphicData uri="http://schemas.openxmlformats.org/presentationml/2006/ole">
            <p:oleObj spid="_x0000_s3074" name="Equation" r:id="rId3" imgW="1307880" imgH="102852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t>
            </a:r>
            <a:r>
              <a:rPr lang="en-US" dirty="0" smtClean="0">
                <a:sym typeface="MT Extra"/>
              </a:rPr>
              <a:t> Energy</a:t>
            </a:r>
            <a:endParaRPr lang="en-US" dirty="0"/>
          </a:p>
        </p:txBody>
      </p:sp>
      <p:sp>
        <p:nvSpPr>
          <p:cNvPr id="3" name="Content Placeholder 2"/>
          <p:cNvSpPr>
            <a:spLocks noGrp="1"/>
          </p:cNvSpPr>
          <p:nvPr>
            <p:ph idx="1"/>
          </p:nvPr>
        </p:nvSpPr>
        <p:spPr/>
        <p:txBody>
          <a:bodyPr/>
          <a:lstStyle/>
          <a:p>
            <a:r>
              <a:rPr lang="en-US" b="1" i="1" dirty="0" smtClean="0"/>
              <a:t>The work done on an object is equal to the change in its kinetic energy.</a:t>
            </a:r>
          </a:p>
          <a:p>
            <a:r>
              <a:rPr lang="en-US" b="1" dirty="0" smtClean="0"/>
              <a:t>This is known as the work-energy principle.</a:t>
            </a:r>
          </a:p>
          <a:p>
            <a:r>
              <a:rPr lang="en-US" b="1" dirty="0" smtClean="0"/>
              <a:t>The implication is that work and energy are interchangeable.</a:t>
            </a:r>
          </a:p>
          <a:p>
            <a:r>
              <a:rPr lang="en-US" b="1" i="1" dirty="0" smtClean="0"/>
              <a:t>In nuclear physics, we will show how mass and energy are interchangeable at the nuclear level.</a:t>
            </a:r>
            <a:endParaRPr lang="en-US" b="1"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t>
            </a:r>
            <a:r>
              <a:rPr lang="en-US" dirty="0" smtClean="0">
                <a:sym typeface="MT Extra"/>
              </a:rPr>
              <a:t> Energy</a:t>
            </a:r>
            <a:endParaRPr lang="en-US" dirty="0"/>
          </a:p>
        </p:txBody>
      </p:sp>
      <p:sp>
        <p:nvSpPr>
          <p:cNvPr id="3" name="Content Placeholder 2"/>
          <p:cNvSpPr>
            <a:spLocks noGrp="1"/>
          </p:cNvSpPr>
          <p:nvPr>
            <p:ph idx="1"/>
          </p:nvPr>
        </p:nvSpPr>
        <p:spPr/>
        <p:txBody>
          <a:bodyPr/>
          <a:lstStyle/>
          <a:p>
            <a:r>
              <a:rPr lang="en-US" b="1" i="1" dirty="0" smtClean="0">
                <a:solidFill>
                  <a:srgbClr val="FFFF00"/>
                </a:solidFill>
              </a:rPr>
              <a:t>Will the same principle apply to other forms of energy?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t>
            </a:r>
            <a:r>
              <a:rPr lang="en-US" dirty="0" smtClean="0">
                <a:sym typeface="MT Extra"/>
              </a:rPr>
              <a:t> Energy</a:t>
            </a:r>
            <a:endParaRPr lang="en-US" dirty="0"/>
          </a:p>
        </p:txBody>
      </p:sp>
      <p:sp>
        <p:nvSpPr>
          <p:cNvPr id="3" name="Content Placeholder 2"/>
          <p:cNvSpPr>
            <a:spLocks noGrp="1"/>
          </p:cNvSpPr>
          <p:nvPr>
            <p:ph idx="1"/>
          </p:nvPr>
        </p:nvSpPr>
        <p:spPr/>
        <p:txBody>
          <a:bodyPr/>
          <a:lstStyle/>
          <a:p>
            <a:r>
              <a:rPr lang="en-US" b="1" i="1" dirty="0" smtClean="0">
                <a:solidFill>
                  <a:srgbClr val="FFFF00"/>
                </a:solidFill>
              </a:rPr>
              <a:t>Will the same principle apply to other forms of energy?</a:t>
            </a:r>
          </a:p>
          <a:p>
            <a:pPr lvl="1"/>
            <a:r>
              <a:rPr lang="en-US" b="1" i="1" dirty="0" smtClean="0">
                <a:solidFill>
                  <a:srgbClr val="FF0000"/>
                </a:solidFill>
              </a:rPr>
              <a:t>Potential Energy – But that’s not until 6-4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Video:</a:t>
            </a:r>
            <a:br>
              <a:rPr lang="en-US" dirty="0" smtClean="0"/>
            </a:br>
            <a:r>
              <a:rPr lang="en-US" dirty="0" smtClean="0">
                <a:hlinkClick r:id="rId3" action="ppaction://hlinkfile"/>
              </a:rPr>
              <a:t>Kinetic Energy</a:t>
            </a:r>
            <a:endParaRPr lang="en-US" dirty="0"/>
          </a:p>
        </p:txBody>
      </p:sp>
      <p:pic>
        <p:nvPicPr>
          <p:cNvPr id="5" name="Kinetic Energy.wmv">
            <a:hlinkClick r:id="" action="ppaction://media"/>
          </p:cNvPr>
          <p:cNvPicPr>
            <a:picLocks noGrp="1" noRot="1" noChangeAspect="1"/>
          </p:cNvPicPr>
          <p:nvPr>
            <p:ph idx="1"/>
            <a:videoFile r:link="rId1"/>
          </p:nvPr>
        </p:nvPicPr>
        <p:blipFill>
          <a:blip r:embed="rId4" cstate="print"/>
          <a:stretch>
            <a:fillRect/>
          </a:stretch>
        </p:blipFill>
        <p:spPr>
          <a:xfrm>
            <a:off x="1904999" y="1898650"/>
            <a:ext cx="6307667" cy="47307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a:bodyPr>
          <a:lstStyle/>
          <a:p>
            <a:r>
              <a:rPr lang="en-US" sz="3200" b="1" i="1" dirty="0" smtClean="0">
                <a:solidFill>
                  <a:srgbClr val="FFFF00"/>
                </a:solidFill>
              </a:rPr>
              <a:t>The change in the kinetic energy of an object depends on the force exerted on the object and on the displacement of the object during the interval that the force is exerted.</a:t>
            </a:r>
          </a:p>
          <a:p>
            <a:pPr lvl="1"/>
            <a:r>
              <a:rPr lang="en-US" b="1" i="1" dirty="0" smtClean="0">
                <a:solidFill>
                  <a:srgbClr val="FFFF00"/>
                </a:solidFill>
              </a:rPr>
              <a:t>Only the component of the net force exerted on an object parallel or </a:t>
            </a:r>
            <a:r>
              <a:rPr lang="en-US" b="1" i="1" dirty="0" err="1" smtClean="0">
                <a:solidFill>
                  <a:srgbClr val="FFFF00"/>
                </a:solidFill>
              </a:rPr>
              <a:t>antiparallel</a:t>
            </a:r>
            <a:r>
              <a:rPr lang="en-US" b="1" i="1" dirty="0" smtClean="0">
                <a:solidFill>
                  <a:srgbClr val="FFFF00"/>
                </a:solidFill>
              </a:rPr>
              <a:t> to the displacement of the object will increase (parallel) or decrease (</a:t>
            </a:r>
            <a:r>
              <a:rPr lang="en-US" b="1" i="1" dirty="0" err="1" smtClean="0">
                <a:solidFill>
                  <a:srgbClr val="FFFF00"/>
                </a:solidFill>
              </a:rPr>
              <a:t>antiparallel</a:t>
            </a:r>
            <a:r>
              <a:rPr lang="en-US" b="1" i="1" dirty="0" smtClean="0">
                <a:solidFill>
                  <a:srgbClr val="FFFF00"/>
                </a:solidFill>
              </a:rPr>
              <a:t>) the kinetic energy of the object</a:t>
            </a:r>
            <a:r>
              <a:rPr lang="en-US" b="1" i="1" dirty="0" smtClean="0">
                <a:solidFill>
                  <a:srgbClr val="FFFF00"/>
                </a:solidFill>
              </a:rPr>
              <a:t>.</a:t>
            </a:r>
            <a:endParaRPr lang="en-US" b="1" i="1" dirty="0" smtClean="0">
              <a:solidFill>
                <a:srgbClr val="FFFF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a:bodyPr>
          <a:lstStyle/>
          <a:p>
            <a:pPr lvl="1"/>
            <a:r>
              <a:rPr lang="en-US" b="1" i="1" dirty="0" smtClean="0">
                <a:solidFill>
                  <a:srgbClr val="FFFF00"/>
                </a:solidFill>
              </a:rPr>
              <a:t>The </a:t>
            </a:r>
            <a:r>
              <a:rPr lang="en-US" b="1" i="1" dirty="0" smtClean="0">
                <a:solidFill>
                  <a:srgbClr val="FFFF00"/>
                </a:solidFill>
              </a:rPr>
              <a:t>magnitude of the change in the kinetic energy is the product of the magnitude of the displacement and of the magnitude of the component of force parallel or </a:t>
            </a:r>
            <a:r>
              <a:rPr lang="en-US" b="1" i="1" dirty="0" err="1" smtClean="0">
                <a:solidFill>
                  <a:srgbClr val="FFFF00"/>
                </a:solidFill>
              </a:rPr>
              <a:t>antiparallel</a:t>
            </a:r>
            <a:r>
              <a:rPr lang="en-US" b="1" i="1" dirty="0" smtClean="0">
                <a:solidFill>
                  <a:srgbClr val="FFFF00"/>
                </a:solidFill>
              </a:rPr>
              <a:t> to the displacement.</a:t>
            </a:r>
          </a:p>
          <a:p>
            <a:pPr lvl="1"/>
            <a:r>
              <a:rPr lang="en-US" b="1" i="1" dirty="0" smtClean="0">
                <a:solidFill>
                  <a:srgbClr val="FFFF00"/>
                </a:solidFill>
              </a:rPr>
              <a:t>The component of the net force exerted on an object perpendicular to the direction of the displacement of the object can change the direction of the motion of the object without changing the kinetic energy of the object. This should include uniform circular motion and projectile motion.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energy of a system includes its </a:t>
            </a:r>
            <a:r>
              <a:rPr lang="en-US" sz="3200" b="1" i="1" dirty="0" smtClean="0">
                <a:solidFill>
                  <a:srgbClr val="FFFF00"/>
                </a:solidFill>
              </a:rPr>
              <a:t>kinetic energy, potential energy</a:t>
            </a:r>
            <a:r>
              <a:rPr lang="en-US" sz="3200" dirty="0" smtClean="0"/>
              <a:t>, and microscopic internal energy. Examples should include </a:t>
            </a:r>
            <a:r>
              <a:rPr lang="en-US" sz="3200" b="1" i="1" dirty="0" smtClean="0">
                <a:solidFill>
                  <a:srgbClr val="FFFF00"/>
                </a:solidFill>
              </a:rPr>
              <a:t>gravitational potential energy, elastic potential energy, and kinetic energy</a:t>
            </a:r>
            <a:r>
              <a:rPr lang="en-US" sz="3200" dirty="0" smtClean="0"/>
              <a:t>.</a:t>
            </a:r>
          </a:p>
          <a:p>
            <a:r>
              <a:rPr lang="en-US" sz="3200" dirty="0" smtClean="0"/>
              <a:t>An interaction can be either a force exerted by objects outside the system or the </a:t>
            </a:r>
            <a:r>
              <a:rPr lang="en-US" sz="3200" b="1" i="1" dirty="0" smtClean="0">
                <a:solidFill>
                  <a:srgbClr val="FFFF00"/>
                </a:solidFill>
              </a:rPr>
              <a:t>transfer of some quantity </a:t>
            </a:r>
            <a:r>
              <a:rPr lang="en-US" sz="3200" dirty="0" smtClean="0"/>
              <a:t>with objects outside the system.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219200"/>
            <a:ext cx="7772400" cy="5410200"/>
          </a:xfrm>
        </p:spPr>
        <p:txBody>
          <a:bodyPr>
            <a:normAutofit/>
          </a:bodyPr>
          <a:lstStyle/>
          <a:p>
            <a:r>
              <a:rPr lang="en-US" sz="3200" b="1" i="1" dirty="0" smtClean="0">
                <a:solidFill>
                  <a:srgbClr val="FFFF00"/>
                </a:solidFill>
              </a:rPr>
              <a:t>Mechanical energy </a:t>
            </a:r>
            <a:r>
              <a:rPr lang="en-US" sz="3200" dirty="0" smtClean="0"/>
              <a:t>(the sum of kinetic and potential energy) is transferred into or out of a system when an external force is exerted on a system such that a component of the force is parallel to its displacement. </a:t>
            </a:r>
            <a:r>
              <a:rPr lang="en-US" sz="3200" b="1" i="1" dirty="0" smtClean="0">
                <a:solidFill>
                  <a:srgbClr val="FFFF00"/>
                </a:solidFill>
              </a:rPr>
              <a:t>The process through which the energy is transferred is called work</a:t>
            </a:r>
            <a:r>
              <a:rPr lang="en-US" sz="3200" b="1" i="1" dirty="0" smtClean="0">
                <a:solidFill>
                  <a:srgbClr val="FFFF00"/>
                </a:solidFill>
              </a:rPr>
              <a:t>.</a:t>
            </a:r>
            <a:endParaRPr lang="en-US" sz="3200" b="1" i="1"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a:t>
            </a:r>
            <a:r>
              <a:rPr lang="en-US" sz="3200" b="1" i="1" dirty="0" smtClean="0">
                <a:solidFill>
                  <a:srgbClr val="FFFF00"/>
                </a:solidFill>
              </a:rPr>
              <a:t>conservation laws</a:t>
            </a:r>
            <a:r>
              <a:rPr lang="en-US" sz="3200" dirty="0" smtClean="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219200"/>
            <a:ext cx="7772400" cy="5410200"/>
          </a:xfrm>
        </p:spPr>
        <p:txBody>
          <a:bodyPr>
            <a:normAutofit/>
          </a:bodyPr>
          <a:lstStyle/>
          <a:p>
            <a:pPr lvl="1"/>
            <a:r>
              <a:rPr lang="en-US" dirty="0" smtClean="0"/>
              <a:t>If </a:t>
            </a:r>
            <a:r>
              <a:rPr lang="en-US" dirty="0" smtClean="0"/>
              <a:t>the force is constant during a given displacement, then the </a:t>
            </a:r>
            <a:r>
              <a:rPr lang="en-US" b="1" i="1" dirty="0" smtClean="0">
                <a:solidFill>
                  <a:srgbClr val="FFFF00"/>
                </a:solidFill>
              </a:rPr>
              <a:t>work done is the product of the displacement and the component of the force parallel or </a:t>
            </a:r>
            <a:r>
              <a:rPr lang="en-US" b="1" i="1" dirty="0" err="1" smtClean="0">
                <a:solidFill>
                  <a:srgbClr val="FFFF00"/>
                </a:solidFill>
              </a:rPr>
              <a:t>antiparallel</a:t>
            </a:r>
            <a:r>
              <a:rPr lang="en-US" b="1" i="1" dirty="0" smtClean="0">
                <a:solidFill>
                  <a:srgbClr val="FFFF00"/>
                </a:solidFill>
              </a:rPr>
              <a:t> to the displacement.</a:t>
            </a:r>
          </a:p>
          <a:p>
            <a:pPr lvl="1"/>
            <a:r>
              <a:rPr lang="en-US" b="1" i="1" dirty="0" smtClean="0">
                <a:solidFill>
                  <a:srgbClr val="FFFF00"/>
                </a:solidFill>
              </a:rPr>
              <a:t>Work (change in energy) can be found from the area under a graph of the magnitude of the force component parallel to the displacement versus displacement.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b="1" i="1" dirty="0" smtClean="0">
                <a:solidFill>
                  <a:srgbClr val="FFFF00"/>
                </a:solidFill>
              </a:rPr>
              <a:t>Energy can be transferred </a:t>
            </a:r>
            <a:r>
              <a:rPr lang="en-US" sz="3200" dirty="0" smtClean="0"/>
              <a:t>by an external force exerted on an object or system that moves the object or system through a distance; this energy transfer is </a:t>
            </a:r>
            <a:r>
              <a:rPr lang="en-US" sz="3200" b="1" i="1" dirty="0" smtClean="0">
                <a:solidFill>
                  <a:srgbClr val="FFFF00"/>
                </a:solidFill>
              </a:rPr>
              <a:t>called work. </a:t>
            </a:r>
            <a:r>
              <a:rPr lang="en-US" sz="3200" dirty="0" smtClean="0"/>
              <a:t>Energy transfer in mechanical or electrical systems may occur at different rates. </a:t>
            </a:r>
            <a:r>
              <a:rPr lang="en-US" sz="3200" b="1" i="1" dirty="0" smtClean="0">
                <a:solidFill>
                  <a:srgbClr val="FFFF00"/>
                </a:solidFill>
              </a:rPr>
              <a:t>Power is defined as the rate of energy transfer </a:t>
            </a:r>
            <a:r>
              <a:rPr lang="en-US" sz="3200" dirty="0" smtClean="0"/>
              <a:t>into, out of, or within a system. [A piston filled with gas getting compressed or expanded is treated in Physics 2 as a part of thermodynamics.]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change the </a:t>
            </a:r>
            <a:r>
              <a:rPr lang="en-US" sz="3200" b="1" i="1" dirty="0" smtClean="0">
                <a:solidFill>
                  <a:srgbClr val="FFFF00"/>
                </a:solidFill>
              </a:rPr>
              <a:t>kinetic energy </a:t>
            </a:r>
            <a:r>
              <a:rPr lang="en-US" sz="3200" dirty="0" smtClean="0"/>
              <a:t>of the object.</a:t>
            </a:r>
          </a:p>
          <a:p>
            <a:r>
              <a:rPr lang="en-US" sz="3200" dirty="0" smtClean="0"/>
              <a:t>Interactions with other objects or systems can change the </a:t>
            </a:r>
            <a:r>
              <a:rPr lang="en-US" sz="3200" b="1" i="1" dirty="0" smtClean="0">
                <a:solidFill>
                  <a:srgbClr val="FFFF00"/>
                </a:solidFill>
              </a:rPr>
              <a:t>total energy </a:t>
            </a:r>
            <a:r>
              <a:rPr lang="en-US" sz="3200" dirty="0" smtClean="0"/>
              <a:t>of a system.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b="1" i="1" dirty="0" smtClean="0">
                <a:solidFill>
                  <a:srgbClr val="FFFF00"/>
                </a:solidFill>
              </a:rPr>
              <a:t>Certain quantities are conserved</a:t>
            </a:r>
            <a:r>
              <a:rPr lang="en-US" sz="3200" dirty="0" smtClean="0"/>
              <a:t>, in the sense that the changes of those quantities in a given system are always equal to the transfer of that quantity to or from the system by all possible interactions with other systems.</a:t>
            </a:r>
          </a:p>
          <a:p>
            <a:r>
              <a:rPr lang="en-US" sz="3200" dirty="0" smtClean="0"/>
              <a:t>The </a:t>
            </a:r>
            <a:r>
              <a:rPr lang="en-US" sz="3200" b="1" i="1" dirty="0" smtClean="0">
                <a:solidFill>
                  <a:srgbClr val="FFFF00"/>
                </a:solidFill>
              </a:rPr>
              <a:t>energy of a system is conserved</a:t>
            </a:r>
            <a:r>
              <a:rPr lang="en-US" sz="3200"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a:t>
            </a:r>
            <a:r>
              <a:rPr lang="en-US" sz="3200" b="1" i="1" dirty="0" smtClean="0">
                <a:solidFill>
                  <a:srgbClr val="FFFF00"/>
                </a:solidFill>
              </a:rPr>
              <a:t>conservation laws</a:t>
            </a:r>
            <a:r>
              <a:rPr lang="en-US" sz="3200" dirty="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5" name="Picture 4"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#15-24</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pic>
        <p:nvPicPr>
          <p:cNvPr id="5" name="Kinetic Energy in Car Crashes.wmv">
            <a:hlinkClick r:id="" action="ppaction://media"/>
          </p:cNvPr>
          <p:cNvPicPr>
            <a:picLocks noRot="1" noChangeAspect="1"/>
          </p:cNvPicPr>
          <p:nvPr>
            <a:videoFile r:link="rId1"/>
          </p:nvPr>
        </p:nvPicPr>
        <p:blipFill>
          <a:blip r:embed="rId3" cstate="print"/>
          <a:stretch>
            <a:fillRect/>
          </a:stretch>
        </p:blipFill>
        <p:spPr>
          <a:xfrm>
            <a:off x="2743200" y="2057400"/>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change the </a:t>
            </a:r>
            <a:r>
              <a:rPr lang="en-US" sz="3200" b="1" i="1" dirty="0" smtClean="0">
                <a:solidFill>
                  <a:srgbClr val="FFFF00"/>
                </a:solidFill>
              </a:rPr>
              <a:t>kinetic energy </a:t>
            </a:r>
            <a:r>
              <a:rPr lang="en-US" sz="3200" dirty="0" smtClean="0"/>
              <a:t>of the object.</a:t>
            </a:r>
          </a:p>
          <a:p>
            <a:r>
              <a:rPr lang="en-US" sz="3200" dirty="0" smtClean="0"/>
              <a:t>Interactions with other objects or systems can change the </a:t>
            </a:r>
            <a:r>
              <a:rPr lang="en-US" sz="3200" b="1" i="1" dirty="0" smtClean="0">
                <a:solidFill>
                  <a:srgbClr val="FFFF00"/>
                </a:solidFill>
              </a:rPr>
              <a:t>total energy </a:t>
            </a:r>
            <a:r>
              <a:rPr lang="en-US" sz="3200" dirty="0" smtClean="0"/>
              <a:t>of a system.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b="1" i="1" dirty="0" smtClean="0">
                <a:solidFill>
                  <a:srgbClr val="FFFF00"/>
                </a:solidFill>
              </a:rPr>
              <a:t>Certain quantities are conserved</a:t>
            </a:r>
            <a:r>
              <a:rPr lang="en-US" sz="3200" dirty="0" smtClean="0"/>
              <a:t>, in the sense that the changes of those quantities in a given system are always equal to the transfer of that quantity to or from the system by all possible interactions with other systems.</a:t>
            </a:r>
          </a:p>
          <a:p>
            <a:r>
              <a:rPr lang="en-US" sz="3200" dirty="0" smtClean="0"/>
              <a:t>The </a:t>
            </a:r>
            <a:r>
              <a:rPr lang="en-US" sz="3200" b="1" i="1" dirty="0" smtClean="0">
                <a:solidFill>
                  <a:srgbClr val="FFFF00"/>
                </a:solidFill>
              </a:rPr>
              <a:t>energy of a system is conserved</a:t>
            </a:r>
            <a:r>
              <a:rPr lang="en-US" sz="3200"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a:bodyPr>
          <a:lstStyle/>
          <a:p>
            <a:r>
              <a:rPr lang="en-US" sz="3200" b="1" i="1" dirty="0" smtClean="0">
                <a:solidFill>
                  <a:srgbClr val="FFFF00"/>
                </a:solidFill>
              </a:rPr>
              <a:t>The change in the kinetic energy of an object depends on the force exerted on the object and on the displacement of the object during the interval that the force is exerted.</a:t>
            </a:r>
          </a:p>
          <a:p>
            <a:pPr lvl="1"/>
            <a:r>
              <a:rPr lang="en-US" b="1" i="1" dirty="0" smtClean="0">
                <a:solidFill>
                  <a:srgbClr val="FFFF00"/>
                </a:solidFill>
              </a:rPr>
              <a:t>Only the component of the net force exerted on an object parallel or </a:t>
            </a:r>
            <a:r>
              <a:rPr lang="en-US" b="1" i="1" dirty="0" err="1" smtClean="0">
                <a:solidFill>
                  <a:srgbClr val="FFFF00"/>
                </a:solidFill>
              </a:rPr>
              <a:t>antiparallel</a:t>
            </a:r>
            <a:r>
              <a:rPr lang="en-US" b="1" i="1" dirty="0" smtClean="0">
                <a:solidFill>
                  <a:srgbClr val="FFFF00"/>
                </a:solidFill>
              </a:rPr>
              <a:t> to the displacement of the object will increase (parallel) or decrease (</a:t>
            </a:r>
            <a:r>
              <a:rPr lang="en-US" b="1" i="1" dirty="0" err="1" smtClean="0">
                <a:solidFill>
                  <a:srgbClr val="FFFF00"/>
                </a:solidFill>
              </a:rPr>
              <a:t>antiparallel</a:t>
            </a:r>
            <a:r>
              <a:rPr lang="en-US" b="1" i="1" dirty="0" smtClean="0">
                <a:solidFill>
                  <a:srgbClr val="FFFF00"/>
                </a:solidFill>
              </a:rPr>
              <a:t>) the kinetic energy of the object</a:t>
            </a:r>
            <a:r>
              <a:rPr lang="en-US" b="1" i="1" dirty="0" smtClean="0">
                <a:solidFill>
                  <a:srgbClr val="FFFF00"/>
                </a:solidFill>
              </a:rPr>
              <a:t>.</a:t>
            </a:r>
            <a:endParaRPr lang="en-US" b="1" i="1" dirty="0" smtClean="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257800"/>
          </a:xfrm>
        </p:spPr>
        <p:txBody>
          <a:bodyPr>
            <a:normAutofit/>
          </a:bodyPr>
          <a:lstStyle/>
          <a:p>
            <a:pPr lvl="1"/>
            <a:r>
              <a:rPr lang="en-US" b="1" i="1" dirty="0" smtClean="0">
                <a:solidFill>
                  <a:srgbClr val="FFFF00"/>
                </a:solidFill>
              </a:rPr>
              <a:t>The </a:t>
            </a:r>
            <a:r>
              <a:rPr lang="en-US" b="1" i="1" dirty="0" smtClean="0">
                <a:solidFill>
                  <a:srgbClr val="FFFF00"/>
                </a:solidFill>
              </a:rPr>
              <a:t>magnitude of the change in the kinetic energy is the product of the magnitude of the displacement and of the magnitude of the component of force parallel or </a:t>
            </a:r>
            <a:r>
              <a:rPr lang="en-US" b="1" i="1" dirty="0" err="1" smtClean="0">
                <a:solidFill>
                  <a:srgbClr val="FFFF00"/>
                </a:solidFill>
              </a:rPr>
              <a:t>antiparallel</a:t>
            </a:r>
            <a:r>
              <a:rPr lang="en-US" b="1" i="1" dirty="0" smtClean="0">
                <a:solidFill>
                  <a:srgbClr val="FFFF00"/>
                </a:solidFill>
              </a:rPr>
              <a:t> to the displacement.</a:t>
            </a:r>
          </a:p>
          <a:p>
            <a:pPr lvl="1"/>
            <a:r>
              <a:rPr lang="en-US" b="1" i="1" dirty="0" smtClean="0">
                <a:solidFill>
                  <a:srgbClr val="FFFF00"/>
                </a:solidFill>
              </a:rPr>
              <a:t>The component of the net force exerted on an object perpendicular to the direction of the displacement of the object can change the direction of the motion of the object without changing the kinetic energy of the object. This should include uniform circular motion and projectile motion.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energy of a system includes its </a:t>
            </a:r>
            <a:r>
              <a:rPr lang="en-US" sz="3200" b="1" i="1" dirty="0" smtClean="0">
                <a:solidFill>
                  <a:srgbClr val="FFFF00"/>
                </a:solidFill>
              </a:rPr>
              <a:t>kinetic energy, potential energy</a:t>
            </a:r>
            <a:r>
              <a:rPr lang="en-US" sz="3200" dirty="0" smtClean="0"/>
              <a:t>, and microscopic internal energy. Examples should include </a:t>
            </a:r>
            <a:r>
              <a:rPr lang="en-US" sz="3200" b="1" i="1" dirty="0" smtClean="0">
                <a:solidFill>
                  <a:srgbClr val="FFFF00"/>
                </a:solidFill>
              </a:rPr>
              <a:t>gravitational potential energy, elastic potential energy, and kinetic energy</a:t>
            </a:r>
            <a:r>
              <a:rPr lang="en-US" sz="3200" dirty="0" smtClean="0"/>
              <a:t>.</a:t>
            </a:r>
          </a:p>
          <a:p>
            <a:r>
              <a:rPr lang="en-US" sz="3200" dirty="0" smtClean="0"/>
              <a:t>An interaction can be either a force exerted by objects outside the system or the </a:t>
            </a:r>
            <a:r>
              <a:rPr lang="en-US" sz="3200" b="1" i="1" dirty="0" smtClean="0">
                <a:solidFill>
                  <a:srgbClr val="FFFF00"/>
                </a:solidFill>
              </a:rPr>
              <a:t>transfer of some quantity </a:t>
            </a:r>
            <a:r>
              <a:rPr lang="en-US" sz="3200" dirty="0" smtClean="0"/>
              <a:t>with objects outside the system.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227</TotalTime>
  <Words>1795</Words>
  <Application>Microsoft Office PowerPoint</Application>
  <PresentationFormat>On-screen Show (4:3)</PresentationFormat>
  <Paragraphs>121</Paragraphs>
  <Slides>46</Slides>
  <Notes>0</Notes>
  <HiddenSlides>0</HiddenSlides>
  <MMClips>3</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Metro</vt:lpstr>
      <vt:lpstr>Equation</vt:lpstr>
      <vt:lpstr>Devil  physics The  baddest  class  on  campus  AP  Physics</vt:lpstr>
      <vt:lpstr>Lsn 6-3: Kinetic Energy and the work energy principle</vt:lpstr>
      <vt:lpstr>Questions From Reading Activity?</vt:lpstr>
      <vt:lpstr>Big Idea(s):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Introductory Video: What is Energy?</vt:lpstr>
      <vt:lpstr>So What is Energy?</vt:lpstr>
      <vt:lpstr>So What is Energy?</vt:lpstr>
      <vt:lpstr>Name some types of energy</vt:lpstr>
      <vt:lpstr>Name some types of energy</vt:lpstr>
      <vt:lpstr>What types of energy are involved with the Hoover Dam?</vt:lpstr>
      <vt:lpstr>What types of energy are involved with the Hoover Dam?</vt:lpstr>
      <vt:lpstr>Key: Energy is Conserved.</vt:lpstr>
      <vt:lpstr>Work  Energy</vt:lpstr>
      <vt:lpstr>Work  Energy</vt:lpstr>
      <vt:lpstr>Work  Energy</vt:lpstr>
      <vt:lpstr>Work  Energy</vt:lpstr>
      <vt:lpstr>Work  Energy</vt:lpstr>
      <vt:lpstr>Work  Energy</vt:lpstr>
      <vt:lpstr>Summary Video: Kinetic Energy</vt:lpstr>
      <vt:lpstr>Essential Knowledge(s): </vt:lpstr>
      <vt:lpstr>Essential Knowledge(s): </vt:lpstr>
      <vt:lpstr>Essential Knowledge(s): </vt:lpstr>
      <vt:lpstr>Essential Knowledge(s): </vt:lpstr>
      <vt:lpstr>Essential Knowledge(s): </vt:lpstr>
      <vt:lpstr>Essential Knowledge(s): </vt:lpstr>
      <vt:lpstr>Enduring Understanding(s):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40</cp:revision>
  <dcterms:created xsi:type="dcterms:W3CDTF">2010-12-08T08:20:03Z</dcterms:created>
  <dcterms:modified xsi:type="dcterms:W3CDTF">2016-01-11T06:34:41Z</dcterms:modified>
</cp:coreProperties>
</file>