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305" r:id="rId5"/>
    <p:sldId id="306" r:id="rId6"/>
    <p:sldId id="260" r:id="rId7"/>
    <p:sldId id="263" r:id="rId8"/>
    <p:sldId id="264" r:id="rId9"/>
    <p:sldId id="314" r:id="rId10"/>
    <p:sldId id="315" r:id="rId11"/>
    <p:sldId id="316" r:id="rId12"/>
    <p:sldId id="317" r:id="rId13"/>
    <p:sldId id="265" r:id="rId14"/>
    <p:sldId id="318" r:id="rId15"/>
    <p:sldId id="319" r:id="rId16"/>
    <p:sldId id="321" r:id="rId17"/>
    <p:sldId id="322" r:id="rId18"/>
    <p:sldId id="320" r:id="rId19"/>
    <p:sldId id="266" r:id="rId20"/>
    <p:sldId id="268" r:id="rId21"/>
    <p:sldId id="267" r:id="rId22"/>
    <p:sldId id="269" r:id="rId23"/>
    <p:sldId id="270" r:id="rId24"/>
    <p:sldId id="271" r:id="rId25"/>
    <p:sldId id="272" r:id="rId26"/>
    <p:sldId id="275" r:id="rId27"/>
    <p:sldId id="277" r:id="rId28"/>
    <p:sldId id="279" r:id="rId29"/>
    <p:sldId id="280" r:id="rId30"/>
    <p:sldId id="281" r:id="rId31"/>
    <p:sldId id="282" r:id="rId32"/>
    <p:sldId id="283" r:id="rId33"/>
    <p:sldId id="284" r:id="rId34"/>
    <p:sldId id="285" r:id="rId35"/>
    <p:sldId id="276" r:id="rId36"/>
    <p:sldId id="287" r:id="rId37"/>
    <p:sldId id="278" r:id="rId38"/>
    <p:sldId id="286" r:id="rId39"/>
    <p:sldId id="289" r:id="rId40"/>
    <p:sldId id="290" r:id="rId41"/>
    <p:sldId id="291" r:id="rId42"/>
    <p:sldId id="292" r:id="rId43"/>
    <p:sldId id="293" r:id="rId44"/>
    <p:sldId id="294" r:id="rId45"/>
    <p:sldId id="295" r:id="rId46"/>
    <p:sldId id="296" r:id="rId47"/>
    <p:sldId id="288" r:id="rId48"/>
    <p:sldId id="297" r:id="rId49"/>
    <p:sldId id="323" r:id="rId50"/>
    <p:sldId id="298" r:id="rId51"/>
    <p:sldId id="299" r:id="rId52"/>
    <p:sldId id="300" r:id="rId53"/>
    <p:sldId id="301" r:id="rId54"/>
    <p:sldId id="302" r:id="rId55"/>
    <p:sldId id="303" r:id="rId56"/>
    <p:sldId id="304" r:id="rId57"/>
    <p:sldId id="310" r:id="rId58"/>
    <p:sldId id="311" r:id="rId59"/>
    <p:sldId id="312" r:id="rId60"/>
    <p:sldId id="261" r:id="rId61"/>
    <p:sldId id="262" r:id="rId62"/>
    <p:sldId id="313"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21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4.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4.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4.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4.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4.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FD15329E-6E04-4E8D-9AA0-27424FD5CF1F}" type="datetimeFigureOut">
              <a:rPr lang="en-US" smtClean="0"/>
              <a:pPr/>
              <a:t>5/2/2016</a:t>
            </a:fld>
            <a:endParaRPr lang="en-US" dirty="0"/>
          </a:p>
        </p:txBody>
      </p:sp>
      <p:sp>
        <p:nvSpPr>
          <p:cNvPr id="17" name="Footer Placeholder 16"/>
          <p:cNvSpPr>
            <a:spLocks noGrp="1"/>
          </p:cNvSpPr>
          <p:nvPr>
            <p:ph type="ftr" sz="quarter" idx="11"/>
          </p:nvPr>
        </p:nvSpPr>
        <p:spPr/>
        <p:txBody>
          <a:bodyPr/>
          <a:lstStyle>
            <a:extLst/>
          </a:lstStyle>
          <a:p>
            <a:endParaRPr lang="en-US" dirty="0"/>
          </a:p>
        </p:txBody>
      </p:sp>
      <p:sp>
        <p:nvSpPr>
          <p:cNvPr id="29" name="Slide Number Placeholder 28"/>
          <p:cNvSpPr>
            <a:spLocks noGrp="1"/>
          </p:cNvSpPr>
          <p:nvPr>
            <p:ph type="sldNum" sz="quarter" idx="12"/>
          </p:nvPr>
        </p:nvSpPr>
        <p:spPr/>
        <p:txBody>
          <a:bodyPr/>
          <a:lstStyle>
            <a:extLst/>
          </a:lstStyle>
          <a:p>
            <a:fld id="{E58F673A-CE59-4D58-8998-1918CBD17A80}" type="slidenum">
              <a:rPr lang="en-US" smtClean="0"/>
              <a:pPr/>
              <a:t>‹#›</a:t>
            </a:fld>
            <a:endParaRPr lang="en-US" dirty="0"/>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5/2/2016</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5/2/2016</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5/2/2016</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5/2/2016</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dirty="0"/>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D15329E-6E04-4E8D-9AA0-27424FD5CF1F}" type="datetimeFigureOut">
              <a:rPr lang="en-US" smtClean="0"/>
              <a:pPr/>
              <a:t>5/2/2016</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E58F673A-CE59-4D58-8998-1918CBD17A80}"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D15329E-6E04-4E8D-9AA0-27424FD5CF1F}" type="datetimeFigureOut">
              <a:rPr lang="en-US" smtClean="0"/>
              <a:pPr/>
              <a:t>5/2/2016</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E58F673A-CE59-4D58-8998-1918CBD17A80}" type="slidenum">
              <a:rPr lang="en-US" smtClean="0"/>
              <a:pPr/>
              <a:t>‹#›</a:t>
            </a:fld>
            <a:endParaRPr lang="en-US" dirty="0"/>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D15329E-6E04-4E8D-9AA0-27424FD5CF1F}" type="datetimeFigureOut">
              <a:rPr lang="en-US" smtClean="0"/>
              <a:pPr/>
              <a:t>5/2/2016</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E58F673A-CE59-4D58-8998-1918CBD17A80}"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FD15329E-6E04-4E8D-9AA0-27424FD5CF1F}" type="datetimeFigureOut">
              <a:rPr lang="en-US" smtClean="0"/>
              <a:pPr/>
              <a:t>5/2/2016</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E58F673A-CE59-4D58-8998-1918CBD17A8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D15329E-6E04-4E8D-9AA0-27424FD5CF1F}" type="datetimeFigureOut">
              <a:rPr lang="en-US" smtClean="0"/>
              <a:pPr/>
              <a:t>5/2/2016</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E58F673A-CE59-4D58-8998-1918CBD17A80}"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FD15329E-6E04-4E8D-9AA0-27424FD5CF1F}" type="datetimeFigureOut">
              <a:rPr lang="en-US" smtClean="0"/>
              <a:pPr/>
              <a:t>5/2/2016</a:t>
            </a:fld>
            <a:endParaRPr lang="en-US" dirty="0"/>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dirty="0"/>
          </a:p>
        </p:txBody>
      </p:sp>
      <p:sp>
        <p:nvSpPr>
          <p:cNvPr id="7" name="Slide Number Placeholder 6"/>
          <p:cNvSpPr>
            <a:spLocks noGrp="1"/>
          </p:cNvSpPr>
          <p:nvPr>
            <p:ph type="sldNum" sz="quarter" idx="12"/>
          </p:nvPr>
        </p:nvSpPr>
        <p:spPr>
          <a:xfrm>
            <a:off x="8610600" y="55499"/>
            <a:ext cx="457200" cy="365125"/>
          </a:xfrm>
        </p:spPr>
        <p:txBody>
          <a:bodyPr/>
          <a:lstStyle>
            <a:extLst/>
          </a:lstStyle>
          <a:p>
            <a:fld id="{E58F673A-CE59-4D58-8998-1918CBD17A80}"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FD15329E-6E04-4E8D-9AA0-27424FD5CF1F}" type="datetimeFigureOut">
              <a:rPr lang="en-US" smtClean="0"/>
              <a:pPr/>
              <a:t>5/2/2016</a:t>
            </a:fld>
            <a:endParaRPr lang="en-US" dirty="0"/>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dirty="0"/>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E58F673A-CE59-4D58-8998-1918CBD17A80}"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5.w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5.w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5.w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6.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6.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6.w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6.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6.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6.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7.w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8.w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9.w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image" Target="../media/image10.w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12.wmf"/><Relationship Id="rId5" Type="http://schemas.openxmlformats.org/officeDocument/2006/relationships/oleObject" Target="../embeddings/oleObject18.bin"/><Relationship Id="rId4" Type="http://schemas.openxmlformats.org/officeDocument/2006/relationships/image" Target="../media/image11.w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12.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image" Target="../media/image13.wmf"/></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video" Target="../media/media2.wmv"/><Relationship Id="rId7" Type="http://schemas.openxmlformats.org/officeDocument/2006/relationships/image" Target="../media/image14.wmf"/><Relationship Id="rId2" Type="http://schemas.microsoft.com/office/2007/relationships/media" Target="../media/media2.wmv"/><Relationship Id="rId1" Type="http://schemas.openxmlformats.org/officeDocument/2006/relationships/vmlDrawing" Target="../drawings/vmlDrawing20.vml"/><Relationship Id="rId6" Type="http://schemas.openxmlformats.org/officeDocument/2006/relationships/oleObject" Target="../embeddings/oleObject21.bin"/><Relationship Id="rId5" Type="http://schemas.openxmlformats.org/officeDocument/2006/relationships/hyperlink" Target="Hydrostatic_Pressure_Demo_1.wmv" TargetMode="Externa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21.vml"/><Relationship Id="rId4" Type="http://schemas.openxmlformats.org/officeDocument/2006/relationships/image" Target="../media/image14.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image" Target="../media/image16.wmf"/><Relationship Id="rId5" Type="http://schemas.openxmlformats.org/officeDocument/2006/relationships/oleObject" Target="../embeddings/oleObject24.bin"/><Relationship Id="rId4" Type="http://schemas.openxmlformats.org/officeDocument/2006/relationships/image" Target="../media/image14.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image" Target="../media/image17.wmf"/><Relationship Id="rId5" Type="http://schemas.openxmlformats.org/officeDocument/2006/relationships/oleObject" Target="../embeddings/oleObject26.bin"/><Relationship Id="rId4" Type="http://schemas.openxmlformats.org/officeDocument/2006/relationships/image" Target="../media/image14.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image" Target="../media/image17.wmf"/><Relationship Id="rId5" Type="http://schemas.openxmlformats.org/officeDocument/2006/relationships/oleObject" Target="../embeddings/oleObject28.bin"/><Relationship Id="rId4" Type="http://schemas.openxmlformats.org/officeDocument/2006/relationships/image" Target="../media/image14.w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image" Target="../media/image17.wmf"/><Relationship Id="rId5" Type="http://schemas.openxmlformats.org/officeDocument/2006/relationships/oleObject" Target="../embeddings/oleObject30.bin"/><Relationship Id="rId4" Type="http://schemas.openxmlformats.org/officeDocument/2006/relationships/image" Target="../media/image14.w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17.wmf"/><Relationship Id="rId5" Type="http://schemas.openxmlformats.org/officeDocument/2006/relationships/oleObject" Target="../embeddings/oleObject32.bin"/><Relationship Id="rId4" Type="http://schemas.openxmlformats.org/officeDocument/2006/relationships/image" Target="../media/image14.w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27.vml"/><Relationship Id="rId4" Type="http://schemas.openxmlformats.org/officeDocument/2006/relationships/image" Target="../media/image19.wmf"/></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28.vml"/><Relationship Id="rId4" Type="http://schemas.openxmlformats.org/officeDocument/2006/relationships/image" Target="../media/image21.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vmlDrawing" Target="../drawings/vmlDrawing29.vml"/><Relationship Id="rId4" Type="http://schemas.openxmlformats.org/officeDocument/2006/relationships/image" Target="../media/image21.w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2.xml"/><Relationship Id="rId1" Type="http://schemas.openxmlformats.org/officeDocument/2006/relationships/vmlDrawing" Target="../drawings/vmlDrawing30.vml"/><Relationship Id="rId4" Type="http://schemas.openxmlformats.org/officeDocument/2006/relationships/image" Target="../media/image22.w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2.xml"/><Relationship Id="rId1" Type="http://schemas.openxmlformats.org/officeDocument/2006/relationships/vmlDrawing" Target="../drawings/vmlDrawing31.vml"/><Relationship Id="rId4" Type="http://schemas.openxmlformats.org/officeDocument/2006/relationships/image" Target="../media/image21.w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2.xml"/><Relationship Id="rId1" Type="http://schemas.openxmlformats.org/officeDocument/2006/relationships/vmlDrawing" Target="../drawings/vmlDrawing32.vml"/><Relationship Id="rId5" Type="http://schemas.openxmlformats.org/officeDocument/2006/relationships/image" Target="../media/image23.wmf"/><Relationship Id="rId4" Type="http://schemas.openxmlformats.org/officeDocument/2006/relationships/image" Target="../media/image21.w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33.vml"/><Relationship Id="rId4" Type="http://schemas.openxmlformats.org/officeDocument/2006/relationships/image" Target="../media/image21.w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2.xml"/><Relationship Id="rId1" Type="http://schemas.openxmlformats.org/officeDocument/2006/relationships/vmlDrawing" Target="../drawings/vmlDrawing34.vml"/><Relationship Id="rId4" Type="http://schemas.openxmlformats.org/officeDocument/2006/relationships/image" Target="../media/image21.w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2.xml"/><Relationship Id="rId1" Type="http://schemas.openxmlformats.org/officeDocument/2006/relationships/vmlDrawing" Target="../drawings/vmlDrawing35.vml"/><Relationship Id="rId4" Type="http://schemas.openxmlformats.org/officeDocument/2006/relationships/image" Target="../media/image21.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2.xml"/><Relationship Id="rId1" Type="http://schemas.openxmlformats.org/officeDocument/2006/relationships/vmlDrawing" Target="../drawings/vmlDrawing36.vml"/><Relationship Id="rId4" Type="http://schemas.openxmlformats.org/officeDocument/2006/relationships/image" Target="../media/image26.w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2.xml"/><Relationship Id="rId1" Type="http://schemas.openxmlformats.org/officeDocument/2006/relationships/vmlDrawing" Target="../drawings/vmlDrawing37.vml"/><Relationship Id="rId4" Type="http://schemas.openxmlformats.org/officeDocument/2006/relationships/image" Target="../media/image27.w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2.xml"/><Relationship Id="rId1" Type="http://schemas.openxmlformats.org/officeDocument/2006/relationships/vmlDrawing" Target="../drawings/vmlDrawing38.vml"/><Relationship Id="rId4" Type="http://schemas.openxmlformats.org/officeDocument/2006/relationships/image" Target="../media/image28.wmf"/></Relationships>
</file>

<file path=ppt/slides/_rels/slide5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vmlDrawing" Target="../drawings/vmlDrawing39.vml"/><Relationship Id="rId5" Type="http://schemas.openxmlformats.org/officeDocument/2006/relationships/image" Target="../media/image29.wmf"/><Relationship Id="rId4" Type="http://schemas.openxmlformats.org/officeDocument/2006/relationships/oleObject" Target="../embeddings/oleObject45.bin"/></Relationships>
</file>

<file path=ppt/slides/_rels/slide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Reading%20Activity%20Lsn%2010-3%20to%2010-6%20Answers.docx"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w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w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5.w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029200"/>
            <a:ext cx="7772400" cy="1600200"/>
          </a:xfrm>
        </p:spPr>
        <p:txBody>
          <a:bodyPr/>
          <a:lstStyle/>
          <a:p>
            <a:pPr algn="ctr"/>
            <a:r>
              <a:rPr lang="en-US" dirty="0" smtClean="0">
                <a:latin typeface="Pristina" panose="03060402040406080204" pitchFamily="66" charset="0"/>
              </a:rPr>
              <a:t>Devil physics</a:t>
            </a:r>
            <a:br>
              <a:rPr lang="en-US" dirty="0" smtClean="0">
                <a:latin typeface="Pristina" panose="03060402040406080204" pitchFamily="66" charset="0"/>
              </a:rPr>
            </a:br>
            <a:r>
              <a:rPr lang="en-US" sz="3200" dirty="0" smtClean="0">
                <a:latin typeface="Pristina" panose="03060402040406080204" pitchFamily="66" charset="0"/>
              </a:rPr>
              <a:t>The </a:t>
            </a:r>
            <a:r>
              <a:rPr lang="en-US" sz="3200" dirty="0" err="1" smtClean="0">
                <a:latin typeface="Pristina" panose="03060402040406080204" pitchFamily="66" charset="0"/>
              </a:rPr>
              <a:t>baddest</a:t>
            </a:r>
            <a:r>
              <a:rPr lang="en-US" sz="3200" dirty="0" smtClean="0">
                <a:latin typeface="Pristina" panose="03060402040406080204" pitchFamily="66" charset="0"/>
              </a:rPr>
              <a:t> class on campus</a:t>
            </a:r>
            <a:br>
              <a:rPr lang="en-US" sz="3200" dirty="0" smtClean="0">
                <a:latin typeface="Pristina" panose="03060402040406080204" pitchFamily="66" charset="0"/>
              </a:rPr>
            </a:br>
            <a:r>
              <a:rPr lang="en-US" sz="2800" dirty="0" smtClean="0">
                <a:latin typeface="Pristina" panose="03060402040406080204" pitchFamily="66" charset="0"/>
              </a:rPr>
              <a:t>AP </a:t>
            </a:r>
            <a:r>
              <a:rPr lang="en-US" sz="2800" dirty="0" smtClean="0">
                <a:latin typeface="Pristina" panose="03060402040406080204" pitchFamily="66" charset="0"/>
              </a:rPr>
              <a:t>Physics</a:t>
            </a:r>
            <a:endParaRPr lang="en-US" sz="2800" dirty="0">
              <a:latin typeface="Pristina" panose="03060402040406080204" pitchFamily="66" charset="0"/>
            </a:endParaRPr>
          </a:p>
        </p:txBody>
      </p:sp>
      <p:pic>
        <p:nvPicPr>
          <p:cNvPr id="4" name="Picture 3" descr="Devil%20Head.jpg"/>
          <p:cNvPicPr>
            <a:picLocks noChangeAspect="1"/>
          </p:cNvPicPr>
          <p:nvPr/>
        </p:nvPicPr>
        <p:blipFill>
          <a:blip r:embed="rId2" cstate="print"/>
          <a:stretch>
            <a:fillRect/>
          </a:stretch>
        </p:blipFill>
        <p:spPr>
          <a:xfrm>
            <a:off x="2895600" y="838200"/>
            <a:ext cx="3361571" cy="32004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2064"/>
            <a:ext cx="8458200" cy="914400"/>
          </a:xfrm>
        </p:spPr>
        <p:txBody>
          <a:bodyPr/>
          <a:lstStyle/>
          <a:p>
            <a:r>
              <a:rPr lang="en-US" dirty="0" smtClean="0"/>
              <a:t>Volunteer from Audience</a:t>
            </a:r>
            <a:endParaRPr lang="en-US" dirty="0"/>
          </a:p>
        </p:txBody>
      </p:sp>
      <p:sp>
        <p:nvSpPr>
          <p:cNvPr id="3" name="Content Placeholder 2"/>
          <p:cNvSpPr>
            <a:spLocks noGrp="1"/>
          </p:cNvSpPr>
          <p:nvPr>
            <p:ph idx="1"/>
          </p:nvPr>
        </p:nvSpPr>
        <p:spPr>
          <a:xfrm>
            <a:off x="457200" y="1524000"/>
            <a:ext cx="8229600" cy="4831560"/>
          </a:xfrm>
        </p:spPr>
        <p:txBody>
          <a:bodyPr/>
          <a:lstStyle/>
          <a:p>
            <a:r>
              <a:rPr lang="en-US" b="1" i="1" dirty="0" smtClean="0">
                <a:solidFill>
                  <a:srgbClr val="FFFF00"/>
                </a:solidFill>
              </a:rPr>
              <a:t>School puts a lot of pressure on students, but how much pressure does the student exert on the school?</a:t>
            </a:r>
          </a:p>
          <a:p>
            <a:pPr lvl="1"/>
            <a:r>
              <a:rPr lang="en-US" dirty="0" smtClean="0">
                <a:solidFill>
                  <a:srgbClr val="FF0000"/>
                </a:solidFill>
              </a:rPr>
              <a:t>Mass = </a:t>
            </a:r>
            <a:r>
              <a:rPr lang="en-US" u="sng" dirty="0" smtClean="0">
                <a:solidFill>
                  <a:srgbClr val="FF0000"/>
                </a:solidFill>
              </a:rPr>
              <a:t>_____70kg_____</a:t>
            </a:r>
            <a:endParaRPr lang="en-US" u="sng" dirty="0" smtClean="0">
              <a:solidFill>
                <a:srgbClr val="FF0000"/>
              </a:solidFill>
            </a:endParaRPr>
          </a:p>
          <a:p>
            <a:pPr lvl="1"/>
            <a:r>
              <a:rPr lang="en-US" dirty="0" smtClean="0">
                <a:solidFill>
                  <a:srgbClr val="FF0000"/>
                </a:solidFill>
              </a:rPr>
              <a:t>F = mg = </a:t>
            </a:r>
            <a:r>
              <a:rPr lang="en-US" dirty="0" smtClean="0">
                <a:solidFill>
                  <a:srgbClr val="FF0000"/>
                </a:solidFill>
              </a:rPr>
              <a:t>___700N_____</a:t>
            </a:r>
            <a:endParaRPr lang="en-US" dirty="0" smtClean="0">
              <a:solidFill>
                <a:srgbClr val="FF0000"/>
              </a:solidFill>
            </a:endParaRPr>
          </a:p>
          <a:p>
            <a:pPr lvl="1"/>
            <a:r>
              <a:rPr lang="en-US" dirty="0" smtClean="0">
                <a:solidFill>
                  <a:srgbClr val="FF0000"/>
                </a:solidFill>
              </a:rPr>
              <a:t>A</a:t>
            </a:r>
            <a:r>
              <a:rPr lang="en-US" baseline="-25000" dirty="0" smtClean="0">
                <a:solidFill>
                  <a:srgbClr val="FF0000"/>
                </a:solidFill>
              </a:rPr>
              <a:t>foot</a:t>
            </a:r>
            <a:r>
              <a:rPr lang="en-US" dirty="0" smtClean="0">
                <a:solidFill>
                  <a:srgbClr val="FF0000"/>
                </a:solidFill>
              </a:rPr>
              <a:t> = l x w x 2 = _______</a:t>
            </a:r>
          </a:p>
          <a:p>
            <a:pPr lvl="1"/>
            <a:r>
              <a:rPr lang="en-US" dirty="0" smtClean="0">
                <a:solidFill>
                  <a:srgbClr val="FF0000"/>
                </a:solidFill>
              </a:rPr>
              <a:t>P = F/A = _____________</a:t>
            </a:r>
            <a:endParaRPr lang="en-US" dirty="0">
              <a:solidFill>
                <a:srgbClr val="FF0000"/>
              </a:solidFill>
            </a:endParaRPr>
          </a:p>
        </p:txBody>
      </p:sp>
      <p:graphicFrame>
        <p:nvGraphicFramePr>
          <p:cNvPr id="2050" name="Object 2"/>
          <p:cNvGraphicFramePr>
            <a:graphicFrameLocks noChangeAspect="1"/>
          </p:cNvGraphicFramePr>
          <p:nvPr/>
        </p:nvGraphicFramePr>
        <p:xfrm>
          <a:off x="5728106" y="3124200"/>
          <a:ext cx="2066520" cy="1828800"/>
        </p:xfrm>
        <a:graphic>
          <a:graphicData uri="http://schemas.openxmlformats.org/presentationml/2006/ole">
            <mc:AlternateContent xmlns:mc="http://schemas.openxmlformats.org/markup-compatibility/2006">
              <mc:Choice xmlns:v="urn:schemas-microsoft-com:vml" Requires="v">
                <p:oleObj spid="_x0000_s58375" name="Equation" r:id="rId3" imgW="444240" imgH="393480" progId="Equation.3">
                  <p:embed/>
                </p:oleObj>
              </mc:Choice>
              <mc:Fallback>
                <p:oleObj name="Equation" r:id="rId3" imgW="444240" imgH="393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8106" y="3124200"/>
                        <a:ext cx="2066520" cy="1828800"/>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32488184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2064"/>
            <a:ext cx="8458200" cy="914400"/>
          </a:xfrm>
        </p:spPr>
        <p:txBody>
          <a:bodyPr/>
          <a:lstStyle/>
          <a:p>
            <a:r>
              <a:rPr lang="en-US" dirty="0" smtClean="0"/>
              <a:t>Volunteer from Audience</a:t>
            </a:r>
            <a:endParaRPr lang="en-US" dirty="0"/>
          </a:p>
        </p:txBody>
      </p:sp>
      <p:sp>
        <p:nvSpPr>
          <p:cNvPr id="3" name="Content Placeholder 2"/>
          <p:cNvSpPr>
            <a:spLocks noGrp="1"/>
          </p:cNvSpPr>
          <p:nvPr>
            <p:ph idx="1"/>
          </p:nvPr>
        </p:nvSpPr>
        <p:spPr>
          <a:xfrm>
            <a:off x="457200" y="1524000"/>
            <a:ext cx="8229600" cy="4831560"/>
          </a:xfrm>
        </p:spPr>
        <p:txBody>
          <a:bodyPr/>
          <a:lstStyle/>
          <a:p>
            <a:r>
              <a:rPr lang="en-US" b="1" i="1" dirty="0" smtClean="0">
                <a:solidFill>
                  <a:srgbClr val="FFFF00"/>
                </a:solidFill>
              </a:rPr>
              <a:t>School puts a lot of pressure on students, but how much pressure does the student exert on the school?</a:t>
            </a:r>
          </a:p>
          <a:p>
            <a:pPr lvl="1"/>
            <a:r>
              <a:rPr lang="en-US" dirty="0" smtClean="0">
                <a:solidFill>
                  <a:srgbClr val="FF0000"/>
                </a:solidFill>
              </a:rPr>
              <a:t>Mass = </a:t>
            </a:r>
            <a:r>
              <a:rPr lang="en-US" u="sng" dirty="0" smtClean="0">
                <a:solidFill>
                  <a:srgbClr val="FF0000"/>
                </a:solidFill>
              </a:rPr>
              <a:t>_____70kg_____</a:t>
            </a:r>
            <a:endParaRPr lang="en-US" u="sng" dirty="0" smtClean="0">
              <a:solidFill>
                <a:srgbClr val="FF0000"/>
              </a:solidFill>
            </a:endParaRPr>
          </a:p>
          <a:p>
            <a:pPr lvl="1"/>
            <a:r>
              <a:rPr lang="en-US" dirty="0" smtClean="0">
                <a:solidFill>
                  <a:srgbClr val="FF0000"/>
                </a:solidFill>
              </a:rPr>
              <a:t>F = mg = </a:t>
            </a:r>
            <a:r>
              <a:rPr lang="en-US" dirty="0" smtClean="0">
                <a:solidFill>
                  <a:srgbClr val="FF0000"/>
                </a:solidFill>
              </a:rPr>
              <a:t>___</a:t>
            </a:r>
            <a:r>
              <a:rPr lang="en-US" u="sng" dirty="0" smtClean="0">
                <a:solidFill>
                  <a:srgbClr val="FF0000"/>
                </a:solidFill>
              </a:rPr>
              <a:t>700N</a:t>
            </a:r>
            <a:r>
              <a:rPr lang="en-US" dirty="0" smtClean="0">
                <a:solidFill>
                  <a:srgbClr val="FF0000"/>
                </a:solidFill>
              </a:rPr>
              <a:t>_____</a:t>
            </a:r>
            <a:endParaRPr lang="en-US" dirty="0" smtClean="0">
              <a:solidFill>
                <a:srgbClr val="FF0000"/>
              </a:solidFill>
            </a:endParaRPr>
          </a:p>
          <a:p>
            <a:pPr lvl="1"/>
            <a:r>
              <a:rPr lang="en-US" dirty="0" smtClean="0">
                <a:solidFill>
                  <a:srgbClr val="FF0000"/>
                </a:solidFill>
              </a:rPr>
              <a:t>A</a:t>
            </a:r>
            <a:r>
              <a:rPr lang="en-US" baseline="-25000" dirty="0" smtClean="0">
                <a:solidFill>
                  <a:srgbClr val="FF0000"/>
                </a:solidFill>
              </a:rPr>
              <a:t>foot</a:t>
            </a:r>
            <a:r>
              <a:rPr lang="en-US" dirty="0" smtClean="0">
                <a:solidFill>
                  <a:srgbClr val="FF0000"/>
                </a:solidFill>
              </a:rPr>
              <a:t> = l x w x 2 = </a:t>
            </a:r>
            <a:r>
              <a:rPr lang="en-US" u="sng" dirty="0" smtClean="0">
                <a:solidFill>
                  <a:srgbClr val="FF0000"/>
                </a:solidFill>
              </a:rPr>
              <a:t>_.3x.1x2_</a:t>
            </a:r>
            <a:endParaRPr lang="en-US" u="sng" dirty="0" smtClean="0">
              <a:solidFill>
                <a:srgbClr val="FF0000"/>
              </a:solidFill>
            </a:endParaRPr>
          </a:p>
          <a:p>
            <a:pPr lvl="1"/>
            <a:r>
              <a:rPr lang="en-US" dirty="0" smtClean="0">
                <a:solidFill>
                  <a:srgbClr val="FF0000"/>
                </a:solidFill>
              </a:rPr>
              <a:t>P = F/A = _____________</a:t>
            </a:r>
            <a:endParaRPr lang="en-US" dirty="0">
              <a:solidFill>
                <a:srgbClr val="FF0000"/>
              </a:solidFill>
            </a:endParaRPr>
          </a:p>
        </p:txBody>
      </p:sp>
      <p:graphicFrame>
        <p:nvGraphicFramePr>
          <p:cNvPr id="2050" name="Object 2"/>
          <p:cNvGraphicFramePr>
            <a:graphicFrameLocks noChangeAspect="1"/>
          </p:cNvGraphicFramePr>
          <p:nvPr/>
        </p:nvGraphicFramePr>
        <p:xfrm>
          <a:off x="5728106" y="3124200"/>
          <a:ext cx="2066520" cy="1828800"/>
        </p:xfrm>
        <a:graphic>
          <a:graphicData uri="http://schemas.openxmlformats.org/presentationml/2006/ole">
            <mc:AlternateContent xmlns:mc="http://schemas.openxmlformats.org/markup-compatibility/2006">
              <mc:Choice xmlns:v="urn:schemas-microsoft-com:vml" Requires="v">
                <p:oleObj spid="_x0000_s59399" name="Equation" r:id="rId3" imgW="444240" imgH="393480" progId="Equation.3">
                  <p:embed/>
                </p:oleObj>
              </mc:Choice>
              <mc:Fallback>
                <p:oleObj name="Equation" r:id="rId3" imgW="444240" imgH="393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8106" y="3124200"/>
                        <a:ext cx="2066520" cy="1828800"/>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28595606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2064"/>
            <a:ext cx="8458200" cy="914400"/>
          </a:xfrm>
        </p:spPr>
        <p:txBody>
          <a:bodyPr/>
          <a:lstStyle/>
          <a:p>
            <a:r>
              <a:rPr lang="en-US" dirty="0" smtClean="0"/>
              <a:t>Volunteer from Audience</a:t>
            </a:r>
            <a:endParaRPr lang="en-US" dirty="0"/>
          </a:p>
        </p:txBody>
      </p:sp>
      <p:sp>
        <p:nvSpPr>
          <p:cNvPr id="3" name="Content Placeholder 2"/>
          <p:cNvSpPr>
            <a:spLocks noGrp="1"/>
          </p:cNvSpPr>
          <p:nvPr>
            <p:ph idx="1"/>
          </p:nvPr>
        </p:nvSpPr>
        <p:spPr>
          <a:xfrm>
            <a:off x="457200" y="1524000"/>
            <a:ext cx="8229600" cy="4831560"/>
          </a:xfrm>
        </p:spPr>
        <p:txBody>
          <a:bodyPr/>
          <a:lstStyle/>
          <a:p>
            <a:r>
              <a:rPr lang="en-US" b="1" i="1" dirty="0" smtClean="0">
                <a:solidFill>
                  <a:srgbClr val="FFFF00"/>
                </a:solidFill>
              </a:rPr>
              <a:t>School puts a lot of pressure on students, but how much pressure does the student exert on the school?</a:t>
            </a:r>
          </a:p>
          <a:p>
            <a:pPr lvl="1"/>
            <a:r>
              <a:rPr lang="en-US" dirty="0" smtClean="0">
                <a:solidFill>
                  <a:srgbClr val="FF0000"/>
                </a:solidFill>
              </a:rPr>
              <a:t>Mass = </a:t>
            </a:r>
            <a:r>
              <a:rPr lang="en-US" u="sng" dirty="0" smtClean="0">
                <a:solidFill>
                  <a:srgbClr val="FF0000"/>
                </a:solidFill>
              </a:rPr>
              <a:t>_____70kg_____</a:t>
            </a:r>
            <a:endParaRPr lang="en-US" u="sng" dirty="0" smtClean="0">
              <a:solidFill>
                <a:srgbClr val="FF0000"/>
              </a:solidFill>
            </a:endParaRPr>
          </a:p>
          <a:p>
            <a:pPr lvl="1"/>
            <a:r>
              <a:rPr lang="en-US" dirty="0" smtClean="0">
                <a:solidFill>
                  <a:srgbClr val="FF0000"/>
                </a:solidFill>
              </a:rPr>
              <a:t>F = mg = </a:t>
            </a:r>
            <a:r>
              <a:rPr lang="en-US" dirty="0" smtClean="0">
                <a:solidFill>
                  <a:srgbClr val="FF0000"/>
                </a:solidFill>
              </a:rPr>
              <a:t>___</a:t>
            </a:r>
            <a:r>
              <a:rPr lang="en-US" u="sng" dirty="0" smtClean="0">
                <a:solidFill>
                  <a:srgbClr val="FF0000"/>
                </a:solidFill>
              </a:rPr>
              <a:t>700N</a:t>
            </a:r>
            <a:r>
              <a:rPr lang="en-US" dirty="0" smtClean="0">
                <a:solidFill>
                  <a:srgbClr val="FF0000"/>
                </a:solidFill>
              </a:rPr>
              <a:t>_____</a:t>
            </a:r>
            <a:endParaRPr lang="en-US" dirty="0" smtClean="0">
              <a:solidFill>
                <a:srgbClr val="FF0000"/>
              </a:solidFill>
            </a:endParaRPr>
          </a:p>
          <a:p>
            <a:pPr lvl="1"/>
            <a:r>
              <a:rPr lang="en-US" dirty="0" smtClean="0">
                <a:solidFill>
                  <a:srgbClr val="FF0000"/>
                </a:solidFill>
              </a:rPr>
              <a:t>A</a:t>
            </a:r>
            <a:r>
              <a:rPr lang="en-US" baseline="-25000" dirty="0" smtClean="0">
                <a:solidFill>
                  <a:srgbClr val="FF0000"/>
                </a:solidFill>
              </a:rPr>
              <a:t>foot</a:t>
            </a:r>
            <a:r>
              <a:rPr lang="en-US" dirty="0" smtClean="0">
                <a:solidFill>
                  <a:srgbClr val="FF0000"/>
                </a:solidFill>
              </a:rPr>
              <a:t> = l x w x 2 = </a:t>
            </a:r>
            <a:r>
              <a:rPr lang="en-US" u="sng" dirty="0" smtClean="0">
                <a:solidFill>
                  <a:srgbClr val="FF0000"/>
                </a:solidFill>
              </a:rPr>
              <a:t>_.3x.1x2_</a:t>
            </a:r>
            <a:endParaRPr lang="en-US" u="sng" dirty="0" smtClean="0">
              <a:solidFill>
                <a:srgbClr val="FF0000"/>
              </a:solidFill>
            </a:endParaRPr>
          </a:p>
          <a:p>
            <a:pPr lvl="1"/>
            <a:r>
              <a:rPr lang="en-US" dirty="0" smtClean="0">
                <a:solidFill>
                  <a:srgbClr val="FF0000"/>
                </a:solidFill>
              </a:rPr>
              <a:t>P = F/A = </a:t>
            </a:r>
            <a:r>
              <a:rPr lang="en-US" u="sng" dirty="0" smtClean="0">
                <a:solidFill>
                  <a:srgbClr val="FF0000"/>
                </a:solidFill>
              </a:rPr>
              <a:t>_11,667 Pa____________</a:t>
            </a:r>
            <a:endParaRPr lang="en-US" u="sng" dirty="0">
              <a:solidFill>
                <a:srgbClr val="FF0000"/>
              </a:solidFill>
            </a:endParaRPr>
          </a:p>
        </p:txBody>
      </p:sp>
      <p:graphicFrame>
        <p:nvGraphicFramePr>
          <p:cNvPr id="2050" name="Object 2"/>
          <p:cNvGraphicFramePr>
            <a:graphicFrameLocks noChangeAspect="1"/>
          </p:cNvGraphicFramePr>
          <p:nvPr/>
        </p:nvGraphicFramePr>
        <p:xfrm>
          <a:off x="5728106" y="3124200"/>
          <a:ext cx="2066520" cy="1828800"/>
        </p:xfrm>
        <a:graphic>
          <a:graphicData uri="http://schemas.openxmlformats.org/presentationml/2006/ole">
            <mc:AlternateContent xmlns:mc="http://schemas.openxmlformats.org/markup-compatibility/2006">
              <mc:Choice xmlns:v="urn:schemas-microsoft-com:vml" Requires="v">
                <p:oleObj spid="_x0000_s60423" name="Equation" r:id="rId3" imgW="444240" imgH="393480" progId="Equation.3">
                  <p:embed/>
                </p:oleObj>
              </mc:Choice>
              <mc:Fallback>
                <p:oleObj name="Equation" r:id="rId3" imgW="444240" imgH="393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8106" y="3124200"/>
                        <a:ext cx="2066520" cy="1828800"/>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9394261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2064"/>
            <a:ext cx="8458200" cy="914400"/>
          </a:xfrm>
        </p:spPr>
        <p:txBody>
          <a:bodyPr/>
          <a:lstStyle/>
          <a:p>
            <a:r>
              <a:rPr lang="en-US" dirty="0" smtClean="0"/>
              <a:t>Volunteer #2 from Audience</a:t>
            </a:r>
            <a:endParaRPr lang="en-US" dirty="0"/>
          </a:p>
        </p:txBody>
      </p:sp>
      <p:sp>
        <p:nvSpPr>
          <p:cNvPr id="3" name="Content Placeholder 2"/>
          <p:cNvSpPr>
            <a:spLocks noGrp="1"/>
          </p:cNvSpPr>
          <p:nvPr>
            <p:ph idx="1"/>
          </p:nvPr>
        </p:nvSpPr>
        <p:spPr>
          <a:xfrm>
            <a:off x="457200" y="1524000"/>
            <a:ext cx="8229600" cy="4831560"/>
          </a:xfrm>
        </p:spPr>
        <p:txBody>
          <a:bodyPr/>
          <a:lstStyle/>
          <a:p>
            <a:r>
              <a:rPr lang="en-US" b="1" i="1" dirty="0" smtClean="0">
                <a:solidFill>
                  <a:srgbClr val="FFFF00"/>
                </a:solidFill>
              </a:rPr>
              <a:t>What type of fluid pressure are students under and how does it impact students?</a:t>
            </a:r>
          </a:p>
          <a:p>
            <a:pPr lvl="1"/>
            <a:r>
              <a:rPr lang="en-US" dirty="0" err="1" smtClean="0">
                <a:solidFill>
                  <a:srgbClr val="FF0000"/>
                </a:solidFill>
              </a:rPr>
              <a:t>Avg</a:t>
            </a:r>
            <a:r>
              <a:rPr lang="en-US" dirty="0" smtClean="0">
                <a:solidFill>
                  <a:srgbClr val="FF0000"/>
                </a:solidFill>
              </a:rPr>
              <a:t> Cranial Diameter = ______________</a:t>
            </a:r>
          </a:p>
          <a:p>
            <a:pPr lvl="1"/>
            <a:r>
              <a:rPr lang="en-US" dirty="0" smtClean="0">
                <a:solidFill>
                  <a:srgbClr val="FF0000"/>
                </a:solidFill>
              </a:rPr>
              <a:t>Radius = _____________</a:t>
            </a:r>
          </a:p>
          <a:p>
            <a:pPr lvl="1"/>
            <a:r>
              <a:rPr lang="en-US" dirty="0" smtClean="0">
                <a:solidFill>
                  <a:srgbClr val="FF0000"/>
                </a:solidFill>
              </a:rPr>
              <a:t>A</a:t>
            </a:r>
            <a:r>
              <a:rPr lang="en-US" baseline="-25000" dirty="0" smtClean="0">
                <a:solidFill>
                  <a:srgbClr val="FF0000"/>
                </a:solidFill>
              </a:rPr>
              <a:t>head</a:t>
            </a:r>
            <a:r>
              <a:rPr lang="en-US" dirty="0" smtClean="0">
                <a:solidFill>
                  <a:srgbClr val="FF0000"/>
                </a:solidFill>
              </a:rPr>
              <a:t> = </a:t>
            </a:r>
            <a:r>
              <a:rPr lang="el-GR" dirty="0" smtClean="0">
                <a:solidFill>
                  <a:srgbClr val="FF0000"/>
                </a:solidFill>
                <a:latin typeface="Times New Roman"/>
                <a:cs typeface="Times New Roman"/>
              </a:rPr>
              <a:t>π</a:t>
            </a:r>
            <a:r>
              <a:rPr lang="en-US" dirty="0" smtClean="0">
                <a:solidFill>
                  <a:srgbClr val="FF0000"/>
                </a:solidFill>
                <a:latin typeface="Times New Roman"/>
                <a:cs typeface="Times New Roman"/>
              </a:rPr>
              <a:t>r</a:t>
            </a:r>
            <a:r>
              <a:rPr lang="en-US" baseline="30000" dirty="0" smtClean="0">
                <a:solidFill>
                  <a:srgbClr val="FF0000"/>
                </a:solidFill>
              </a:rPr>
              <a:t>2</a:t>
            </a:r>
            <a:r>
              <a:rPr lang="en-US" dirty="0" smtClean="0">
                <a:solidFill>
                  <a:srgbClr val="FF0000"/>
                </a:solidFill>
              </a:rPr>
              <a:t> = __________</a:t>
            </a:r>
          </a:p>
          <a:p>
            <a:pPr lvl="1"/>
            <a:r>
              <a:rPr lang="en-US" dirty="0" err="1" smtClean="0">
                <a:solidFill>
                  <a:srgbClr val="FF0000"/>
                </a:solidFill>
              </a:rPr>
              <a:t>P</a:t>
            </a:r>
            <a:r>
              <a:rPr lang="en-US" baseline="-25000" dirty="0" err="1" smtClean="0">
                <a:solidFill>
                  <a:srgbClr val="FF0000"/>
                </a:solidFill>
              </a:rPr>
              <a:t>atm</a:t>
            </a:r>
            <a:r>
              <a:rPr lang="en-US" dirty="0" smtClean="0">
                <a:solidFill>
                  <a:srgbClr val="FF0000"/>
                </a:solidFill>
              </a:rPr>
              <a:t> = _______________</a:t>
            </a:r>
          </a:p>
          <a:p>
            <a:pPr lvl="1"/>
            <a:r>
              <a:rPr lang="en-US" dirty="0" smtClean="0">
                <a:solidFill>
                  <a:srgbClr val="FF0000"/>
                </a:solidFill>
              </a:rPr>
              <a:t>F = PA = _____________</a:t>
            </a:r>
          </a:p>
        </p:txBody>
      </p:sp>
      <p:graphicFrame>
        <p:nvGraphicFramePr>
          <p:cNvPr id="2050" name="Object 2"/>
          <p:cNvGraphicFramePr>
            <a:graphicFrameLocks noChangeAspect="1"/>
          </p:cNvGraphicFramePr>
          <p:nvPr/>
        </p:nvGraphicFramePr>
        <p:xfrm>
          <a:off x="6477000" y="3886200"/>
          <a:ext cx="2362200" cy="2713038"/>
        </p:xfrm>
        <a:graphic>
          <a:graphicData uri="http://schemas.openxmlformats.org/presentationml/2006/ole">
            <mc:AlternateContent xmlns:mc="http://schemas.openxmlformats.org/markup-compatibility/2006">
              <mc:Choice xmlns:v="urn:schemas-microsoft-com:vml" Requires="v">
                <p:oleObj spid="_x0000_s3081" name="Equation" r:id="rId3" imgW="507960" imgH="583920" progId="Equation.3">
                  <p:embed/>
                </p:oleObj>
              </mc:Choice>
              <mc:Fallback>
                <p:oleObj name="Equation" r:id="rId3" imgW="507960" imgH="58392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886200"/>
                        <a:ext cx="2362200" cy="2713038"/>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2064"/>
            <a:ext cx="8458200" cy="914400"/>
          </a:xfrm>
        </p:spPr>
        <p:txBody>
          <a:bodyPr/>
          <a:lstStyle/>
          <a:p>
            <a:r>
              <a:rPr lang="en-US" dirty="0" smtClean="0"/>
              <a:t>Volunteer #2 from Audience</a:t>
            </a:r>
            <a:endParaRPr lang="en-US" dirty="0"/>
          </a:p>
        </p:txBody>
      </p:sp>
      <p:sp>
        <p:nvSpPr>
          <p:cNvPr id="3" name="Content Placeholder 2"/>
          <p:cNvSpPr>
            <a:spLocks noGrp="1"/>
          </p:cNvSpPr>
          <p:nvPr>
            <p:ph idx="1"/>
          </p:nvPr>
        </p:nvSpPr>
        <p:spPr>
          <a:xfrm>
            <a:off x="457200" y="1524000"/>
            <a:ext cx="8229600" cy="4831560"/>
          </a:xfrm>
        </p:spPr>
        <p:txBody>
          <a:bodyPr/>
          <a:lstStyle/>
          <a:p>
            <a:r>
              <a:rPr lang="en-US" b="1" i="1" dirty="0" smtClean="0">
                <a:solidFill>
                  <a:srgbClr val="FFFF00"/>
                </a:solidFill>
              </a:rPr>
              <a:t>What type of fluid pressure are students under and how does it impact students?</a:t>
            </a:r>
          </a:p>
          <a:p>
            <a:pPr lvl="1"/>
            <a:r>
              <a:rPr lang="en-US" dirty="0" err="1" smtClean="0">
                <a:solidFill>
                  <a:srgbClr val="FF0000"/>
                </a:solidFill>
              </a:rPr>
              <a:t>Avg</a:t>
            </a:r>
            <a:r>
              <a:rPr lang="en-US" dirty="0" smtClean="0">
                <a:solidFill>
                  <a:srgbClr val="FF0000"/>
                </a:solidFill>
              </a:rPr>
              <a:t> Cranial Diameter = </a:t>
            </a:r>
            <a:r>
              <a:rPr lang="en-US" dirty="0" smtClean="0">
                <a:solidFill>
                  <a:srgbClr val="FF0000"/>
                </a:solidFill>
              </a:rPr>
              <a:t>___</a:t>
            </a:r>
            <a:r>
              <a:rPr lang="en-US" u="sng" dirty="0" smtClean="0">
                <a:solidFill>
                  <a:srgbClr val="FF0000"/>
                </a:solidFill>
              </a:rPr>
              <a:t>0.13m</a:t>
            </a:r>
            <a:r>
              <a:rPr lang="en-US" dirty="0" smtClean="0">
                <a:solidFill>
                  <a:srgbClr val="FF0000"/>
                </a:solidFill>
              </a:rPr>
              <a:t>___________</a:t>
            </a:r>
            <a:endParaRPr lang="en-US" dirty="0" smtClean="0">
              <a:solidFill>
                <a:srgbClr val="FF0000"/>
              </a:solidFill>
            </a:endParaRPr>
          </a:p>
          <a:p>
            <a:pPr lvl="1"/>
            <a:r>
              <a:rPr lang="en-US" dirty="0" smtClean="0">
                <a:solidFill>
                  <a:srgbClr val="FF0000"/>
                </a:solidFill>
              </a:rPr>
              <a:t>Radius = </a:t>
            </a:r>
            <a:r>
              <a:rPr lang="en-US" u="sng" dirty="0" smtClean="0">
                <a:solidFill>
                  <a:srgbClr val="FF0000"/>
                </a:solidFill>
              </a:rPr>
              <a:t>_____________</a:t>
            </a:r>
            <a:endParaRPr lang="en-US" u="sng" dirty="0" smtClean="0">
              <a:solidFill>
                <a:srgbClr val="FF0000"/>
              </a:solidFill>
            </a:endParaRPr>
          </a:p>
          <a:p>
            <a:pPr lvl="1"/>
            <a:r>
              <a:rPr lang="en-US" dirty="0" smtClean="0">
                <a:solidFill>
                  <a:srgbClr val="FF0000"/>
                </a:solidFill>
              </a:rPr>
              <a:t>A</a:t>
            </a:r>
            <a:r>
              <a:rPr lang="en-US" baseline="-25000" dirty="0" smtClean="0">
                <a:solidFill>
                  <a:srgbClr val="FF0000"/>
                </a:solidFill>
              </a:rPr>
              <a:t>head</a:t>
            </a:r>
            <a:r>
              <a:rPr lang="en-US" dirty="0" smtClean="0">
                <a:solidFill>
                  <a:srgbClr val="FF0000"/>
                </a:solidFill>
              </a:rPr>
              <a:t> = </a:t>
            </a:r>
            <a:r>
              <a:rPr lang="el-GR" dirty="0" smtClean="0">
                <a:solidFill>
                  <a:srgbClr val="FF0000"/>
                </a:solidFill>
                <a:latin typeface="Times New Roman"/>
                <a:cs typeface="Times New Roman"/>
              </a:rPr>
              <a:t>π</a:t>
            </a:r>
            <a:r>
              <a:rPr lang="en-US" dirty="0" smtClean="0">
                <a:solidFill>
                  <a:srgbClr val="FF0000"/>
                </a:solidFill>
                <a:latin typeface="Times New Roman"/>
                <a:cs typeface="Times New Roman"/>
              </a:rPr>
              <a:t>r</a:t>
            </a:r>
            <a:r>
              <a:rPr lang="en-US" baseline="30000" dirty="0" smtClean="0">
                <a:solidFill>
                  <a:srgbClr val="FF0000"/>
                </a:solidFill>
              </a:rPr>
              <a:t>2</a:t>
            </a:r>
            <a:r>
              <a:rPr lang="en-US" dirty="0" smtClean="0">
                <a:solidFill>
                  <a:srgbClr val="FF0000"/>
                </a:solidFill>
              </a:rPr>
              <a:t> = </a:t>
            </a:r>
            <a:r>
              <a:rPr lang="en-US" dirty="0" smtClean="0">
                <a:solidFill>
                  <a:srgbClr val="FF0000"/>
                </a:solidFill>
              </a:rPr>
              <a:t>__</a:t>
            </a:r>
            <a:r>
              <a:rPr lang="en-US" u="sng" dirty="0" smtClean="0">
                <a:solidFill>
                  <a:srgbClr val="FF0000"/>
                </a:solidFill>
              </a:rPr>
              <a:t> </a:t>
            </a:r>
            <a:r>
              <a:rPr lang="en-US" dirty="0" smtClean="0">
                <a:solidFill>
                  <a:srgbClr val="FF0000"/>
                </a:solidFill>
              </a:rPr>
              <a:t>________</a:t>
            </a:r>
            <a:endParaRPr lang="en-US" dirty="0" smtClean="0">
              <a:solidFill>
                <a:srgbClr val="FF0000"/>
              </a:solidFill>
            </a:endParaRPr>
          </a:p>
          <a:p>
            <a:pPr lvl="1"/>
            <a:r>
              <a:rPr lang="en-US" dirty="0" err="1" smtClean="0">
                <a:solidFill>
                  <a:srgbClr val="FF0000"/>
                </a:solidFill>
              </a:rPr>
              <a:t>P</a:t>
            </a:r>
            <a:r>
              <a:rPr lang="en-US" baseline="-25000" dirty="0" err="1" smtClean="0">
                <a:solidFill>
                  <a:srgbClr val="FF0000"/>
                </a:solidFill>
              </a:rPr>
              <a:t>atm</a:t>
            </a:r>
            <a:r>
              <a:rPr lang="en-US" dirty="0" smtClean="0">
                <a:solidFill>
                  <a:srgbClr val="FF0000"/>
                </a:solidFill>
              </a:rPr>
              <a:t> = </a:t>
            </a:r>
            <a:r>
              <a:rPr lang="en-US" dirty="0" smtClean="0">
                <a:solidFill>
                  <a:srgbClr val="FF0000"/>
                </a:solidFill>
              </a:rPr>
              <a:t>_______________</a:t>
            </a:r>
            <a:endParaRPr lang="en-US" dirty="0" smtClean="0">
              <a:solidFill>
                <a:srgbClr val="FF0000"/>
              </a:solidFill>
            </a:endParaRPr>
          </a:p>
          <a:p>
            <a:pPr lvl="1"/>
            <a:r>
              <a:rPr lang="en-US" dirty="0" smtClean="0">
                <a:solidFill>
                  <a:srgbClr val="FF0000"/>
                </a:solidFill>
              </a:rPr>
              <a:t>F = PA = _____________</a:t>
            </a:r>
          </a:p>
        </p:txBody>
      </p:sp>
      <p:graphicFrame>
        <p:nvGraphicFramePr>
          <p:cNvPr id="2050" name="Object 2"/>
          <p:cNvGraphicFramePr>
            <a:graphicFrameLocks noChangeAspect="1"/>
          </p:cNvGraphicFramePr>
          <p:nvPr/>
        </p:nvGraphicFramePr>
        <p:xfrm>
          <a:off x="6477000" y="3886200"/>
          <a:ext cx="2362200" cy="2713038"/>
        </p:xfrm>
        <a:graphic>
          <a:graphicData uri="http://schemas.openxmlformats.org/presentationml/2006/ole">
            <mc:AlternateContent xmlns:mc="http://schemas.openxmlformats.org/markup-compatibility/2006">
              <mc:Choice xmlns:v="urn:schemas-microsoft-com:vml" Requires="v">
                <p:oleObj spid="_x0000_s61447" name="Equation" r:id="rId3" imgW="507960" imgH="583920" progId="Equation.3">
                  <p:embed/>
                </p:oleObj>
              </mc:Choice>
              <mc:Fallback>
                <p:oleObj name="Equation" r:id="rId3" imgW="507960" imgH="5839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886200"/>
                        <a:ext cx="2362200" cy="2713038"/>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12721054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2064"/>
            <a:ext cx="8458200" cy="914400"/>
          </a:xfrm>
        </p:spPr>
        <p:txBody>
          <a:bodyPr/>
          <a:lstStyle/>
          <a:p>
            <a:r>
              <a:rPr lang="en-US" dirty="0" smtClean="0"/>
              <a:t>Volunteer #2 from Audience</a:t>
            </a:r>
            <a:endParaRPr lang="en-US" dirty="0"/>
          </a:p>
        </p:txBody>
      </p:sp>
      <p:sp>
        <p:nvSpPr>
          <p:cNvPr id="3" name="Content Placeholder 2"/>
          <p:cNvSpPr>
            <a:spLocks noGrp="1"/>
          </p:cNvSpPr>
          <p:nvPr>
            <p:ph idx="1"/>
          </p:nvPr>
        </p:nvSpPr>
        <p:spPr>
          <a:xfrm>
            <a:off x="457200" y="1524000"/>
            <a:ext cx="8229600" cy="4831560"/>
          </a:xfrm>
        </p:spPr>
        <p:txBody>
          <a:bodyPr/>
          <a:lstStyle/>
          <a:p>
            <a:r>
              <a:rPr lang="en-US" b="1" i="1" dirty="0" smtClean="0">
                <a:solidFill>
                  <a:srgbClr val="FFFF00"/>
                </a:solidFill>
              </a:rPr>
              <a:t>What type of fluid pressure are students under and how does it impact students?</a:t>
            </a:r>
          </a:p>
          <a:p>
            <a:pPr lvl="1"/>
            <a:r>
              <a:rPr lang="en-US" dirty="0" err="1" smtClean="0">
                <a:solidFill>
                  <a:srgbClr val="FF0000"/>
                </a:solidFill>
              </a:rPr>
              <a:t>Avg</a:t>
            </a:r>
            <a:r>
              <a:rPr lang="en-US" dirty="0" smtClean="0">
                <a:solidFill>
                  <a:srgbClr val="FF0000"/>
                </a:solidFill>
              </a:rPr>
              <a:t> Cranial Diameter = </a:t>
            </a:r>
            <a:r>
              <a:rPr lang="en-US" dirty="0" smtClean="0">
                <a:solidFill>
                  <a:srgbClr val="FF0000"/>
                </a:solidFill>
              </a:rPr>
              <a:t>___</a:t>
            </a:r>
            <a:r>
              <a:rPr lang="en-US" u="sng" dirty="0" smtClean="0">
                <a:solidFill>
                  <a:srgbClr val="FF0000"/>
                </a:solidFill>
              </a:rPr>
              <a:t>0.13m</a:t>
            </a:r>
            <a:r>
              <a:rPr lang="en-US" dirty="0" smtClean="0">
                <a:solidFill>
                  <a:srgbClr val="FF0000"/>
                </a:solidFill>
              </a:rPr>
              <a:t>___________</a:t>
            </a:r>
            <a:endParaRPr lang="en-US" dirty="0" smtClean="0">
              <a:solidFill>
                <a:srgbClr val="FF0000"/>
              </a:solidFill>
            </a:endParaRPr>
          </a:p>
          <a:p>
            <a:pPr lvl="1"/>
            <a:r>
              <a:rPr lang="en-US" dirty="0" smtClean="0">
                <a:solidFill>
                  <a:srgbClr val="FF0000"/>
                </a:solidFill>
              </a:rPr>
              <a:t>Radius = </a:t>
            </a:r>
            <a:r>
              <a:rPr lang="en-US" u="sng" dirty="0" smtClean="0">
                <a:solidFill>
                  <a:srgbClr val="FF0000"/>
                </a:solidFill>
              </a:rPr>
              <a:t>____0.065m _______</a:t>
            </a:r>
            <a:endParaRPr lang="en-US" u="sng" dirty="0" smtClean="0">
              <a:solidFill>
                <a:srgbClr val="FF0000"/>
              </a:solidFill>
            </a:endParaRPr>
          </a:p>
          <a:p>
            <a:pPr lvl="1"/>
            <a:r>
              <a:rPr lang="en-US" dirty="0" smtClean="0">
                <a:solidFill>
                  <a:srgbClr val="FF0000"/>
                </a:solidFill>
              </a:rPr>
              <a:t>A</a:t>
            </a:r>
            <a:r>
              <a:rPr lang="en-US" baseline="-25000" dirty="0" smtClean="0">
                <a:solidFill>
                  <a:srgbClr val="FF0000"/>
                </a:solidFill>
              </a:rPr>
              <a:t>head</a:t>
            </a:r>
            <a:r>
              <a:rPr lang="en-US" dirty="0" smtClean="0">
                <a:solidFill>
                  <a:srgbClr val="FF0000"/>
                </a:solidFill>
              </a:rPr>
              <a:t> = </a:t>
            </a:r>
            <a:r>
              <a:rPr lang="el-GR" dirty="0" smtClean="0">
                <a:solidFill>
                  <a:srgbClr val="FF0000"/>
                </a:solidFill>
                <a:latin typeface="Times New Roman"/>
                <a:cs typeface="Times New Roman"/>
              </a:rPr>
              <a:t>π</a:t>
            </a:r>
            <a:r>
              <a:rPr lang="en-US" dirty="0" smtClean="0">
                <a:solidFill>
                  <a:srgbClr val="FF0000"/>
                </a:solidFill>
                <a:latin typeface="Times New Roman"/>
                <a:cs typeface="Times New Roman"/>
              </a:rPr>
              <a:t>r</a:t>
            </a:r>
            <a:r>
              <a:rPr lang="en-US" baseline="30000" dirty="0" smtClean="0">
                <a:solidFill>
                  <a:srgbClr val="FF0000"/>
                </a:solidFill>
              </a:rPr>
              <a:t>2</a:t>
            </a:r>
            <a:r>
              <a:rPr lang="en-US" dirty="0" smtClean="0">
                <a:solidFill>
                  <a:srgbClr val="FF0000"/>
                </a:solidFill>
              </a:rPr>
              <a:t> = </a:t>
            </a:r>
            <a:r>
              <a:rPr lang="en-US" dirty="0" smtClean="0">
                <a:solidFill>
                  <a:srgbClr val="FF0000"/>
                </a:solidFill>
              </a:rPr>
              <a:t>_______________</a:t>
            </a:r>
            <a:endParaRPr lang="en-US" dirty="0" smtClean="0">
              <a:solidFill>
                <a:srgbClr val="FF0000"/>
              </a:solidFill>
            </a:endParaRPr>
          </a:p>
          <a:p>
            <a:pPr lvl="1"/>
            <a:r>
              <a:rPr lang="en-US" dirty="0" err="1" smtClean="0">
                <a:solidFill>
                  <a:srgbClr val="FF0000"/>
                </a:solidFill>
              </a:rPr>
              <a:t>P</a:t>
            </a:r>
            <a:r>
              <a:rPr lang="en-US" baseline="-25000" dirty="0" err="1" smtClean="0">
                <a:solidFill>
                  <a:srgbClr val="FF0000"/>
                </a:solidFill>
              </a:rPr>
              <a:t>atm</a:t>
            </a:r>
            <a:r>
              <a:rPr lang="en-US" dirty="0" smtClean="0">
                <a:solidFill>
                  <a:srgbClr val="FF0000"/>
                </a:solidFill>
              </a:rPr>
              <a:t> = </a:t>
            </a:r>
            <a:r>
              <a:rPr lang="en-US" dirty="0" smtClean="0">
                <a:solidFill>
                  <a:srgbClr val="FF0000"/>
                </a:solidFill>
              </a:rPr>
              <a:t>____________________</a:t>
            </a:r>
            <a:endParaRPr lang="en-US" dirty="0" smtClean="0">
              <a:solidFill>
                <a:srgbClr val="FF0000"/>
              </a:solidFill>
            </a:endParaRPr>
          </a:p>
          <a:p>
            <a:pPr lvl="1"/>
            <a:r>
              <a:rPr lang="en-US" dirty="0" smtClean="0">
                <a:solidFill>
                  <a:srgbClr val="FF0000"/>
                </a:solidFill>
              </a:rPr>
              <a:t>F = PA = </a:t>
            </a:r>
            <a:r>
              <a:rPr lang="en-US" dirty="0" smtClean="0">
                <a:solidFill>
                  <a:srgbClr val="FF0000"/>
                </a:solidFill>
              </a:rPr>
              <a:t>__________________</a:t>
            </a:r>
            <a:endParaRPr lang="en-US" dirty="0" smtClean="0">
              <a:solidFill>
                <a:srgbClr val="FF0000"/>
              </a:solidFill>
            </a:endParaRPr>
          </a:p>
        </p:txBody>
      </p:sp>
      <p:graphicFrame>
        <p:nvGraphicFramePr>
          <p:cNvPr id="2050" name="Object 2"/>
          <p:cNvGraphicFramePr>
            <a:graphicFrameLocks noChangeAspect="1"/>
          </p:cNvGraphicFramePr>
          <p:nvPr/>
        </p:nvGraphicFramePr>
        <p:xfrm>
          <a:off x="6477000" y="3886200"/>
          <a:ext cx="2362200" cy="2713038"/>
        </p:xfrm>
        <a:graphic>
          <a:graphicData uri="http://schemas.openxmlformats.org/presentationml/2006/ole">
            <mc:AlternateContent xmlns:mc="http://schemas.openxmlformats.org/markup-compatibility/2006">
              <mc:Choice xmlns:v="urn:schemas-microsoft-com:vml" Requires="v">
                <p:oleObj spid="_x0000_s62470" name="Equation" r:id="rId3" imgW="507960" imgH="583920" progId="Equation.3">
                  <p:embed/>
                </p:oleObj>
              </mc:Choice>
              <mc:Fallback>
                <p:oleObj name="Equation" r:id="rId3" imgW="507960" imgH="5839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886200"/>
                        <a:ext cx="2362200" cy="2713038"/>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7465297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2064"/>
            <a:ext cx="8458200" cy="914400"/>
          </a:xfrm>
        </p:spPr>
        <p:txBody>
          <a:bodyPr/>
          <a:lstStyle/>
          <a:p>
            <a:r>
              <a:rPr lang="en-US" dirty="0" smtClean="0"/>
              <a:t>Volunteer #2 from Audience</a:t>
            </a:r>
            <a:endParaRPr lang="en-US" dirty="0"/>
          </a:p>
        </p:txBody>
      </p:sp>
      <p:sp>
        <p:nvSpPr>
          <p:cNvPr id="3" name="Content Placeholder 2"/>
          <p:cNvSpPr>
            <a:spLocks noGrp="1"/>
          </p:cNvSpPr>
          <p:nvPr>
            <p:ph idx="1"/>
          </p:nvPr>
        </p:nvSpPr>
        <p:spPr>
          <a:xfrm>
            <a:off x="457200" y="1524000"/>
            <a:ext cx="8229600" cy="4831560"/>
          </a:xfrm>
        </p:spPr>
        <p:txBody>
          <a:bodyPr/>
          <a:lstStyle/>
          <a:p>
            <a:r>
              <a:rPr lang="en-US" b="1" i="1" dirty="0" smtClean="0">
                <a:solidFill>
                  <a:srgbClr val="FFFF00"/>
                </a:solidFill>
              </a:rPr>
              <a:t>What type of fluid pressure are students under and how does it impact students?</a:t>
            </a:r>
          </a:p>
          <a:p>
            <a:pPr lvl="1"/>
            <a:r>
              <a:rPr lang="en-US" dirty="0" err="1" smtClean="0">
                <a:solidFill>
                  <a:srgbClr val="FF0000"/>
                </a:solidFill>
              </a:rPr>
              <a:t>Avg</a:t>
            </a:r>
            <a:r>
              <a:rPr lang="en-US" dirty="0" smtClean="0">
                <a:solidFill>
                  <a:srgbClr val="FF0000"/>
                </a:solidFill>
              </a:rPr>
              <a:t> Cranial Diameter = </a:t>
            </a:r>
            <a:r>
              <a:rPr lang="en-US" dirty="0" smtClean="0">
                <a:solidFill>
                  <a:srgbClr val="FF0000"/>
                </a:solidFill>
              </a:rPr>
              <a:t>___</a:t>
            </a:r>
            <a:r>
              <a:rPr lang="en-US" u="sng" dirty="0" smtClean="0">
                <a:solidFill>
                  <a:srgbClr val="FF0000"/>
                </a:solidFill>
              </a:rPr>
              <a:t>0.13m</a:t>
            </a:r>
            <a:r>
              <a:rPr lang="en-US" dirty="0" smtClean="0">
                <a:solidFill>
                  <a:srgbClr val="FF0000"/>
                </a:solidFill>
              </a:rPr>
              <a:t>___________</a:t>
            </a:r>
            <a:endParaRPr lang="en-US" dirty="0" smtClean="0">
              <a:solidFill>
                <a:srgbClr val="FF0000"/>
              </a:solidFill>
            </a:endParaRPr>
          </a:p>
          <a:p>
            <a:pPr lvl="1"/>
            <a:r>
              <a:rPr lang="en-US" dirty="0" smtClean="0">
                <a:solidFill>
                  <a:srgbClr val="FF0000"/>
                </a:solidFill>
              </a:rPr>
              <a:t>Radius = </a:t>
            </a:r>
            <a:r>
              <a:rPr lang="en-US" u="sng" dirty="0" smtClean="0">
                <a:solidFill>
                  <a:srgbClr val="FF0000"/>
                </a:solidFill>
              </a:rPr>
              <a:t>____0.065m _______</a:t>
            </a:r>
            <a:endParaRPr lang="en-US" u="sng" dirty="0" smtClean="0">
              <a:solidFill>
                <a:srgbClr val="FF0000"/>
              </a:solidFill>
            </a:endParaRPr>
          </a:p>
          <a:p>
            <a:pPr lvl="1"/>
            <a:r>
              <a:rPr lang="en-US" dirty="0" smtClean="0">
                <a:solidFill>
                  <a:srgbClr val="FF0000"/>
                </a:solidFill>
              </a:rPr>
              <a:t>A</a:t>
            </a:r>
            <a:r>
              <a:rPr lang="en-US" baseline="-25000" dirty="0" smtClean="0">
                <a:solidFill>
                  <a:srgbClr val="FF0000"/>
                </a:solidFill>
              </a:rPr>
              <a:t>head</a:t>
            </a:r>
            <a:r>
              <a:rPr lang="en-US" dirty="0" smtClean="0">
                <a:solidFill>
                  <a:srgbClr val="FF0000"/>
                </a:solidFill>
              </a:rPr>
              <a:t> = </a:t>
            </a:r>
            <a:r>
              <a:rPr lang="el-GR" dirty="0" smtClean="0">
                <a:solidFill>
                  <a:srgbClr val="FF0000"/>
                </a:solidFill>
                <a:latin typeface="Times New Roman"/>
                <a:cs typeface="Times New Roman"/>
              </a:rPr>
              <a:t>π</a:t>
            </a:r>
            <a:r>
              <a:rPr lang="en-US" dirty="0" smtClean="0">
                <a:solidFill>
                  <a:srgbClr val="FF0000"/>
                </a:solidFill>
                <a:latin typeface="Times New Roman"/>
                <a:cs typeface="Times New Roman"/>
              </a:rPr>
              <a:t>r</a:t>
            </a:r>
            <a:r>
              <a:rPr lang="en-US" baseline="30000" dirty="0" smtClean="0">
                <a:solidFill>
                  <a:srgbClr val="FF0000"/>
                </a:solidFill>
              </a:rPr>
              <a:t>2</a:t>
            </a:r>
            <a:r>
              <a:rPr lang="en-US" dirty="0" smtClean="0">
                <a:solidFill>
                  <a:srgbClr val="FF0000"/>
                </a:solidFill>
              </a:rPr>
              <a:t> = </a:t>
            </a:r>
            <a:r>
              <a:rPr lang="en-US" dirty="0" smtClean="0">
                <a:solidFill>
                  <a:srgbClr val="FF0000"/>
                </a:solidFill>
              </a:rPr>
              <a:t>__</a:t>
            </a:r>
            <a:r>
              <a:rPr lang="en-US" u="sng" dirty="0" smtClean="0">
                <a:solidFill>
                  <a:srgbClr val="FF0000"/>
                </a:solidFill>
              </a:rPr>
              <a:t>0.0133m</a:t>
            </a:r>
            <a:r>
              <a:rPr lang="en-US" u="sng" baseline="30000" dirty="0" smtClean="0">
                <a:solidFill>
                  <a:srgbClr val="FF0000"/>
                </a:solidFill>
              </a:rPr>
              <a:t>2</a:t>
            </a:r>
            <a:r>
              <a:rPr lang="en-US" u="sng" dirty="0" smtClean="0">
                <a:solidFill>
                  <a:srgbClr val="FF0000"/>
                </a:solidFill>
              </a:rPr>
              <a:t> </a:t>
            </a:r>
            <a:r>
              <a:rPr lang="en-US" dirty="0" smtClean="0">
                <a:solidFill>
                  <a:srgbClr val="FF0000"/>
                </a:solidFill>
              </a:rPr>
              <a:t>_____</a:t>
            </a:r>
            <a:endParaRPr lang="en-US" dirty="0" smtClean="0">
              <a:solidFill>
                <a:srgbClr val="FF0000"/>
              </a:solidFill>
            </a:endParaRPr>
          </a:p>
          <a:p>
            <a:pPr lvl="1"/>
            <a:r>
              <a:rPr lang="en-US" dirty="0" err="1" smtClean="0">
                <a:solidFill>
                  <a:srgbClr val="FF0000"/>
                </a:solidFill>
              </a:rPr>
              <a:t>P</a:t>
            </a:r>
            <a:r>
              <a:rPr lang="en-US" baseline="-25000" dirty="0" err="1" smtClean="0">
                <a:solidFill>
                  <a:srgbClr val="FF0000"/>
                </a:solidFill>
              </a:rPr>
              <a:t>atm</a:t>
            </a:r>
            <a:r>
              <a:rPr lang="en-US" dirty="0" smtClean="0">
                <a:solidFill>
                  <a:srgbClr val="FF0000"/>
                </a:solidFill>
              </a:rPr>
              <a:t> = </a:t>
            </a:r>
            <a:r>
              <a:rPr lang="en-US" dirty="0" smtClean="0">
                <a:solidFill>
                  <a:srgbClr val="FF0000"/>
                </a:solidFill>
              </a:rPr>
              <a:t>_</a:t>
            </a:r>
            <a:r>
              <a:rPr lang="en-US" u="sng" dirty="0" smtClean="0">
                <a:solidFill>
                  <a:srgbClr val="FF0000"/>
                </a:solidFill>
              </a:rPr>
              <a:t>_____</a:t>
            </a:r>
            <a:r>
              <a:rPr lang="en-US" dirty="0" smtClean="0">
                <a:solidFill>
                  <a:srgbClr val="FF0000"/>
                </a:solidFill>
              </a:rPr>
              <a:t>______________</a:t>
            </a:r>
            <a:endParaRPr lang="en-US" dirty="0" smtClean="0">
              <a:solidFill>
                <a:srgbClr val="FF0000"/>
              </a:solidFill>
            </a:endParaRPr>
          </a:p>
          <a:p>
            <a:pPr lvl="1"/>
            <a:r>
              <a:rPr lang="en-US" dirty="0" smtClean="0">
                <a:solidFill>
                  <a:srgbClr val="FF0000"/>
                </a:solidFill>
              </a:rPr>
              <a:t>F = PA = _____________</a:t>
            </a:r>
          </a:p>
        </p:txBody>
      </p:sp>
      <p:graphicFrame>
        <p:nvGraphicFramePr>
          <p:cNvPr id="2050" name="Object 2"/>
          <p:cNvGraphicFramePr>
            <a:graphicFrameLocks noChangeAspect="1"/>
          </p:cNvGraphicFramePr>
          <p:nvPr/>
        </p:nvGraphicFramePr>
        <p:xfrm>
          <a:off x="6477000" y="3886200"/>
          <a:ext cx="2362200" cy="2713038"/>
        </p:xfrm>
        <a:graphic>
          <a:graphicData uri="http://schemas.openxmlformats.org/presentationml/2006/ole">
            <mc:AlternateContent xmlns:mc="http://schemas.openxmlformats.org/markup-compatibility/2006">
              <mc:Choice xmlns:v="urn:schemas-microsoft-com:vml" Requires="v">
                <p:oleObj spid="_x0000_s63494" name="Equation" r:id="rId3" imgW="507960" imgH="583920" progId="Equation.3">
                  <p:embed/>
                </p:oleObj>
              </mc:Choice>
              <mc:Fallback>
                <p:oleObj name="Equation" r:id="rId3" imgW="507960" imgH="5839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886200"/>
                        <a:ext cx="2362200" cy="2713038"/>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35594354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2064"/>
            <a:ext cx="8458200" cy="914400"/>
          </a:xfrm>
        </p:spPr>
        <p:txBody>
          <a:bodyPr/>
          <a:lstStyle/>
          <a:p>
            <a:r>
              <a:rPr lang="en-US" dirty="0" smtClean="0"/>
              <a:t>Volunteer #2 from Audience</a:t>
            </a:r>
            <a:endParaRPr lang="en-US" dirty="0"/>
          </a:p>
        </p:txBody>
      </p:sp>
      <p:sp>
        <p:nvSpPr>
          <p:cNvPr id="3" name="Content Placeholder 2"/>
          <p:cNvSpPr>
            <a:spLocks noGrp="1"/>
          </p:cNvSpPr>
          <p:nvPr>
            <p:ph idx="1"/>
          </p:nvPr>
        </p:nvSpPr>
        <p:spPr>
          <a:xfrm>
            <a:off x="457200" y="1524000"/>
            <a:ext cx="8229600" cy="4831560"/>
          </a:xfrm>
        </p:spPr>
        <p:txBody>
          <a:bodyPr/>
          <a:lstStyle/>
          <a:p>
            <a:r>
              <a:rPr lang="en-US" b="1" i="1" dirty="0" smtClean="0">
                <a:solidFill>
                  <a:srgbClr val="FFFF00"/>
                </a:solidFill>
              </a:rPr>
              <a:t>What type of fluid pressure are students under and how does it impact students?</a:t>
            </a:r>
          </a:p>
          <a:p>
            <a:pPr lvl="1"/>
            <a:r>
              <a:rPr lang="en-US" dirty="0" err="1" smtClean="0">
                <a:solidFill>
                  <a:srgbClr val="FF0000"/>
                </a:solidFill>
              </a:rPr>
              <a:t>Avg</a:t>
            </a:r>
            <a:r>
              <a:rPr lang="en-US" dirty="0" smtClean="0">
                <a:solidFill>
                  <a:srgbClr val="FF0000"/>
                </a:solidFill>
              </a:rPr>
              <a:t> Cranial Diameter = </a:t>
            </a:r>
            <a:r>
              <a:rPr lang="en-US" dirty="0" smtClean="0">
                <a:solidFill>
                  <a:srgbClr val="FF0000"/>
                </a:solidFill>
              </a:rPr>
              <a:t>___</a:t>
            </a:r>
            <a:r>
              <a:rPr lang="en-US" u="sng" dirty="0" smtClean="0">
                <a:solidFill>
                  <a:srgbClr val="FF0000"/>
                </a:solidFill>
              </a:rPr>
              <a:t>0.13m</a:t>
            </a:r>
            <a:r>
              <a:rPr lang="en-US" dirty="0" smtClean="0">
                <a:solidFill>
                  <a:srgbClr val="FF0000"/>
                </a:solidFill>
              </a:rPr>
              <a:t>___________</a:t>
            </a:r>
            <a:endParaRPr lang="en-US" dirty="0" smtClean="0">
              <a:solidFill>
                <a:srgbClr val="FF0000"/>
              </a:solidFill>
            </a:endParaRPr>
          </a:p>
          <a:p>
            <a:pPr lvl="1"/>
            <a:r>
              <a:rPr lang="en-US" dirty="0" smtClean="0">
                <a:solidFill>
                  <a:srgbClr val="FF0000"/>
                </a:solidFill>
              </a:rPr>
              <a:t>Radius = </a:t>
            </a:r>
            <a:r>
              <a:rPr lang="en-US" u="sng" dirty="0" smtClean="0">
                <a:solidFill>
                  <a:srgbClr val="FF0000"/>
                </a:solidFill>
              </a:rPr>
              <a:t>____0.065m_________</a:t>
            </a:r>
            <a:endParaRPr lang="en-US" u="sng" dirty="0" smtClean="0">
              <a:solidFill>
                <a:srgbClr val="FF0000"/>
              </a:solidFill>
            </a:endParaRPr>
          </a:p>
          <a:p>
            <a:pPr lvl="1"/>
            <a:r>
              <a:rPr lang="en-US" dirty="0" smtClean="0">
                <a:solidFill>
                  <a:srgbClr val="FF0000"/>
                </a:solidFill>
              </a:rPr>
              <a:t>A</a:t>
            </a:r>
            <a:r>
              <a:rPr lang="en-US" baseline="-25000" dirty="0" smtClean="0">
                <a:solidFill>
                  <a:srgbClr val="FF0000"/>
                </a:solidFill>
              </a:rPr>
              <a:t>head</a:t>
            </a:r>
            <a:r>
              <a:rPr lang="en-US" dirty="0" smtClean="0">
                <a:solidFill>
                  <a:srgbClr val="FF0000"/>
                </a:solidFill>
              </a:rPr>
              <a:t> = </a:t>
            </a:r>
            <a:r>
              <a:rPr lang="el-GR" dirty="0" smtClean="0">
                <a:solidFill>
                  <a:srgbClr val="FF0000"/>
                </a:solidFill>
                <a:latin typeface="Times New Roman"/>
                <a:cs typeface="Times New Roman"/>
              </a:rPr>
              <a:t>π</a:t>
            </a:r>
            <a:r>
              <a:rPr lang="en-US" dirty="0" smtClean="0">
                <a:solidFill>
                  <a:srgbClr val="FF0000"/>
                </a:solidFill>
                <a:latin typeface="Times New Roman"/>
                <a:cs typeface="Times New Roman"/>
              </a:rPr>
              <a:t>r</a:t>
            </a:r>
            <a:r>
              <a:rPr lang="en-US" baseline="30000" dirty="0" smtClean="0">
                <a:solidFill>
                  <a:srgbClr val="FF0000"/>
                </a:solidFill>
              </a:rPr>
              <a:t>2</a:t>
            </a:r>
            <a:r>
              <a:rPr lang="en-US" dirty="0" smtClean="0">
                <a:solidFill>
                  <a:srgbClr val="FF0000"/>
                </a:solidFill>
              </a:rPr>
              <a:t> = </a:t>
            </a:r>
            <a:r>
              <a:rPr lang="en-US" dirty="0" smtClean="0">
                <a:solidFill>
                  <a:srgbClr val="FF0000"/>
                </a:solidFill>
              </a:rPr>
              <a:t>__</a:t>
            </a:r>
            <a:r>
              <a:rPr lang="en-US" u="sng" dirty="0" smtClean="0">
                <a:solidFill>
                  <a:srgbClr val="FF0000"/>
                </a:solidFill>
              </a:rPr>
              <a:t>0.0133m</a:t>
            </a:r>
            <a:r>
              <a:rPr lang="en-US" u="sng" baseline="30000" dirty="0" smtClean="0">
                <a:solidFill>
                  <a:srgbClr val="FF0000"/>
                </a:solidFill>
              </a:rPr>
              <a:t>2</a:t>
            </a:r>
            <a:r>
              <a:rPr lang="en-US" u="sng" dirty="0" smtClean="0">
                <a:solidFill>
                  <a:srgbClr val="FF0000"/>
                </a:solidFill>
              </a:rPr>
              <a:t> </a:t>
            </a:r>
            <a:r>
              <a:rPr lang="en-US" dirty="0" smtClean="0">
                <a:solidFill>
                  <a:srgbClr val="FF0000"/>
                </a:solidFill>
              </a:rPr>
              <a:t>________</a:t>
            </a:r>
            <a:endParaRPr lang="en-US" dirty="0" smtClean="0">
              <a:solidFill>
                <a:srgbClr val="FF0000"/>
              </a:solidFill>
            </a:endParaRPr>
          </a:p>
          <a:p>
            <a:pPr lvl="1"/>
            <a:r>
              <a:rPr lang="en-US" dirty="0" err="1" smtClean="0">
                <a:solidFill>
                  <a:srgbClr val="FF0000"/>
                </a:solidFill>
              </a:rPr>
              <a:t>P</a:t>
            </a:r>
            <a:r>
              <a:rPr lang="en-US" baseline="-25000" dirty="0" err="1" smtClean="0">
                <a:solidFill>
                  <a:srgbClr val="FF0000"/>
                </a:solidFill>
              </a:rPr>
              <a:t>atm</a:t>
            </a:r>
            <a:r>
              <a:rPr lang="en-US" dirty="0" smtClean="0">
                <a:solidFill>
                  <a:srgbClr val="FF0000"/>
                </a:solidFill>
              </a:rPr>
              <a:t> = </a:t>
            </a:r>
            <a:r>
              <a:rPr lang="en-US" dirty="0" smtClean="0">
                <a:solidFill>
                  <a:srgbClr val="FF0000"/>
                </a:solidFill>
              </a:rPr>
              <a:t>_</a:t>
            </a:r>
            <a:r>
              <a:rPr lang="en-US" u="sng" dirty="0" smtClean="0">
                <a:solidFill>
                  <a:srgbClr val="FF0000"/>
                </a:solidFill>
              </a:rPr>
              <a:t>1.013x10</a:t>
            </a:r>
            <a:r>
              <a:rPr lang="en-US" u="sng" baseline="30000" dirty="0" smtClean="0">
                <a:solidFill>
                  <a:srgbClr val="FF0000"/>
                </a:solidFill>
              </a:rPr>
              <a:t>5</a:t>
            </a:r>
            <a:r>
              <a:rPr lang="en-US" u="sng" dirty="0" smtClean="0">
                <a:solidFill>
                  <a:srgbClr val="FF0000"/>
                </a:solidFill>
              </a:rPr>
              <a:t> N/m</a:t>
            </a:r>
            <a:r>
              <a:rPr lang="en-US" u="sng" baseline="30000" dirty="0" smtClean="0">
                <a:solidFill>
                  <a:srgbClr val="FF0000"/>
                </a:solidFill>
              </a:rPr>
              <a:t>2</a:t>
            </a:r>
            <a:r>
              <a:rPr lang="en-US" u="sng" dirty="0" smtClean="0">
                <a:solidFill>
                  <a:srgbClr val="FF0000"/>
                </a:solidFill>
              </a:rPr>
              <a:t> </a:t>
            </a:r>
            <a:r>
              <a:rPr lang="en-US" dirty="0" smtClean="0">
                <a:solidFill>
                  <a:srgbClr val="FF0000"/>
                </a:solidFill>
              </a:rPr>
              <a:t>______________</a:t>
            </a:r>
            <a:endParaRPr lang="en-US" dirty="0" smtClean="0">
              <a:solidFill>
                <a:srgbClr val="FF0000"/>
              </a:solidFill>
            </a:endParaRPr>
          </a:p>
          <a:p>
            <a:pPr lvl="1"/>
            <a:r>
              <a:rPr lang="en-US" dirty="0" smtClean="0">
                <a:solidFill>
                  <a:srgbClr val="FF0000"/>
                </a:solidFill>
              </a:rPr>
              <a:t>F = PA = _____________</a:t>
            </a:r>
          </a:p>
        </p:txBody>
      </p:sp>
      <p:graphicFrame>
        <p:nvGraphicFramePr>
          <p:cNvPr id="2050" name="Object 2"/>
          <p:cNvGraphicFramePr>
            <a:graphicFrameLocks noChangeAspect="1"/>
          </p:cNvGraphicFramePr>
          <p:nvPr/>
        </p:nvGraphicFramePr>
        <p:xfrm>
          <a:off x="6477000" y="3886200"/>
          <a:ext cx="2362200" cy="2713038"/>
        </p:xfrm>
        <a:graphic>
          <a:graphicData uri="http://schemas.openxmlformats.org/presentationml/2006/ole">
            <mc:AlternateContent xmlns:mc="http://schemas.openxmlformats.org/markup-compatibility/2006">
              <mc:Choice xmlns:v="urn:schemas-microsoft-com:vml" Requires="v">
                <p:oleObj spid="_x0000_s65542" name="Equation" r:id="rId3" imgW="507960" imgH="583920" progId="Equation.3">
                  <p:embed/>
                </p:oleObj>
              </mc:Choice>
              <mc:Fallback>
                <p:oleObj name="Equation" r:id="rId3" imgW="507960" imgH="5839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886200"/>
                        <a:ext cx="2362200" cy="2713038"/>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23939076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2064"/>
            <a:ext cx="8458200" cy="914400"/>
          </a:xfrm>
        </p:spPr>
        <p:txBody>
          <a:bodyPr/>
          <a:lstStyle/>
          <a:p>
            <a:r>
              <a:rPr lang="en-US" dirty="0" smtClean="0"/>
              <a:t>Volunteer #2 from Audience</a:t>
            </a:r>
            <a:endParaRPr lang="en-US" dirty="0"/>
          </a:p>
        </p:txBody>
      </p:sp>
      <p:sp>
        <p:nvSpPr>
          <p:cNvPr id="3" name="Content Placeholder 2"/>
          <p:cNvSpPr>
            <a:spLocks noGrp="1"/>
          </p:cNvSpPr>
          <p:nvPr>
            <p:ph idx="1"/>
          </p:nvPr>
        </p:nvSpPr>
        <p:spPr>
          <a:xfrm>
            <a:off x="457200" y="1524000"/>
            <a:ext cx="8229600" cy="4831560"/>
          </a:xfrm>
        </p:spPr>
        <p:txBody>
          <a:bodyPr/>
          <a:lstStyle/>
          <a:p>
            <a:r>
              <a:rPr lang="en-US" b="1" i="1" dirty="0" smtClean="0">
                <a:solidFill>
                  <a:srgbClr val="FFFF00"/>
                </a:solidFill>
              </a:rPr>
              <a:t>What type of fluid pressure are students under and how does it impact students?</a:t>
            </a:r>
          </a:p>
          <a:p>
            <a:pPr lvl="1"/>
            <a:r>
              <a:rPr lang="en-US" dirty="0" err="1" smtClean="0">
                <a:solidFill>
                  <a:srgbClr val="FF0000"/>
                </a:solidFill>
              </a:rPr>
              <a:t>Avg</a:t>
            </a:r>
            <a:r>
              <a:rPr lang="en-US" dirty="0" smtClean="0">
                <a:solidFill>
                  <a:srgbClr val="FF0000"/>
                </a:solidFill>
              </a:rPr>
              <a:t> Cranial Diameter = </a:t>
            </a:r>
            <a:r>
              <a:rPr lang="en-US" dirty="0" smtClean="0">
                <a:solidFill>
                  <a:srgbClr val="FF0000"/>
                </a:solidFill>
              </a:rPr>
              <a:t>___</a:t>
            </a:r>
            <a:r>
              <a:rPr lang="en-US" u="sng" dirty="0" smtClean="0">
                <a:solidFill>
                  <a:srgbClr val="FF0000"/>
                </a:solidFill>
              </a:rPr>
              <a:t>0.13m</a:t>
            </a:r>
            <a:r>
              <a:rPr lang="en-US" dirty="0" smtClean="0">
                <a:solidFill>
                  <a:srgbClr val="FF0000"/>
                </a:solidFill>
              </a:rPr>
              <a:t>___________</a:t>
            </a:r>
            <a:endParaRPr lang="en-US" dirty="0" smtClean="0">
              <a:solidFill>
                <a:srgbClr val="FF0000"/>
              </a:solidFill>
            </a:endParaRPr>
          </a:p>
          <a:p>
            <a:pPr lvl="1"/>
            <a:r>
              <a:rPr lang="en-US" dirty="0" smtClean="0">
                <a:solidFill>
                  <a:srgbClr val="FF0000"/>
                </a:solidFill>
              </a:rPr>
              <a:t>Radius = </a:t>
            </a:r>
            <a:r>
              <a:rPr lang="en-US" u="sng" dirty="0" smtClean="0">
                <a:solidFill>
                  <a:srgbClr val="FF0000"/>
                </a:solidFill>
              </a:rPr>
              <a:t>____0.065m _______</a:t>
            </a:r>
            <a:endParaRPr lang="en-US" u="sng" dirty="0" smtClean="0">
              <a:solidFill>
                <a:srgbClr val="FF0000"/>
              </a:solidFill>
            </a:endParaRPr>
          </a:p>
          <a:p>
            <a:pPr lvl="1"/>
            <a:r>
              <a:rPr lang="en-US" dirty="0" smtClean="0">
                <a:solidFill>
                  <a:srgbClr val="FF0000"/>
                </a:solidFill>
              </a:rPr>
              <a:t>A</a:t>
            </a:r>
            <a:r>
              <a:rPr lang="en-US" baseline="-25000" dirty="0" smtClean="0">
                <a:solidFill>
                  <a:srgbClr val="FF0000"/>
                </a:solidFill>
              </a:rPr>
              <a:t>head</a:t>
            </a:r>
            <a:r>
              <a:rPr lang="en-US" dirty="0" smtClean="0">
                <a:solidFill>
                  <a:srgbClr val="FF0000"/>
                </a:solidFill>
              </a:rPr>
              <a:t> = </a:t>
            </a:r>
            <a:r>
              <a:rPr lang="el-GR" dirty="0" smtClean="0">
                <a:solidFill>
                  <a:srgbClr val="FF0000"/>
                </a:solidFill>
                <a:latin typeface="Times New Roman"/>
                <a:cs typeface="Times New Roman"/>
              </a:rPr>
              <a:t>π</a:t>
            </a:r>
            <a:r>
              <a:rPr lang="en-US" dirty="0" smtClean="0">
                <a:solidFill>
                  <a:srgbClr val="FF0000"/>
                </a:solidFill>
                <a:latin typeface="Times New Roman"/>
                <a:cs typeface="Times New Roman"/>
              </a:rPr>
              <a:t>r</a:t>
            </a:r>
            <a:r>
              <a:rPr lang="en-US" baseline="30000" dirty="0" smtClean="0">
                <a:solidFill>
                  <a:srgbClr val="FF0000"/>
                </a:solidFill>
              </a:rPr>
              <a:t>2</a:t>
            </a:r>
            <a:r>
              <a:rPr lang="en-US" dirty="0" smtClean="0">
                <a:solidFill>
                  <a:srgbClr val="FF0000"/>
                </a:solidFill>
              </a:rPr>
              <a:t> = </a:t>
            </a:r>
            <a:r>
              <a:rPr lang="en-US" dirty="0" smtClean="0">
                <a:solidFill>
                  <a:srgbClr val="FF0000"/>
                </a:solidFill>
              </a:rPr>
              <a:t>__</a:t>
            </a:r>
            <a:r>
              <a:rPr lang="en-US" u="sng" dirty="0" smtClean="0">
                <a:solidFill>
                  <a:srgbClr val="FF0000"/>
                </a:solidFill>
              </a:rPr>
              <a:t>0.0133m</a:t>
            </a:r>
            <a:r>
              <a:rPr lang="en-US" u="sng" baseline="30000" dirty="0" smtClean="0">
                <a:solidFill>
                  <a:srgbClr val="FF0000"/>
                </a:solidFill>
              </a:rPr>
              <a:t>2</a:t>
            </a:r>
            <a:r>
              <a:rPr lang="en-US" u="sng" dirty="0" smtClean="0">
                <a:solidFill>
                  <a:srgbClr val="FF0000"/>
                </a:solidFill>
              </a:rPr>
              <a:t> </a:t>
            </a:r>
            <a:r>
              <a:rPr lang="en-US" dirty="0" smtClean="0">
                <a:solidFill>
                  <a:srgbClr val="FF0000"/>
                </a:solidFill>
              </a:rPr>
              <a:t>_____</a:t>
            </a:r>
            <a:endParaRPr lang="en-US" dirty="0" smtClean="0">
              <a:solidFill>
                <a:srgbClr val="FF0000"/>
              </a:solidFill>
            </a:endParaRPr>
          </a:p>
          <a:p>
            <a:pPr lvl="1"/>
            <a:r>
              <a:rPr lang="en-US" dirty="0" err="1" smtClean="0">
                <a:solidFill>
                  <a:srgbClr val="FF0000"/>
                </a:solidFill>
              </a:rPr>
              <a:t>P</a:t>
            </a:r>
            <a:r>
              <a:rPr lang="en-US" baseline="-25000" dirty="0" err="1" smtClean="0">
                <a:solidFill>
                  <a:srgbClr val="FF0000"/>
                </a:solidFill>
              </a:rPr>
              <a:t>atm</a:t>
            </a:r>
            <a:r>
              <a:rPr lang="en-US" dirty="0" smtClean="0">
                <a:solidFill>
                  <a:srgbClr val="FF0000"/>
                </a:solidFill>
              </a:rPr>
              <a:t> = </a:t>
            </a:r>
            <a:r>
              <a:rPr lang="en-US" dirty="0" smtClean="0">
                <a:solidFill>
                  <a:srgbClr val="FF0000"/>
                </a:solidFill>
              </a:rPr>
              <a:t>___</a:t>
            </a:r>
            <a:r>
              <a:rPr lang="en-US" u="sng" dirty="0" smtClean="0">
                <a:solidFill>
                  <a:srgbClr val="FF0000"/>
                </a:solidFill>
              </a:rPr>
              <a:t>1.013x10</a:t>
            </a:r>
            <a:r>
              <a:rPr lang="en-US" u="sng" baseline="30000" dirty="0" smtClean="0">
                <a:solidFill>
                  <a:srgbClr val="FF0000"/>
                </a:solidFill>
              </a:rPr>
              <a:t>5</a:t>
            </a:r>
            <a:r>
              <a:rPr lang="en-US" u="sng" dirty="0" smtClean="0">
                <a:solidFill>
                  <a:srgbClr val="FF0000"/>
                </a:solidFill>
              </a:rPr>
              <a:t> N/m</a:t>
            </a:r>
            <a:r>
              <a:rPr lang="en-US" u="sng" baseline="30000" dirty="0" smtClean="0">
                <a:solidFill>
                  <a:srgbClr val="FF0000"/>
                </a:solidFill>
              </a:rPr>
              <a:t>2</a:t>
            </a:r>
            <a:r>
              <a:rPr lang="en-US" u="sng" dirty="0" smtClean="0">
                <a:solidFill>
                  <a:srgbClr val="FF0000"/>
                </a:solidFill>
              </a:rPr>
              <a:t> </a:t>
            </a:r>
            <a:r>
              <a:rPr lang="en-US" dirty="0" smtClean="0">
                <a:solidFill>
                  <a:srgbClr val="FF0000"/>
                </a:solidFill>
              </a:rPr>
              <a:t>____</a:t>
            </a:r>
            <a:endParaRPr lang="en-US" dirty="0" smtClean="0">
              <a:solidFill>
                <a:srgbClr val="FF0000"/>
              </a:solidFill>
            </a:endParaRPr>
          </a:p>
          <a:p>
            <a:pPr lvl="1"/>
            <a:r>
              <a:rPr lang="en-US" dirty="0" smtClean="0">
                <a:solidFill>
                  <a:srgbClr val="FF0000"/>
                </a:solidFill>
              </a:rPr>
              <a:t>F = PA = </a:t>
            </a:r>
            <a:r>
              <a:rPr lang="en-US" dirty="0" smtClean="0">
                <a:solidFill>
                  <a:srgbClr val="FF0000"/>
                </a:solidFill>
              </a:rPr>
              <a:t>_</a:t>
            </a:r>
            <a:r>
              <a:rPr lang="en-US" u="sng" dirty="0" smtClean="0">
                <a:solidFill>
                  <a:srgbClr val="FF0000"/>
                </a:solidFill>
              </a:rPr>
              <a:t>7,631,903 N </a:t>
            </a:r>
            <a:r>
              <a:rPr lang="en-US" dirty="0" smtClean="0">
                <a:solidFill>
                  <a:srgbClr val="FF0000"/>
                </a:solidFill>
              </a:rPr>
              <a:t>_______</a:t>
            </a:r>
            <a:endParaRPr lang="en-US" dirty="0" smtClean="0">
              <a:solidFill>
                <a:srgbClr val="FF0000"/>
              </a:solidFill>
            </a:endParaRPr>
          </a:p>
        </p:txBody>
      </p:sp>
      <p:graphicFrame>
        <p:nvGraphicFramePr>
          <p:cNvPr id="2050" name="Object 2"/>
          <p:cNvGraphicFramePr>
            <a:graphicFrameLocks noChangeAspect="1"/>
          </p:cNvGraphicFramePr>
          <p:nvPr/>
        </p:nvGraphicFramePr>
        <p:xfrm>
          <a:off x="6477000" y="3886200"/>
          <a:ext cx="2362200" cy="2713038"/>
        </p:xfrm>
        <a:graphic>
          <a:graphicData uri="http://schemas.openxmlformats.org/presentationml/2006/ole">
            <mc:AlternateContent xmlns:mc="http://schemas.openxmlformats.org/markup-compatibility/2006">
              <mc:Choice xmlns:v="urn:schemas-microsoft-com:vml" Requires="v">
                <p:oleObj spid="_x0000_s64518" name="Equation" r:id="rId3" imgW="507960" imgH="583920" progId="Equation.3">
                  <p:embed/>
                </p:oleObj>
              </mc:Choice>
              <mc:Fallback>
                <p:oleObj name="Equation" r:id="rId3" imgW="507960" imgH="5839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886200"/>
                        <a:ext cx="2362200" cy="2713038"/>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19538723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Pressure in Fluids</a:t>
            </a:r>
            <a:endParaRPr lang="en-US" dirty="0"/>
          </a:p>
        </p:txBody>
      </p:sp>
      <p:sp>
        <p:nvSpPr>
          <p:cNvPr id="3" name="Content Placeholder 2"/>
          <p:cNvSpPr>
            <a:spLocks noGrp="1"/>
          </p:cNvSpPr>
          <p:nvPr>
            <p:ph idx="1"/>
          </p:nvPr>
        </p:nvSpPr>
        <p:spPr/>
        <p:txBody>
          <a:bodyPr/>
          <a:lstStyle/>
          <a:p>
            <a:r>
              <a:rPr lang="en-US" sz="3200" b="1" dirty="0" smtClean="0"/>
              <a:t>Fluid exerts a pressure in all directions</a:t>
            </a:r>
            <a:endParaRPr lang="en-US" sz="1800" dirty="0" smtClean="0"/>
          </a:p>
          <a:p>
            <a:r>
              <a:rPr lang="en-US" sz="3200" b="1" dirty="0" smtClean="0"/>
              <a:t>Fluid pressure is exerted perpendicular to whatever surface it is in contact with</a:t>
            </a:r>
            <a:endParaRPr lang="en-US" sz="1800" dirty="0" smtClean="0"/>
          </a:p>
          <a:p>
            <a:r>
              <a:rPr lang="en-US" sz="3200" b="1" dirty="0" smtClean="0"/>
              <a:t>Fluid pressure increases with depth</a:t>
            </a:r>
            <a:endParaRPr lang="en-US" sz="1800"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114800"/>
            <a:ext cx="8229600" cy="2286000"/>
          </a:xfrm>
        </p:spPr>
        <p:txBody>
          <a:bodyPr/>
          <a:lstStyle/>
          <a:p>
            <a:r>
              <a:rPr lang="en-US" dirty="0" smtClean="0"/>
              <a:t>Giancoli Lesson </a:t>
            </a:r>
            <a:r>
              <a:rPr lang="en-US" dirty="0" smtClean="0"/>
              <a:t>10-3 </a:t>
            </a:r>
            <a:r>
              <a:rPr lang="en-US" dirty="0" smtClean="0"/>
              <a:t>to </a:t>
            </a:r>
            <a:r>
              <a:rPr lang="en-US" dirty="0" smtClean="0"/>
              <a:t>10-6</a:t>
            </a:r>
            <a:r>
              <a:rPr lang="en-US" dirty="0" smtClean="0"/>
              <a:t/>
            </a:r>
            <a:br>
              <a:rPr lang="en-US" dirty="0" smtClean="0"/>
            </a:br>
            <a:r>
              <a:rPr lang="en-US" sz="2400" dirty="0" smtClean="0">
                <a:sym typeface="Wingdings"/>
              </a:rPr>
              <a:t></a:t>
            </a:r>
            <a:r>
              <a:rPr lang="en-US" sz="2400" dirty="0" smtClean="0"/>
              <a:t> Pressure in Fluids</a:t>
            </a:r>
            <a:br>
              <a:rPr lang="en-US" sz="2400" dirty="0" smtClean="0"/>
            </a:br>
            <a:r>
              <a:rPr lang="en-US" sz="2400" dirty="0" smtClean="0">
                <a:sym typeface="Wingdings"/>
              </a:rPr>
              <a:t> Atmospheric pressure and gauge Pressure</a:t>
            </a:r>
            <a:br>
              <a:rPr lang="en-US" sz="2400" dirty="0" smtClean="0">
                <a:sym typeface="Wingdings"/>
              </a:rPr>
            </a:br>
            <a:r>
              <a:rPr lang="en-US" sz="2400" dirty="0" smtClean="0">
                <a:sym typeface="Wingdings"/>
              </a:rPr>
              <a:t> Pascal’s principle</a:t>
            </a:r>
            <a:br>
              <a:rPr lang="en-US" sz="2400" dirty="0" smtClean="0">
                <a:sym typeface="Wingdings"/>
              </a:rPr>
            </a:br>
            <a:r>
              <a:rPr lang="en-US" sz="2400" dirty="0" smtClean="0">
                <a:sym typeface="Wingdings"/>
              </a:rPr>
              <a:t> Measurement of pressure: Gauges and Barometer</a:t>
            </a:r>
            <a:endParaRPr lang="en-US" sz="2400" dirty="0"/>
          </a:p>
        </p:txBody>
      </p:sp>
      <p:sp>
        <p:nvSpPr>
          <p:cNvPr id="3" name="Subtitle 2"/>
          <p:cNvSpPr>
            <a:spLocks noGrp="1"/>
          </p:cNvSpPr>
          <p:nvPr>
            <p:ph type="subTitle" idx="1"/>
          </p:nvPr>
        </p:nvSpPr>
        <p:spPr/>
        <p:txBody>
          <a:bodyPr/>
          <a:lstStyle/>
          <a:p>
            <a:endParaRPr lang="en-US"/>
          </a:p>
        </p:txBody>
      </p:sp>
      <p:pic>
        <p:nvPicPr>
          <p:cNvPr id="4" name="Fluid Flow Compilation ~ Under Pressure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29000" y="152400"/>
            <a:ext cx="5562600" cy="3708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6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Pressure in Fluids</a:t>
            </a:r>
            <a:endParaRPr lang="en-US" dirty="0"/>
          </a:p>
        </p:txBody>
      </p:sp>
      <p:sp>
        <p:nvSpPr>
          <p:cNvPr id="3" name="Content Placeholder 2"/>
          <p:cNvSpPr>
            <a:spLocks noGrp="1"/>
          </p:cNvSpPr>
          <p:nvPr>
            <p:ph idx="1"/>
          </p:nvPr>
        </p:nvSpPr>
        <p:spPr>
          <a:xfrm>
            <a:off x="457200" y="1295400"/>
            <a:ext cx="8229600" cy="5060160"/>
          </a:xfrm>
        </p:spPr>
        <p:txBody>
          <a:bodyPr>
            <a:normAutofit/>
          </a:bodyPr>
          <a:lstStyle/>
          <a:p>
            <a:r>
              <a:rPr lang="en-US" sz="3200" b="1" dirty="0" smtClean="0"/>
              <a:t>Think of a disk 5 cm (0.05 m) in diameter (A = πr</a:t>
            </a:r>
            <a:r>
              <a:rPr lang="en-US" sz="3200" b="1" baseline="30000" dirty="0" smtClean="0"/>
              <a:t>2</a:t>
            </a:r>
            <a:r>
              <a:rPr lang="en-US" sz="3200" b="1" dirty="0" smtClean="0"/>
              <a:t> = 1.96 cm</a:t>
            </a:r>
            <a:r>
              <a:rPr lang="en-US" sz="3200" b="1" baseline="30000" dirty="0" smtClean="0"/>
              <a:t>2</a:t>
            </a:r>
            <a:r>
              <a:rPr lang="en-US" sz="3200" b="1" dirty="0" smtClean="0"/>
              <a:t> = 0.00196 m</a:t>
            </a:r>
            <a:r>
              <a:rPr lang="en-US" sz="3200" b="1" baseline="30000" dirty="0" smtClean="0"/>
              <a:t>2</a:t>
            </a:r>
            <a:r>
              <a:rPr lang="en-US" sz="3200" b="1" dirty="0" smtClean="0"/>
              <a:t> )</a:t>
            </a:r>
            <a:endParaRPr lang="en-US" sz="1800" dirty="0" smtClean="0"/>
          </a:p>
          <a:p>
            <a:r>
              <a:rPr lang="en-US" sz="3200" b="1" dirty="0" smtClean="0"/>
              <a:t>You place it in water 30 cm (0.30 m) below the surface</a:t>
            </a:r>
            <a:endParaRPr lang="en-US" sz="1800" dirty="0" smtClean="0"/>
          </a:p>
          <a:p>
            <a:r>
              <a:rPr lang="en-US" sz="3200" b="1" dirty="0" smtClean="0"/>
              <a:t>The pressure on that disk is equal to the weight of a column of water that has a 5 cm diameter and is 30 cm high (</a:t>
            </a:r>
            <a:r>
              <a:rPr lang="en-US" sz="3200" b="1" i="1" dirty="0" smtClean="0"/>
              <a:t>h</a:t>
            </a:r>
            <a:r>
              <a:rPr lang="en-US" sz="3200" b="1" dirty="0" smtClean="0"/>
              <a:t> = height of water)</a:t>
            </a:r>
            <a:endParaRPr lang="en-US" sz="1800"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Pressure in Fluids</a:t>
            </a:r>
            <a:endParaRPr lang="en-US" dirty="0"/>
          </a:p>
        </p:txBody>
      </p:sp>
      <p:sp>
        <p:nvSpPr>
          <p:cNvPr id="3" name="Content Placeholder 2"/>
          <p:cNvSpPr>
            <a:spLocks noGrp="1"/>
          </p:cNvSpPr>
          <p:nvPr>
            <p:ph idx="1"/>
          </p:nvPr>
        </p:nvSpPr>
        <p:spPr>
          <a:xfrm>
            <a:off x="457200" y="1295400"/>
            <a:ext cx="8229600" cy="5060160"/>
          </a:xfrm>
        </p:spPr>
        <p:txBody>
          <a:bodyPr>
            <a:normAutofit/>
          </a:bodyPr>
          <a:lstStyle/>
          <a:p>
            <a:r>
              <a:rPr lang="en-US" sz="3200" b="1" dirty="0" smtClean="0"/>
              <a:t>Like a graduated cylinder</a:t>
            </a:r>
            <a:endParaRPr lang="en-US" sz="1800" dirty="0" smtClean="0"/>
          </a:p>
          <a:p>
            <a:pPr lvl="1"/>
            <a:r>
              <a:rPr lang="en-US" sz="2800" b="1" dirty="0" err="1" smtClean="0"/>
              <a:t>A</a:t>
            </a:r>
            <a:r>
              <a:rPr lang="en-US" sz="2800" b="1" baseline="-25000" dirty="0" err="1" smtClean="0"/>
              <a:t>disk</a:t>
            </a:r>
            <a:r>
              <a:rPr lang="en-US" sz="2800" b="1" dirty="0" smtClean="0"/>
              <a:t> = 0.00196 m</a:t>
            </a:r>
            <a:r>
              <a:rPr lang="en-US" sz="2800" b="1" baseline="30000" dirty="0" smtClean="0"/>
              <a:t>2</a:t>
            </a:r>
            <a:r>
              <a:rPr lang="en-US" sz="2800" b="1" dirty="0" smtClean="0"/>
              <a:t> </a:t>
            </a:r>
            <a:endParaRPr lang="en-US" sz="1400" dirty="0" smtClean="0"/>
          </a:p>
          <a:p>
            <a:pPr lvl="1"/>
            <a:r>
              <a:rPr lang="en-US" sz="2800" b="1" dirty="0" smtClean="0"/>
              <a:t>The volume of the cylinder is A x h (πr</a:t>
            </a:r>
            <a:r>
              <a:rPr lang="en-US" sz="2800" b="1" baseline="30000" dirty="0" smtClean="0"/>
              <a:t>2</a:t>
            </a:r>
            <a:r>
              <a:rPr lang="en-US" sz="2800" b="1" dirty="0" smtClean="0"/>
              <a:t>h) = 589 cm</a:t>
            </a:r>
            <a:r>
              <a:rPr lang="en-US" sz="2800" b="1" baseline="30000" dirty="0" smtClean="0"/>
              <a:t>3</a:t>
            </a:r>
            <a:r>
              <a:rPr lang="en-US" sz="2800" b="1" dirty="0" smtClean="0"/>
              <a:t> = 5.89 x 10</a:t>
            </a:r>
            <a:r>
              <a:rPr lang="en-US" sz="2800" b="1" baseline="30000" dirty="0" smtClean="0"/>
              <a:t>-4</a:t>
            </a:r>
            <a:r>
              <a:rPr lang="en-US" sz="2800" b="1" dirty="0" smtClean="0"/>
              <a:t> m</a:t>
            </a:r>
            <a:r>
              <a:rPr lang="en-US" sz="2800" b="1" baseline="30000" dirty="0" smtClean="0"/>
              <a:t>3</a:t>
            </a:r>
            <a:endParaRPr lang="en-US" sz="1400" dirty="0" smtClean="0"/>
          </a:p>
        </p:txBody>
      </p:sp>
      <p:graphicFrame>
        <p:nvGraphicFramePr>
          <p:cNvPr id="4098" name="Object 2"/>
          <p:cNvGraphicFramePr>
            <a:graphicFrameLocks noChangeAspect="1"/>
          </p:cNvGraphicFramePr>
          <p:nvPr/>
        </p:nvGraphicFramePr>
        <p:xfrm>
          <a:off x="3276600" y="3581400"/>
          <a:ext cx="5723188" cy="3131093"/>
        </p:xfrm>
        <a:graphic>
          <a:graphicData uri="http://schemas.openxmlformats.org/presentationml/2006/ole">
            <mc:AlternateContent xmlns:mc="http://schemas.openxmlformats.org/markup-compatibility/2006">
              <mc:Choice xmlns:v="urn:schemas-microsoft-com:vml" Requires="v">
                <p:oleObj spid="_x0000_s4105" name="Equation" r:id="rId3" imgW="1993680" imgH="1091880" progId="Equation.3">
                  <p:embed/>
                </p:oleObj>
              </mc:Choice>
              <mc:Fallback>
                <p:oleObj name="Equation" r:id="rId3" imgW="1993680" imgH="10918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581400"/>
                        <a:ext cx="5723188" cy="3131093"/>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Pressure in Fluids</a:t>
            </a:r>
            <a:endParaRPr lang="en-US" dirty="0"/>
          </a:p>
        </p:txBody>
      </p:sp>
      <p:sp>
        <p:nvSpPr>
          <p:cNvPr id="3" name="Content Placeholder 2"/>
          <p:cNvSpPr>
            <a:spLocks noGrp="1"/>
          </p:cNvSpPr>
          <p:nvPr>
            <p:ph idx="1"/>
          </p:nvPr>
        </p:nvSpPr>
        <p:spPr>
          <a:xfrm>
            <a:off x="457200" y="1295400"/>
            <a:ext cx="8229600" cy="5060160"/>
          </a:xfrm>
        </p:spPr>
        <p:txBody>
          <a:bodyPr>
            <a:normAutofit/>
          </a:bodyPr>
          <a:lstStyle/>
          <a:p>
            <a:r>
              <a:rPr lang="en-US" sz="3200" b="1" dirty="0" smtClean="0"/>
              <a:t>Like a graduated cylinder</a:t>
            </a:r>
            <a:endParaRPr lang="en-US" sz="1800" dirty="0" smtClean="0"/>
          </a:p>
          <a:p>
            <a:pPr lvl="1"/>
            <a:r>
              <a:rPr lang="en-US" sz="2800" b="1" dirty="0" err="1" smtClean="0"/>
              <a:t>A</a:t>
            </a:r>
            <a:r>
              <a:rPr lang="en-US" sz="2800" b="1" baseline="-25000" dirty="0" err="1" smtClean="0"/>
              <a:t>disk</a:t>
            </a:r>
            <a:r>
              <a:rPr lang="en-US" sz="2800" b="1" dirty="0" smtClean="0"/>
              <a:t> = 0.00196 m</a:t>
            </a:r>
            <a:r>
              <a:rPr lang="en-US" sz="2800" b="1" baseline="30000" dirty="0" smtClean="0"/>
              <a:t>2</a:t>
            </a:r>
            <a:r>
              <a:rPr lang="en-US" sz="2800" b="1" dirty="0" smtClean="0"/>
              <a:t> </a:t>
            </a:r>
            <a:endParaRPr lang="en-US" sz="1400" dirty="0" smtClean="0"/>
          </a:p>
          <a:p>
            <a:pPr lvl="1"/>
            <a:r>
              <a:rPr lang="en-US" sz="2800" b="1" dirty="0" smtClean="0"/>
              <a:t>V = 5.89 x 10</a:t>
            </a:r>
            <a:r>
              <a:rPr lang="en-US" sz="2800" b="1" baseline="30000" dirty="0" smtClean="0"/>
              <a:t>-4</a:t>
            </a:r>
            <a:r>
              <a:rPr lang="en-US" sz="2800" b="1" dirty="0" smtClean="0"/>
              <a:t> m</a:t>
            </a:r>
            <a:r>
              <a:rPr lang="en-US" sz="2800" b="1" baseline="30000" dirty="0" smtClean="0"/>
              <a:t>3</a:t>
            </a:r>
            <a:r>
              <a:rPr lang="en-US" sz="2800" b="1" dirty="0" smtClean="0"/>
              <a:t> </a:t>
            </a:r>
          </a:p>
          <a:p>
            <a:pPr lvl="1"/>
            <a:r>
              <a:rPr lang="en-US" sz="2800" b="1" dirty="0" smtClean="0"/>
              <a:t>m = 0.589 kg</a:t>
            </a:r>
          </a:p>
        </p:txBody>
      </p:sp>
      <p:graphicFrame>
        <p:nvGraphicFramePr>
          <p:cNvPr id="4098" name="Object 2"/>
          <p:cNvGraphicFramePr>
            <a:graphicFrameLocks noChangeAspect="1"/>
          </p:cNvGraphicFramePr>
          <p:nvPr/>
        </p:nvGraphicFramePr>
        <p:xfrm>
          <a:off x="3878263" y="4217988"/>
          <a:ext cx="4519612" cy="1855787"/>
        </p:xfrm>
        <a:graphic>
          <a:graphicData uri="http://schemas.openxmlformats.org/presentationml/2006/ole">
            <mc:AlternateContent xmlns:mc="http://schemas.openxmlformats.org/markup-compatibility/2006">
              <mc:Choice xmlns:v="urn:schemas-microsoft-com:vml" Requires="v">
                <p:oleObj spid="_x0000_s5129" name="Equation" r:id="rId3" imgW="1574640" imgH="647640" progId="Equation.3">
                  <p:embed/>
                </p:oleObj>
              </mc:Choice>
              <mc:Fallback>
                <p:oleObj name="Equation" r:id="rId3" imgW="1574640" imgH="64764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8263" y="4217988"/>
                        <a:ext cx="4519612" cy="1855787"/>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Pressure in Fluids</a:t>
            </a:r>
            <a:endParaRPr lang="en-US" dirty="0"/>
          </a:p>
        </p:txBody>
      </p:sp>
      <p:sp>
        <p:nvSpPr>
          <p:cNvPr id="3" name="Content Placeholder 2"/>
          <p:cNvSpPr>
            <a:spLocks noGrp="1"/>
          </p:cNvSpPr>
          <p:nvPr>
            <p:ph idx="1"/>
          </p:nvPr>
        </p:nvSpPr>
        <p:spPr>
          <a:xfrm>
            <a:off x="457200" y="1295400"/>
            <a:ext cx="8229600" cy="5060160"/>
          </a:xfrm>
        </p:spPr>
        <p:txBody>
          <a:bodyPr>
            <a:normAutofit/>
          </a:bodyPr>
          <a:lstStyle/>
          <a:p>
            <a:r>
              <a:rPr lang="en-US" sz="3200" b="1" dirty="0" smtClean="0"/>
              <a:t>Like a graduated cylinder</a:t>
            </a:r>
            <a:endParaRPr lang="en-US" sz="1800" dirty="0" smtClean="0"/>
          </a:p>
          <a:p>
            <a:pPr lvl="1"/>
            <a:r>
              <a:rPr lang="en-US" sz="2800" b="1" dirty="0" err="1" smtClean="0"/>
              <a:t>A</a:t>
            </a:r>
            <a:r>
              <a:rPr lang="en-US" sz="2800" b="1" baseline="-25000" dirty="0" err="1" smtClean="0"/>
              <a:t>disk</a:t>
            </a:r>
            <a:r>
              <a:rPr lang="en-US" sz="2800" b="1" dirty="0" smtClean="0"/>
              <a:t> = 0.00196 m</a:t>
            </a:r>
            <a:r>
              <a:rPr lang="en-US" sz="2800" b="1" baseline="30000" dirty="0" smtClean="0"/>
              <a:t>2</a:t>
            </a:r>
            <a:r>
              <a:rPr lang="en-US" sz="2800" b="1" dirty="0" smtClean="0"/>
              <a:t> </a:t>
            </a:r>
            <a:endParaRPr lang="en-US" sz="1400" dirty="0" smtClean="0"/>
          </a:p>
          <a:p>
            <a:pPr lvl="1"/>
            <a:r>
              <a:rPr lang="en-US" sz="2800" b="1" dirty="0" smtClean="0"/>
              <a:t>V = 5.89 x 10</a:t>
            </a:r>
            <a:r>
              <a:rPr lang="en-US" sz="2800" b="1" baseline="30000" dirty="0" smtClean="0"/>
              <a:t>-4</a:t>
            </a:r>
            <a:r>
              <a:rPr lang="en-US" sz="2800" b="1" dirty="0" smtClean="0"/>
              <a:t> m</a:t>
            </a:r>
            <a:r>
              <a:rPr lang="en-US" sz="2800" b="1" baseline="30000" dirty="0" smtClean="0"/>
              <a:t>3</a:t>
            </a:r>
            <a:r>
              <a:rPr lang="en-US" sz="2800" b="1" dirty="0" smtClean="0"/>
              <a:t> </a:t>
            </a:r>
          </a:p>
          <a:p>
            <a:pPr lvl="1"/>
            <a:r>
              <a:rPr lang="en-US" sz="2800" b="1" dirty="0" smtClean="0"/>
              <a:t>m = 0.589 kg</a:t>
            </a:r>
          </a:p>
          <a:p>
            <a:pPr lvl="1"/>
            <a:r>
              <a:rPr lang="en-US" sz="2800" b="1" dirty="0" smtClean="0"/>
              <a:t>F = 5.78 N</a:t>
            </a:r>
          </a:p>
          <a:p>
            <a:endParaRPr lang="en-US" sz="3200" b="1" dirty="0" smtClean="0"/>
          </a:p>
          <a:p>
            <a:endParaRPr lang="en-US" sz="3200" b="1" dirty="0" smtClean="0"/>
          </a:p>
          <a:p>
            <a:r>
              <a:rPr lang="en-US" sz="3200" b="1" i="1" dirty="0" smtClean="0">
                <a:solidFill>
                  <a:srgbClr val="FF0000"/>
                </a:solidFill>
              </a:rPr>
              <a:t>That’s way too much work!</a:t>
            </a:r>
          </a:p>
          <a:p>
            <a:r>
              <a:rPr lang="en-US" sz="3200" b="1" i="1" dirty="0" smtClean="0">
                <a:solidFill>
                  <a:srgbClr val="FF0000"/>
                </a:solidFill>
              </a:rPr>
              <a:t>How about a formula?</a:t>
            </a:r>
          </a:p>
        </p:txBody>
      </p:sp>
      <p:graphicFrame>
        <p:nvGraphicFramePr>
          <p:cNvPr id="4098" name="Object 2"/>
          <p:cNvGraphicFramePr>
            <a:graphicFrameLocks noChangeAspect="1"/>
          </p:cNvGraphicFramePr>
          <p:nvPr/>
        </p:nvGraphicFramePr>
        <p:xfrm>
          <a:off x="4038600" y="2895600"/>
          <a:ext cx="4392612" cy="1981200"/>
        </p:xfrm>
        <a:graphic>
          <a:graphicData uri="http://schemas.openxmlformats.org/presentationml/2006/ole">
            <mc:AlternateContent xmlns:mc="http://schemas.openxmlformats.org/markup-compatibility/2006">
              <mc:Choice xmlns:v="urn:schemas-microsoft-com:vml" Requires="v">
                <p:oleObj spid="_x0000_s6153" name="Equation" r:id="rId3" imgW="1371600" imgH="634680" progId="Equation.3">
                  <p:embed/>
                </p:oleObj>
              </mc:Choice>
              <mc:Fallback>
                <p:oleObj name="Equation" r:id="rId3" imgW="1371600" imgH="6346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895600"/>
                        <a:ext cx="4392612" cy="1981200"/>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Pressure in Fluids</a:t>
            </a:r>
            <a:endParaRPr lang="en-US" dirty="0"/>
          </a:p>
        </p:txBody>
      </p:sp>
      <p:sp>
        <p:nvSpPr>
          <p:cNvPr id="3" name="Content Placeholder 2"/>
          <p:cNvSpPr>
            <a:spLocks noGrp="1"/>
          </p:cNvSpPr>
          <p:nvPr>
            <p:ph idx="1"/>
          </p:nvPr>
        </p:nvSpPr>
        <p:spPr>
          <a:xfrm>
            <a:off x="457200" y="1295400"/>
            <a:ext cx="8229600" cy="5060160"/>
          </a:xfrm>
        </p:spPr>
        <p:txBody>
          <a:bodyPr>
            <a:normAutofit/>
          </a:bodyPr>
          <a:lstStyle/>
          <a:p>
            <a:r>
              <a:rPr lang="en-US" sz="3200" b="1" dirty="0" smtClean="0"/>
              <a:t>Like a graduated cylinder</a:t>
            </a:r>
            <a:endParaRPr lang="en-US" sz="1800" dirty="0" smtClean="0"/>
          </a:p>
          <a:p>
            <a:pPr lvl="1"/>
            <a:r>
              <a:rPr lang="en-US" sz="2800" b="1" dirty="0" smtClean="0"/>
              <a:t>P = 2.9 x 10</a:t>
            </a:r>
            <a:r>
              <a:rPr lang="en-US" sz="2800" b="1" baseline="30000" dirty="0" smtClean="0"/>
              <a:t>3</a:t>
            </a:r>
            <a:r>
              <a:rPr lang="en-US" sz="2800" b="1" dirty="0" smtClean="0"/>
              <a:t> N/m</a:t>
            </a:r>
            <a:r>
              <a:rPr lang="en-US" sz="2800" b="1" baseline="30000" dirty="0" smtClean="0"/>
              <a:t>2</a:t>
            </a:r>
            <a:r>
              <a:rPr lang="en-US" sz="2800" b="1" dirty="0" smtClean="0"/>
              <a:t> </a:t>
            </a:r>
          </a:p>
          <a:p>
            <a:pPr lvl="1"/>
            <a:endParaRPr lang="en-US" sz="2800" b="1" dirty="0" smtClean="0"/>
          </a:p>
          <a:p>
            <a:pPr lvl="1"/>
            <a:endParaRPr lang="en-US" sz="2800" b="1" i="1" dirty="0" smtClean="0">
              <a:solidFill>
                <a:srgbClr val="FF0000"/>
              </a:solidFill>
            </a:endParaRPr>
          </a:p>
          <a:p>
            <a:endParaRPr lang="en-US" sz="3200" b="1" i="1" dirty="0" smtClean="0">
              <a:solidFill>
                <a:srgbClr val="FF0000"/>
              </a:solidFill>
            </a:endParaRPr>
          </a:p>
          <a:p>
            <a:endParaRPr lang="en-US" sz="3200" b="1" i="1" dirty="0" smtClean="0">
              <a:solidFill>
                <a:srgbClr val="FF0000"/>
              </a:solidFill>
            </a:endParaRPr>
          </a:p>
          <a:p>
            <a:endParaRPr lang="en-US" sz="3200" b="1" i="1" dirty="0" smtClean="0">
              <a:solidFill>
                <a:srgbClr val="FF0000"/>
              </a:solidFill>
            </a:endParaRPr>
          </a:p>
          <a:p>
            <a:r>
              <a:rPr lang="en-US" sz="3200" b="1" i="1" dirty="0" smtClean="0">
                <a:solidFill>
                  <a:srgbClr val="FF0000"/>
                </a:solidFill>
              </a:rPr>
              <a:t>That’s way too much work!</a:t>
            </a:r>
          </a:p>
          <a:p>
            <a:r>
              <a:rPr lang="en-US" sz="3200" b="1" i="1" dirty="0" smtClean="0">
                <a:solidFill>
                  <a:srgbClr val="FF0000"/>
                </a:solidFill>
              </a:rPr>
              <a:t>How about a formula?</a:t>
            </a:r>
          </a:p>
        </p:txBody>
      </p:sp>
      <p:graphicFrame>
        <p:nvGraphicFramePr>
          <p:cNvPr id="4098" name="Object 2"/>
          <p:cNvGraphicFramePr>
            <a:graphicFrameLocks noChangeAspect="1"/>
          </p:cNvGraphicFramePr>
          <p:nvPr/>
        </p:nvGraphicFramePr>
        <p:xfrm>
          <a:off x="6226175" y="709613"/>
          <a:ext cx="2155825" cy="5745162"/>
        </p:xfrm>
        <a:graphic>
          <a:graphicData uri="http://schemas.openxmlformats.org/presentationml/2006/ole">
            <mc:AlternateContent xmlns:mc="http://schemas.openxmlformats.org/markup-compatibility/2006">
              <mc:Choice xmlns:v="urn:schemas-microsoft-com:vml" Requires="v">
                <p:oleObj spid="_x0000_s7177" name="Equation" r:id="rId3" imgW="672840" imgH="1841400" progId="Equation.3">
                  <p:embed/>
                </p:oleObj>
              </mc:Choice>
              <mc:Fallback>
                <p:oleObj name="Equation" r:id="rId3" imgW="672840" imgH="18414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6175" y="709613"/>
                        <a:ext cx="2155825" cy="5745162"/>
                      </a:xfrm>
                      <a:prstGeom prst="rect">
                        <a:avLst/>
                      </a:prstGeom>
                      <a:solidFill>
                        <a:schemeClr val="tx1"/>
                      </a:solidFill>
                    </p:spPr>
                  </p:pic>
                </p:oleObj>
              </mc:Fallback>
            </mc:AlternateContent>
          </a:graphicData>
        </a:graphic>
      </p:graphicFrame>
      <p:sp>
        <p:nvSpPr>
          <p:cNvPr id="4" name="Oval 3"/>
          <p:cNvSpPr/>
          <p:nvPr/>
        </p:nvSpPr>
        <p:spPr>
          <a:xfrm>
            <a:off x="6096000" y="5715000"/>
            <a:ext cx="2155825"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Pressure in Fluids</a:t>
            </a:r>
            <a:endParaRPr lang="en-US" dirty="0"/>
          </a:p>
        </p:txBody>
      </p:sp>
      <p:sp>
        <p:nvSpPr>
          <p:cNvPr id="3" name="Content Placeholder 2"/>
          <p:cNvSpPr>
            <a:spLocks noGrp="1"/>
          </p:cNvSpPr>
          <p:nvPr>
            <p:ph idx="1"/>
          </p:nvPr>
        </p:nvSpPr>
        <p:spPr>
          <a:xfrm>
            <a:off x="457200" y="1295400"/>
            <a:ext cx="8229600" cy="5060160"/>
          </a:xfrm>
        </p:spPr>
        <p:txBody>
          <a:bodyPr>
            <a:normAutofit/>
          </a:bodyPr>
          <a:lstStyle/>
          <a:p>
            <a:r>
              <a:rPr lang="en-US" sz="3200" b="1" dirty="0" smtClean="0"/>
              <a:t>Like a graduated cylinder</a:t>
            </a:r>
            <a:endParaRPr lang="en-US" sz="1800" dirty="0" smtClean="0"/>
          </a:p>
          <a:p>
            <a:pPr lvl="1"/>
            <a:r>
              <a:rPr lang="en-US" sz="2800" b="1" dirty="0" smtClean="0"/>
              <a:t>P = 2.9 x 10</a:t>
            </a:r>
            <a:r>
              <a:rPr lang="en-US" sz="2800" b="1" baseline="30000" dirty="0" smtClean="0"/>
              <a:t>3</a:t>
            </a:r>
            <a:r>
              <a:rPr lang="en-US" sz="2800" b="1" dirty="0" smtClean="0"/>
              <a:t> N/m</a:t>
            </a:r>
            <a:r>
              <a:rPr lang="en-US" sz="2800" b="1" baseline="30000" dirty="0" smtClean="0"/>
              <a:t>2</a:t>
            </a:r>
            <a:r>
              <a:rPr lang="en-US" sz="2800" b="1" dirty="0" smtClean="0"/>
              <a:t> </a:t>
            </a:r>
          </a:p>
          <a:p>
            <a:pPr lvl="1"/>
            <a:endParaRPr lang="en-US" sz="2800" b="1" dirty="0" smtClean="0"/>
          </a:p>
          <a:p>
            <a:pPr lvl="1"/>
            <a:endParaRPr lang="en-US" sz="2800" b="1" i="1" dirty="0" smtClean="0">
              <a:solidFill>
                <a:srgbClr val="FF0000"/>
              </a:solidFill>
            </a:endParaRPr>
          </a:p>
          <a:p>
            <a:endParaRPr lang="en-US" sz="3200" b="1" i="1" dirty="0" smtClean="0">
              <a:solidFill>
                <a:srgbClr val="FF0000"/>
              </a:solidFill>
            </a:endParaRPr>
          </a:p>
          <a:p>
            <a:endParaRPr lang="en-US" sz="3200" b="1" i="1" dirty="0" smtClean="0">
              <a:solidFill>
                <a:srgbClr val="FF0000"/>
              </a:solidFill>
            </a:endParaRPr>
          </a:p>
          <a:p>
            <a:endParaRPr lang="en-US" sz="3200" b="1" i="1" dirty="0" smtClean="0">
              <a:solidFill>
                <a:srgbClr val="FF0000"/>
              </a:solidFill>
            </a:endParaRPr>
          </a:p>
        </p:txBody>
      </p:sp>
      <p:graphicFrame>
        <p:nvGraphicFramePr>
          <p:cNvPr id="4098" name="Object 2"/>
          <p:cNvGraphicFramePr>
            <a:graphicFrameLocks noChangeAspect="1"/>
          </p:cNvGraphicFramePr>
          <p:nvPr/>
        </p:nvGraphicFramePr>
        <p:xfrm>
          <a:off x="827087" y="2514600"/>
          <a:ext cx="7402513" cy="2060575"/>
        </p:xfrm>
        <a:graphic>
          <a:graphicData uri="http://schemas.openxmlformats.org/presentationml/2006/ole">
            <mc:AlternateContent xmlns:mc="http://schemas.openxmlformats.org/markup-compatibility/2006">
              <mc:Choice xmlns:v="urn:schemas-microsoft-com:vml" Requires="v">
                <p:oleObj spid="_x0000_s8208" name="Equation" r:id="rId3" imgW="2311200" imgH="660240" progId="Equation.3">
                  <p:embed/>
                </p:oleObj>
              </mc:Choice>
              <mc:Fallback>
                <p:oleObj name="Equation" r:id="rId3" imgW="2311200" imgH="66024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7" y="2514600"/>
                        <a:ext cx="7402513" cy="2060575"/>
                      </a:xfrm>
                      <a:prstGeom prst="rect">
                        <a:avLst/>
                      </a:prstGeom>
                      <a:solidFill>
                        <a:schemeClr val="tx1"/>
                      </a:solidFill>
                    </p:spPr>
                  </p:pic>
                </p:oleObj>
              </mc:Fallback>
            </mc:AlternateContent>
          </a:graphicData>
        </a:graphic>
      </p:graphicFrame>
      <p:graphicFrame>
        <p:nvGraphicFramePr>
          <p:cNvPr id="8195" name="Object 2"/>
          <p:cNvGraphicFramePr>
            <a:graphicFrameLocks noChangeAspect="1"/>
          </p:cNvGraphicFramePr>
          <p:nvPr/>
        </p:nvGraphicFramePr>
        <p:xfrm>
          <a:off x="6096000" y="5410199"/>
          <a:ext cx="2819400" cy="1021743"/>
        </p:xfrm>
        <a:graphic>
          <a:graphicData uri="http://schemas.openxmlformats.org/presentationml/2006/ole">
            <mc:AlternateContent xmlns:mc="http://schemas.openxmlformats.org/markup-compatibility/2006">
              <mc:Choice xmlns:v="urn:schemas-microsoft-com:vml" Requires="v">
                <p:oleObj spid="_x0000_s8209" name="Equation" r:id="rId5" imgW="545760" imgH="203040" progId="Equation.3">
                  <p:embed/>
                </p:oleObj>
              </mc:Choice>
              <mc:Fallback>
                <p:oleObj name="Equation" r:id="rId5" imgW="545760" imgH="20304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5410199"/>
                        <a:ext cx="2819400" cy="1021743"/>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Pressure in Fluids</a:t>
            </a:r>
            <a:endParaRPr lang="en-US" dirty="0"/>
          </a:p>
        </p:txBody>
      </p:sp>
      <p:sp>
        <p:nvSpPr>
          <p:cNvPr id="3" name="Content Placeholder 2"/>
          <p:cNvSpPr>
            <a:spLocks noGrp="1"/>
          </p:cNvSpPr>
          <p:nvPr>
            <p:ph idx="1"/>
          </p:nvPr>
        </p:nvSpPr>
        <p:spPr>
          <a:xfrm>
            <a:off x="457200" y="1295400"/>
            <a:ext cx="8229600" cy="5334000"/>
          </a:xfrm>
        </p:spPr>
        <p:txBody>
          <a:bodyPr>
            <a:normAutofit/>
          </a:bodyPr>
          <a:lstStyle/>
          <a:p>
            <a:r>
              <a:rPr lang="en-US" sz="3200" b="1" dirty="0" smtClean="0"/>
              <a:t>Pressure at equal depths within a uniform liquid is the same</a:t>
            </a:r>
          </a:p>
          <a:p>
            <a:pPr lvl="1"/>
            <a:endParaRPr lang="en-US" sz="2800" b="1" dirty="0" smtClean="0"/>
          </a:p>
          <a:p>
            <a:pPr lvl="1"/>
            <a:endParaRPr lang="en-US" sz="2800" b="1" dirty="0" smtClean="0"/>
          </a:p>
          <a:p>
            <a:pPr lvl="0"/>
            <a:r>
              <a:rPr lang="en-US" sz="2800" b="1" u="sng" dirty="0" smtClean="0"/>
              <a:t>IMPORTANT</a:t>
            </a:r>
            <a:r>
              <a:rPr lang="en-US" sz="2800" b="1" dirty="0" smtClean="0"/>
              <a:t>:  The pressure the water exerts on an object at a certain depth is the same on all parts of a body.</a:t>
            </a:r>
          </a:p>
          <a:p>
            <a:r>
              <a:rPr lang="en-US" sz="2800" b="1" i="1" dirty="0" smtClean="0"/>
              <a:t>In other words, if you hold a cube 30cm under water, each side of that cube will feel the same pressure exerted on it – not just the top, but the bottom and all four sides!!!</a:t>
            </a:r>
            <a:endParaRPr lang="en-US" sz="2800" b="1" dirty="0" smtClean="0"/>
          </a:p>
        </p:txBody>
      </p:sp>
      <p:graphicFrame>
        <p:nvGraphicFramePr>
          <p:cNvPr id="8195" name="Object 2"/>
          <p:cNvGraphicFramePr>
            <a:graphicFrameLocks noChangeAspect="1"/>
          </p:cNvGraphicFramePr>
          <p:nvPr/>
        </p:nvGraphicFramePr>
        <p:xfrm>
          <a:off x="5486400" y="2102457"/>
          <a:ext cx="2819400" cy="1021743"/>
        </p:xfrm>
        <a:graphic>
          <a:graphicData uri="http://schemas.openxmlformats.org/presentationml/2006/ole">
            <mc:AlternateContent xmlns:mc="http://schemas.openxmlformats.org/markup-compatibility/2006">
              <mc:Choice xmlns:v="urn:schemas-microsoft-com:vml" Requires="v">
                <p:oleObj spid="_x0000_s11274" name="Equation" r:id="rId3" imgW="545760" imgH="203040" progId="Equation.3">
                  <p:embed/>
                </p:oleObj>
              </mc:Choice>
              <mc:Fallback>
                <p:oleObj name="Equation" r:id="rId3" imgW="545760" imgH="20304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102457"/>
                        <a:ext cx="2819400" cy="1021743"/>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Pressure in Fluids</a:t>
            </a:r>
            <a:endParaRPr lang="en-US" dirty="0"/>
          </a:p>
        </p:txBody>
      </p:sp>
      <p:sp>
        <p:nvSpPr>
          <p:cNvPr id="3" name="Content Placeholder 2"/>
          <p:cNvSpPr>
            <a:spLocks noGrp="1"/>
          </p:cNvSpPr>
          <p:nvPr>
            <p:ph idx="1"/>
          </p:nvPr>
        </p:nvSpPr>
        <p:spPr>
          <a:xfrm>
            <a:off x="457200" y="1295400"/>
            <a:ext cx="8229600" cy="5334000"/>
          </a:xfrm>
        </p:spPr>
        <p:txBody>
          <a:bodyPr>
            <a:normAutofit/>
          </a:bodyPr>
          <a:lstStyle/>
          <a:p>
            <a:r>
              <a:rPr lang="en-US" sz="3200" b="1" dirty="0" smtClean="0"/>
              <a:t>It follows from this that a change in depth is directly proportional to a change in pressure</a:t>
            </a:r>
          </a:p>
          <a:p>
            <a:endParaRPr lang="en-US" sz="3200" b="1" dirty="0" smtClean="0"/>
          </a:p>
          <a:p>
            <a:endParaRPr lang="en-US" sz="3200" b="1" dirty="0" smtClean="0"/>
          </a:p>
          <a:p>
            <a:endParaRPr lang="en-US" sz="3200" b="1" dirty="0" smtClean="0"/>
          </a:p>
          <a:p>
            <a:r>
              <a:rPr lang="en-US" sz="3200" b="1" dirty="0" smtClean="0">
                <a:solidFill>
                  <a:srgbClr val="FF0000"/>
                </a:solidFill>
              </a:rPr>
              <a:t>Note:  </a:t>
            </a:r>
            <a:r>
              <a:rPr lang="en-US" sz="3200" b="1" i="1" dirty="0" smtClean="0">
                <a:solidFill>
                  <a:srgbClr val="FF0000"/>
                </a:solidFill>
              </a:rPr>
              <a:t>An important assumption here is that the fluid is incompressible, because if it were compressible, the density would change with depth!</a:t>
            </a:r>
            <a:endParaRPr lang="en-US" sz="2800" b="1" i="1" dirty="0" smtClean="0">
              <a:solidFill>
                <a:srgbClr val="FF0000"/>
              </a:solidFill>
            </a:endParaRPr>
          </a:p>
        </p:txBody>
      </p:sp>
      <p:graphicFrame>
        <p:nvGraphicFramePr>
          <p:cNvPr id="8195" name="Object 2"/>
          <p:cNvGraphicFramePr>
            <a:graphicFrameLocks noChangeAspect="1"/>
          </p:cNvGraphicFramePr>
          <p:nvPr/>
        </p:nvGraphicFramePr>
        <p:xfrm>
          <a:off x="3810000" y="2602680"/>
          <a:ext cx="3124200" cy="1816920"/>
        </p:xfrm>
        <a:graphic>
          <a:graphicData uri="http://schemas.openxmlformats.org/presentationml/2006/ole">
            <mc:AlternateContent xmlns:mc="http://schemas.openxmlformats.org/markup-compatibility/2006">
              <mc:Choice xmlns:v="urn:schemas-microsoft-com:vml" Requires="v">
                <p:oleObj spid="_x0000_s12297" name="Equation" r:id="rId3" imgW="723600" imgH="431640" progId="Equation.3">
                  <p:embed/>
                </p:oleObj>
              </mc:Choice>
              <mc:Fallback>
                <p:oleObj name="Equation" r:id="rId3" imgW="723600" imgH="43164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2602680"/>
                        <a:ext cx="3124200" cy="1816920"/>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hlinkClick r:id="rId5" action="ppaction://hlinkfile"/>
              </a:rPr>
              <a:t>Pressure in Fluids</a:t>
            </a:r>
            <a:endParaRPr lang="en-US" dirty="0"/>
          </a:p>
        </p:txBody>
      </p:sp>
      <p:graphicFrame>
        <p:nvGraphicFramePr>
          <p:cNvPr id="8195" name="Object 2"/>
          <p:cNvGraphicFramePr>
            <a:graphicFrameLocks noChangeAspect="1"/>
          </p:cNvGraphicFramePr>
          <p:nvPr/>
        </p:nvGraphicFramePr>
        <p:xfrm>
          <a:off x="5715000" y="304800"/>
          <a:ext cx="3124200" cy="855663"/>
        </p:xfrm>
        <a:graphic>
          <a:graphicData uri="http://schemas.openxmlformats.org/presentationml/2006/ole">
            <mc:AlternateContent xmlns:mc="http://schemas.openxmlformats.org/markup-compatibility/2006">
              <mc:Choice xmlns:v="urn:schemas-microsoft-com:vml" Requires="v">
                <p:oleObj spid="_x0000_s13321" name="Equation" r:id="rId6" imgW="723600" imgH="203040" progId="Equation.3">
                  <p:embed/>
                </p:oleObj>
              </mc:Choice>
              <mc:Fallback>
                <p:oleObj name="Equation" r:id="rId6" imgW="723600" imgH="20304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304800"/>
                        <a:ext cx="3124200" cy="855663"/>
                      </a:xfrm>
                      <a:prstGeom prst="rect">
                        <a:avLst/>
                      </a:prstGeom>
                      <a:solidFill>
                        <a:schemeClr val="tx1"/>
                      </a:solidFill>
                    </p:spPr>
                  </p:pic>
                </p:oleObj>
              </mc:Fallback>
            </mc:AlternateContent>
          </a:graphicData>
        </a:graphic>
      </p:graphicFrame>
      <p:pic>
        <p:nvPicPr>
          <p:cNvPr id="4" name="Hydrostatic_Pressure_Demo_1">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8"/>
          <a:stretch>
            <a:fillRect/>
          </a:stretch>
        </p:blipFill>
        <p:spPr>
          <a:xfrm>
            <a:off x="1219199" y="1384300"/>
            <a:ext cx="6993467" cy="52451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Pressure in Fluids</a:t>
            </a:r>
            <a:endParaRPr lang="en-US" dirty="0"/>
          </a:p>
        </p:txBody>
      </p:sp>
      <p:graphicFrame>
        <p:nvGraphicFramePr>
          <p:cNvPr id="8195" name="Object 2"/>
          <p:cNvGraphicFramePr>
            <a:graphicFrameLocks noChangeAspect="1"/>
          </p:cNvGraphicFramePr>
          <p:nvPr/>
        </p:nvGraphicFramePr>
        <p:xfrm>
          <a:off x="5715000" y="304800"/>
          <a:ext cx="3124200" cy="855663"/>
        </p:xfrm>
        <a:graphic>
          <a:graphicData uri="http://schemas.openxmlformats.org/presentationml/2006/ole">
            <mc:AlternateContent xmlns:mc="http://schemas.openxmlformats.org/markup-compatibility/2006">
              <mc:Choice xmlns:v="urn:schemas-microsoft-com:vml" Requires="v">
                <p:oleObj spid="_x0000_s14345" name="Equation" r:id="rId3" imgW="723600" imgH="203040" progId="Equation.3">
                  <p:embed/>
                </p:oleObj>
              </mc:Choice>
              <mc:Fallback>
                <p:oleObj name="Equation" r:id="rId3" imgW="723600" imgH="20304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04800"/>
                        <a:ext cx="3124200" cy="855663"/>
                      </a:xfrm>
                      <a:prstGeom prst="rect">
                        <a:avLst/>
                      </a:prstGeom>
                      <a:solidFill>
                        <a:schemeClr val="tx1"/>
                      </a:solidFill>
                    </p:spPr>
                  </p:pic>
                </p:oleObj>
              </mc:Fallback>
            </mc:AlternateContent>
          </a:graphicData>
        </a:graphic>
      </p:graphicFrame>
      <p:sp>
        <p:nvSpPr>
          <p:cNvPr id="6" name="Content Placeholder 5"/>
          <p:cNvSpPr>
            <a:spLocks noGrp="1"/>
          </p:cNvSpPr>
          <p:nvPr>
            <p:ph idx="1"/>
          </p:nvPr>
        </p:nvSpPr>
        <p:spPr/>
        <p:txBody>
          <a:bodyPr/>
          <a:lstStyle/>
          <a:p>
            <a:r>
              <a:rPr lang="en-US" dirty="0" smtClean="0">
                <a:solidFill>
                  <a:srgbClr val="FFFF00"/>
                </a:solidFill>
              </a:rPr>
              <a:t>Let’s say you had a water tank 15m in diameter and was 20m tall.  What would be the pressure at the bottom of the tank?</a:t>
            </a:r>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r>
              <a:rPr lang="en-US" dirty="0" smtClean="0"/>
              <a:t>Know the relationship between pressure, force and area.</a:t>
            </a:r>
          </a:p>
          <a:p>
            <a:r>
              <a:rPr lang="en-US" dirty="0" smtClean="0"/>
              <a:t>Know the relationship between fluid pressure, density and height (or depth) of the fluid.</a:t>
            </a:r>
          </a:p>
          <a:p>
            <a:r>
              <a:rPr lang="en-US" dirty="0" smtClean="0"/>
              <a:t>Understand that fluid exerts a pressure in all directions.</a:t>
            </a:r>
          </a:p>
          <a:p>
            <a:r>
              <a:rPr lang="en-US" dirty="0" smtClean="0"/>
              <a:t>Understand that fluid pressure at equal depths within a uniform liquid is the same.</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Pressure in Fluids</a:t>
            </a:r>
            <a:endParaRPr lang="en-US" dirty="0"/>
          </a:p>
        </p:txBody>
      </p:sp>
      <p:graphicFrame>
        <p:nvGraphicFramePr>
          <p:cNvPr id="8195" name="Object 2"/>
          <p:cNvGraphicFramePr>
            <a:graphicFrameLocks noChangeAspect="1"/>
          </p:cNvGraphicFramePr>
          <p:nvPr/>
        </p:nvGraphicFramePr>
        <p:xfrm>
          <a:off x="5715000" y="304800"/>
          <a:ext cx="3124200" cy="855663"/>
        </p:xfrm>
        <a:graphic>
          <a:graphicData uri="http://schemas.openxmlformats.org/presentationml/2006/ole">
            <mc:AlternateContent xmlns:mc="http://schemas.openxmlformats.org/markup-compatibility/2006">
              <mc:Choice xmlns:v="urn:schemas-microsoft-com:vml" Requires="v">
                <p:oleObj spid="_x0000_s15376" name="Equation" r:id="rId3" imgW="723600" imgH="203040" progId="Equation.3">
                  <p:embed/>
                </p:oleObj>
              </mc:Choice>
              <mc:Fallback>
                <p:oleObj name="Equation" r:id="rId3" imgW="723600" imgH="20304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04800"/>
                        <a:ext cx="3124200" cy="855663"/>
                      </a:xfrm>
                      <a:prstGeom prst="rect">
                        <a:avLst/>
                      </a:prstGeom>
                      <a:solidFill>
                        <a:schemeClr val="tx1"/>
                      </a:solidFill>
                    </p:spPr>
                  </p:pic>
                </p:oleObj>
              </mc:Fallback>
            </mc:AlternateContent>
          </a:graphicData>
        </a:graphic>
      </p:graphicFrame>
      <p:sp>
        <p:nvSpPr>
          <p:cNvPr id="6" name="Content Placeholder 5"/>
          <p:cNvSpPr>
            <a:spLocks noGrp="1"/>
          </p:cNvSpPr>
          <p:nvPr>
            <p:ph idx="1"/>
          </p:nvPr>
        </p:nvSpPr>
        <p:spPr>
          <a:xfrm>
            <a:off x="457200" y="1371600"/>
            <a:ext cx="8229600" cy="4983960"/>
          </a:xfrm>
        </p:spPr>
        <p:txBody>
          <a:bodyPr/>
          <a:lstStyle/>
          <a:p>
            <a:r>
              <a:rPr lang="en-US" dirty="0" smtClean="0">
                <a:solidFill>
                  <a:srgbClr val="FFFF00"/>
                </a:solidFill>
              </a:rPr>
              <a:t>Let’s say you had a water tank 15m in diameter and was 20m tall.  What would be the pressure at the bottom of the tank?</a:t>
            </a:r>
          </a:p>
          <a:p>
            <a:endParaRPr lang="en-US" dirty="0" smtClean="0">
              <a:solidFill>
                <a:srgbClr val="FFFF00"/>
              </a:solidFill>
            </a:endParaRPr>
          </a:p>
          <a:p>
            <a:endParaRPr lang="en-US" dirty="0"/>
          </a:p>
        </p:txBody>
      </p:sp>
      <p:graphicFrame>
        <p:nvGraphicFramePr>
          <p:cNvPr id="15363" name="Object 3"/>
          <p:cNvGraphicFramePr>
            <a:graphicFrameLocks noChangeAspect="1"/>
          </p:cNvGraphicFramePr>
          <p:nvPr/>
        </p:nvGraphicFramePr>
        <p:xfrm>
          <a:off x="1295400" y="3352800"/>
          <a:ext cx="6523038" cy="2781300"/>
        </p:xfrm>
        <a:graphic>
          <a:graphicData uri="http://schemas.openxmlformats.org/presentationml/2006/ole">
            <mc:AlternateContent xmlns:mc="http://schemas.openxmlformats.org/markup-compatibility/2006">
              <mc:Choice xmlns:v="urn:schemas-microsoft-com:vml" Requires="v">
                <p:oleObj spid="_x0000_s15377" name="Equation" r:id="rId5" imgW="1511280" imgH="660240" progId="Equation.3">
                  <p:embed/>
                </p:oleObj>
              </mc:Choice>
              <mc:Fallback>
                <p:oleObj name="Equation" r:id="rId5" imgW="1511280" imgH="66024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3352800"/>
                        <a:ext cx="6523038" cy="2781300"/>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Pressure in Fluids</a:t>
            </a:r>
            <a:endParaRPr lang="en-US" dirty="0"/>
          </a:p>
        </p:txBody>
      </p:sp>
      <p:graphicFrame>
        <p:nvGraphicFramePr>
          <p:cNvPr id="8195" name="Object 2"/>
          <p:cNvGraphicFramePr>
            <a:graphicFrameLocks noChangeAspect="1"/>
          </p:cNvGraphicFramePr>
          <p:nvPr/>
        </p:nvGraphicFramePr>
        <p:xfrm>
          <a:off x="5715000" y="304800"/>
          <a:ext cx="3124200" cy="855663"/>
        </p:xfrm>
        <a:graphic>
          <a:graphicData uri="http://schemas.openxmlformats.org/presentationml/2006/ole">
            <mc:AlternateContent xmlns:mc="http://schemas.openxmlformats.org/markup-compatibility/2006">
              <mc:Choice xmlns:v="urn:schemas-microsoft-com:vml" Requires="v">
                <p:oleObj spid="_x0000_s16400" name="Equation" r:id="rId3" imgW="723600" imgH="203040" progId="Equation.3">
                  <p:embed/>
                </p:oleObj>
              </mc:Choice>
              <mc:Fallback>
                <p:oleObj name="Equation" r:id="rId3" imgW="723600" imgH="20304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04800"/>
                        <a:ext cx="3124200" cy="855663"/>
                      </a:xfrm>
                      <a:prstGeom prst="rect">
                        <a:avLst/>
                      </a:prstGeom>
                      <a:solidFill>
                        <a:schemeClr val="tx1"/>
                      </a:solidFill>
                    </p:spPr>
                  </p:pic>
                </p:oleObj>
              </mc:Fallback>
            </mc:AlternateContent>
          </a:graphicData>
        </a:graphic>
      </p:graphicFrame>
      <p:sp>
        <p:nvSpPr>
          <p:cNvPr id="6" name="Content Placeholder 5"/>
          <p:cNvSpPr>
            <a:spLocks noGrp="1"/>
          </p:cNvSpPr>
          <p:nvPr>
            <p:ph idx="1"/>
          </p:nvPr>
        </p:nvSpPr>
        <p:spPr>
          <a:xfrm>
            <a:off x="457200" y="1371600"/>
            <a:ext cx="8229600" cy="4983960"/>
          </a:xfrm>
        </p:spPr>
        <p:txBody>
          <a:bodyPr/>
          <a:lstStyle/>
          <a:p>
            <a:r>
              <a:rPr lang="en-US" dirty="0" smtClean="0">
                <a:solidFill>
                  <a:srgbClr val="FFFF00"/>
                </a:solidFill>
              </a:rPr>
              <a:t>Let’s say you had two pipes attached to the tank, one 18 cm in diameter and the other 12 cm in diameter.  What would be the difference in pressure between the two pipes?</a:t>
            </a:r>
          </a:p>
          <a:p>
            <a:endParaRPr lang="en-US" dirty="0" smtClean="0">
              <a:solidFill>
                <a:srgbClr val="FFFF00"/>
              </a:solidFill>
            </a:endParaRPr>
          </a:p>
          <a:p>
            <a:endParaRPr lang="en-US" dirty="0"/>
          </a:p>
        </p:txBody>
      </p:sp>
      <p:graphicFrame>
        <p:nvGraphicFramePr>
          <p:cNvPr id="15363" name="Object 3"/>
          <p:cNvGraphicFramePr>
            <a:graphicFrameLocks noChangeAspect="1"/>
          </p:cNvGraphicFramePr>
          <p:nvPr/>
        </p:nvGraphicFramePr>
        <p:xfrm>
          <a:off x="2133600" y="3505200"/>
          <a:ext cx="4768850" cy="855663"/>
        </p:xfrm>
        <a:graphic>
          <a:graphicData uri="http://schemas.openxmlformats.org/presentationml/2006/ole">
            <mc:AlternateContent xmlns:mc="http://schemas.openxmlformats.org/markup-compatibility/2006">
              <mc:Choice xmlns:v="urn:schemas-microsoft-com:vml" Requires="v">
                <p:oleObj spid="_x0000_s16401" name="Equation" r:id="rId5" imgW="1104840" imgH="203040" progId="Equation.3">
                  <p:embed/>
                </p:oleObj>
              </mc:Choice>
              <mc:Fallback>
                <p:oleObj name="Equation" r:id="rId5" imgW="1104840" imgH="20304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3505200"/>
                        <a:ext cx="4768850" cy="855663"/>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Pressure in Fluids</a:t>
            </a:r>
            <a:endParaRPr lang="en-US" dirty="0"/>
          </a:p>
        </p:txBody>
      </p:sp>
      <p:graphicFrame>
        <p:nvGraphicFramePr>
          <p:cNvPr id="8195" name="Object 2"/>
          <p:cNvGraphicFramePr>
            <a:graphicFrameLocks noChangeAspect="1"/>
          </p:cNvGraphicFramePr>
          <p:nvPr/>
        </p:nvGraphicFramePr>
        <p:xfrm>
          <a:off x="5715000" y="304800"/>
          <a:ext cx="3124200" cy="855663"/>
        </p:xfrm>
        <a:graphic>
          <a:graphicData uri="http://schemas.openxmlformats.org/presentationml/2006/ole">
            <mc:AlternateContent xmlns:mc="http://schemas.openxmlformats.org/markup-compatibility/2006">
              <mc:Choice xmlns:v="urn:schemas-microsoft-com:vml" Requires="v">
                <p:oleObj spid="_x0000_s17424" name="Equation" r:id="rId3" imgW="723600" imgH="203040" progId="Equation.3">
                  <p:embed/>
                </p:oleObj>
              </mc:Choice>
              <mc:Fallback>
                <p:oleObj name="Equation" r:id="rId3" imgW="723600" imgH="20304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04800"/>
                        <a:ext cx="3124200" cy="855663"/>
                      </a:xfrm>
                      <a:prstGeom prst="rect">
                        <a:avLst/>
                      </a:prstGeom>
                      <a:solidFill>
                        <a:schemeClr val="tx1"/>
                      </a:solidFill>
                    </p:spPr>
                  </p:pic>
                </p:oleObj>
              </mc:Fallback>
            </mc:AlternateContent>
          </a:graphicData>
        </a:graphic>
      </p:graphicFrame>
      <p:sp>
        <p:nvSpPr>
          <p:cNvPr id="6" name="Content Placeholder 5"/>
          <p:cNvSpPr>
            <a:spLocks noGrp="1"/>
          </p:cNvSpPr>
          <p:nvPr>
            <p:ph idx="1"/>
          </p:nvPr>
        </p:nvSpPr>
        <p:spPr>
          <a:xfrm>
            <a:off x="457200" y="1371600"/>
            <a:ext cx="8229600" cy="4983960"/>
          </a:xfrm>
        </p:spPr>
        <p:txBody>
          <a:bodyPr/>
          <a:lstStyle/>
          <a:p>
            <a:r>
              <a:rPr lang="en-US" dirty="0" smtClean="0">
                <a:solidFill>
                  <a:srgbClr val="FFFF00"/>
                </a:solidFill>
              </a:rPr>
              <a:t>Let’s say you had two pipes attached to the tank, one 18 cm in diameter and the other 12 cm in diameter.  What would be the difference in pressure between the two pipes?</a:t>
            </a:r>
          </a:p>
          <a:p>
            <a:endParaRPr lang="en-US" dirty="0" smtClean="0">
              <a:solidFill>
                <a:srgbClr val="FFFF00"/>
              </a:solidFill>
            </a:endParaRPr>
          </a:p>
          <a:p>
            <a:endParaRPr lang="en-US" dirty="0" smtClean="0">
              <a:solidFill>
                <a:srgbClr val="FFFF00"/>
              </a:solidFill>
            </a:endParaRPr>
          </a:p>
          <a:p>
            <a:endParaRPr lang="en-US" dirty="0" smtClean="0">
              <a:solidFill>
                <a:srgbClr val="FFFF00"/>
              </a:solidFill>
            </a:endParaRPr>
          </a:p>
          <a:p>
            <a:r>
              <a:rPr lang="en-US" b="1" i="1" dirty="0" smtClean="0">
                <a:solidFill>
                  <a:srgbClr val="FF0000"/>
                </a:solidFill>
              </a:rPr>
              <a:t>No difference</a:t>
            </a:r>
          </a:p>
          <a:p>
            <a:endParaRPr lang="en-US" dirty="0" smtClean="0">
              <a:solidFill>
                <a:srgbClr val="FFFF00"/>
              </a:solidFill>
            </a:endParaRPr>
          </a:p>
          <a:p>
            <a:endParaRPr lang="en-US" dirty="0"/>
          </a:p>
        </p:txBody>
      </p:sp>
      <p:graphicFrame>
        <p:nvGraphicFramePr>
          <p:cNvPr id="15363" name="Object 3"/>
          <p:cNvGraphicFramePr>
            <a:graphicFrameLocks noChangeAspect="1"/>
          </p:cNvGraphicFramePr>
          <p:nvPr/>
        </p:nvGraphicFramePr>
        <p:xfrm>
          <a:off x="2133600" y="3505200"/>
          <a:ext cx="4768850" cy="855663"/>
        </p:xfrm>
        <a:graphic>
          <a:graphicData uri="http://schemas.openxmlformats.org/presentationml/2006/ole">
            <mc:AlternateContent xmlns:mc="http://schemas.openxmlformats.org/markup-compatibility/2006">
              <mc:Choice xmlns:v="urn:schemas-microsoft-com:vml" Requires="v">
                <p:oleObj spid="_x0000_s17425" name="Equation" r:id="rId5" imgW="1104840" imgH="203040" progId="Equation.3">
                  <p:embed/>
                </p:oleObj>
              </mc:Choice>
              <mc:Fallback>
                <p:oleObj name="Equation" r:id="rId5" imgW="1104840" imgH="20304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3505200"/>
                        <a:ext cx="4768850" cy="855663"/>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Pressure in Fluids</a:t>
            </a:r>
            <a:endParaRPr lang="en-US" dirty="0"/>
          </a:p>
        </p:txBody>
      </p:sp>
      <p:graphicFrame>
        <p:nvGraphicFramePr>
          <p:cNvPr id="8195" name="Object 2"/>
          <p:cNvGraphicFramePr>
            <a:graphicFrameLocks noChangeAspect="1"/>
          </p:cNvGraphicFramePr>
          <p:nvPr/>
        </p:nvGraphicFramePr>
        <p:xfrm>
          <a:off x="5715000" y="304800"/>
          <a:ext cx="3124200" cy="855663"/>
        </p:xfrm>
        <a:graphic>
          <a:graphicData uri="http://schemas.openxmlformats.org/presentationml/2006/ole">
            <mc:AlternateContent xmlns:mc="http://schemas.openxmlformats.org/markup-compatibility/2006">
              <mc:Choice xmlns:v="urn:schemas-microsoft-com:vml" Requires="v">
                <p:oleObj spid="_x0000_s18448" name="Equation" r:id="rId3" imgW="723600" imgH="203040" progId="Equation.3">
                  <p:embed/>
                </p:oleObj>
              </mc:Choice>
              <mc:Fallback>
                <p:oleObj name="Equation" r:id="rId3" imgW="723600" imgH="20304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04800"/>
                        <a:ext cx="3124200" cy="855663"/>
                      </a:xfrm>
                      <a:prstGeom prst="rect">
                        <a:avLst/>
                      </a:prstGeom>
                      <a:solidFill>
                        <a:schemeClr val="tx1"/>
                      </a:solidFill>
                    </p:spPr>
                  </p:pic>
                </p:oleObj>
              </mc:Fallback>
            </mc:AlternateContent>
          </a:graphicData>
        </a:graphic>
      </p:graphicFrame>
      <p:sp>
        <p:nvSpPr>
          <p:cNvPr id="6" name="Content Placeholder 5"/>
          <p:cNvSpPr>
            <a:spLocks noGrp="1"/>
          </p:cNvSpPr>
          <p:nvPr>
            <p:ph idx="1"/>
          </p:nvPr>
        </p:nvSpPr>
        <p:spPr>
          <a:xfrm>
            <a:off x="457200" y="1371600"/>
            <a:ext cx="8229600" cy="4983960"/>
          </a:xfrm>
        </p:spPr>
        <p:txBody>
          <a:bodyPr/>
          <a:lstStyle/>
          <a:p>
            <a:r>
              <a:rPr lang="en-US" dirty="0" smtClean="0">
                <a:solidFill>
                  <a:srgbClr val="FFFF00"/>
                </a:solidFill>
              </a:rPr>
              <a:t>Let’s say you had a second tank that could hold twice as much water but was the same height.  What would be the difference in pressure between the two tanks?</a:t>
            </a:r>
          </a:p>
          <a:p>
            <a:endParaRPr lang="en-US" dirty="0" smtClean="0">
              <a:solidFill>
                <a:srgbClr val="FFFF00"/>
              </a:solidFill>
            </a:endParaRPr>
          </a:p>
          <a:p>
            <a:endParaRPr lang="en-US" dirty="0" smtClean="0">
              <a:solidFill>
                <a:srgbClr val="FFFF00"/>
              </a:solidFill>
            </a:endParaRPr>
          </a:p>
          <a:p>
            <a:endParaRPr lang="en-US" dirty="0" smtClean="0">
              <a:solidFill>
                <a:srgbClr val="FFFF00"/>
              </a:solidFill>
            </a:endParaRPr>
          </a:p>
          <a:p>
            <a:endParaRPr lang="en-US" dirty="0" smtClean="0">
              <a:solidFill>
                <a:srgbClr val="FFFF00"/>
              </a:solidFill>
            </a:endParaRPr>
          </a:p>
          <a:p>
            <a:endParaRPr lang="en-US" dirty="0" smtClean="0">
              <a:solidFill>
                <a:srgbClr val="FFFF00"/>
              </a:solidFill>
            </a:endParaRPr>
          </a:p>
          <a:p>
            <a:endParaRPr lang="en-US" dirty="0"/>
          </a:p>
        </p:txBody>
      </p:sp>
      <p:graphicFrame>
        <p:nvGraphicFramePr>
          <p:cNvPr id="15363" name="Object 3"/>
          <p:cNvGraphicFramePr>
            <a:graphicFrameLocks noChangeAspect="1"/>
          </p:cNvGraphicFramePr>
          <p:nvPr/>
        </p:nvGraphicFramePr>
        <p:xfrm>
          <a:off x="2133600" y="3505200"/>
          <a:ext cx="4768850" cy="855663"/>
        </p:xfrm>
        <a:graphic>
          <a:graphicData uri="http://schemas.openxmlformats.org/presentationml/2006/ole">
            <mc:AlternateContent xmlns:mc="http://schemas.openxmlformats.org/markup-compatibility/2006">
              <mc:Choice xmlns:v="urn:schemas-microsoft-com:vml" Requires="v">
                <p:oleObj spid="_x0000_s18449" name="Equation" r:id="rId5" imgW="1104840" imgH="203040" progId="Equation.3">
                  <p:embed/>
                </p:oleObj>
              </mc:Choice>
              <mc:Fallback>
                <p:oleObj name="Equation" r:id="rId5" imgW="1104840" imgH="20304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3505200"/>
                        <a:ext cx="4768850" cy="855663"/>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Pressure in Fluids</a:t>
            </a:r>
            <a:endParaRPr lang="en-US" dirty="0"/>
          </a:p>
        </p:txBody>
      </p:sp>
      <p:graphicFrame>
        <p:nvGraphicFramePr>
          <p:cNvPr id="8195" name="Object 2"/>
          <p:cNvGraphicFramePr>
            <a:graphicFrameLocks noChangeAspect="1"/>
          </p:cNvGraphicFramePr>
          <p:nvPr/>
        </p:nvGraphicFramePr>
        <p:xfrm>
          <a:off x="5715000" y="304800"/>
          <a:ext cx="3124200" cy="855663"/>
        </p:xfrm>
        <a:graphic>
          <a:graphicData uri="http://schemas.openxmlformats.org/presentationml/2006/ole">
            <mc:AlternateContent xmlns:mc="http://schemas.openxmlformats.org/markup-compatibility/2006">
              <mc:Choice xmlns:v="urn:schemas-microsoft-com:vml" Requires="v">
                <p:oleObj spid="_x0000_s19472" name="Equation" r:id="rId3" imgW="723600" imgH="203040" progId="Equation.3">
                  <p:embed/>
                </p:oleObj>
              </mc:Choice>
              <mc:Fallback>
                <p:oleObj name="Equation" r:id="rId3" imgW="723600" imgH="20304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04800"/>
                        <a:ext cx="3124200" cy="855663"/>
                      </a:xfrm>
                      <a:prstGeom prst="rect">
                        <a:avLst/>
                      </a:prstGeom>
                      <a:solidFill>
                        <a:schemeClr val="tx1"/>
                      </a:solidFill>
                    </p:spPr>
                  </p:pic>
                </p:oleObj>
              </mc:Fallback>
            </mc:AlternateContent>
          </a:graphicData>
        </a:graphic>
      </p:graphicFrame>
      <p:sp>
        <p:nvSpPr>
          <p:cNvPr id="6" name="Content Placeholder 5"/>
          <p:cNvSpPr>
            <a:spLocks noGrp="1"/>
          </p:cNvSpPr>
          <p:nvPr>
            <p:ph idx="1"/>
          </p:nvPr>
        </p:nvSpPr>
        <p:spPr>
          <a:xfrm>
            <a:off x="457200" y="1371600"/>
            <a:ext cx="8229600" cy="4983960"/>
          </a:xfrm>
        </p:spPr>
        <p:txBody>
          <a:bodyPr/>
          <a:lstStyle/>
          <a:p>
            <a:r>
              <a:rPr lang="en-US" dirty="0" smtClean="0">
                <a:solidFill>
                  <a:srgbClr val="FFFF00"/>
                </a:solidFill>
              </a:rPr>
              <a:t>Let’s say you had a second tank that could hold twice as much water but was the same height.  What would be the difference in pressure between the two tanks?</a:t>
            </a:r>
          </a:p>
          <a:p>
            <a:endParaRPr lang="en-US" dirty="0" smtClean="0">
              <a:solidFill>
                <a:srgbClr val="FFFF00"/>
              </a:solidFill>
            </a:endParaRPr>
          </a:p>
          <a:p>
            <a:endParaRPr lang="en-US" dirty="0" smtClean="0">
              <a:solidFill>
                <a:srgbClr val="FFFF00"/>
              </a:solidFill>
            </a:endParaRPr>
          </a:p>
          <a:p>
            <a:endParaRPr lang="en-US" dirty="0" smtClean="0">
              <a:solidFill>
                <a:srgbClr val="FFFF00"/>
              </a:solidFill>
            </a:endParaRPr>
          </a:p>
          <a:p>
            <a:r>
              <a:rPr lang="en-US" b="1" i="1" dirty="0" smtClean="0">
                <a:solidFill>
                  <a:srgbClr val="FF0000"/>
                </a:solidFill>
              </a:rPr>
              <a:t>No difference</a:t>
            </a:r>
          </a:p>
        </p:txBody>
      </p:sp>
      <p:graphicFrame>
        <p:nvGraphicFramePr>
          <p:cNvPr id="15363" name="Object 3"/>
          <p:cNvGraphicFramePr>
            <a:graphicFrameLocks noChangeAspect="1"/>
          </p:cNvGraphicFramePr>
          <p:nvPr/>
        </p:nvGraphicFramePr>
        <p:xfrm>
          <a:off x="2133600" y="3505200"/>
          <a:ext cx="4768850" cy="855663"/>
        </p:xfrm>
        <a:graphic>
          <a:graphicData uri="http://schemas.openxmlformats.org/presentationml/2006/ole">
            <mc:AlternateContent xmlns:mc="http://schemas.openxmlformats.org/markup-compatibility/2006">
              <mc:Choice xmlns:v="urn:schemas-microsoft-com:vml" Requires="v">
                <p:oleObj spid="_x0000_s19473" name="Equation" r:id="rId5" imgW="1104840" imgH="203040" progId="Equation.3">
                  <p:embed/>
                </p:oleObj>
              </mc:Choice>
              <mc:Fallback>
                <p:oleObj name="Equation" r:id="rId5" imgW="1104840" imgH="20304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3505200"/>
                        <a:ext cx="4768850" cy="855663"/>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534400" cy="914400"/>
          </a:xfrm>
        </p:spPr>
        <p:txBody>
          <a:bodyPr/>
          <a:lstStyle/>
          <a:p>
            <a:r>
              <a:rPr lang="en-US" sz="3200" dirty="0" smtClean="0"/>
              <a:t>Atmospheric Pressure and Gauge Pressure</a:t>
            </a:r>
            <a:endParaRPr lang="en-US" sz="3200" dirty="0"/>
          </a:p>
        </p:txBody>
      </p:sp>
      <p:sp>
        <p:nvSpPr>
          <p:cNvPr id="3" name="Content Placeholder 2"/>
          <p:cNvSpPr>
            <a:spLocks noGrp="1"/>
          </p:cNvSpPr>
          <p:nvPr>
            <p:ph idx="1"/>
          </p:nvPr>
        </p:nvSpPr>
        <p:spPr>
          <a:xfrm>
            <a:off x="609600" y="1219200"/>
            <a:ext cx="8077200" cy="5136360"/>
          </a:xfrm>
        </p:spPr>
        <p:txBody>
          <a:bodyPr/>
          <a:lstStyle/>
          <a:p>
            <a:r>
              <a:rPr lang="en-US" dirty="0" smtClean="0"/>
              <a:t>Atmospheric pressure is a function of elevation and weather conditions</a:t>
            </a:r>
          </a:p>
          <a:p>
            <a:pPr lvl="1"/>
            <a:r>
              <a:rPr lang="en-US" dirty="0" smtClean="0"/>
              <a:t>Elevation</a:t>
            </a:r>
          </a:p>
          <a:p>
            <a:pPr lvl="2"/>
            <a:r>
              <a:rPr lang="en-US" dirty="0" smtClean="0"/>
              <a:t>Higher elevation smaller column of air above</a:t>
            </a:r>
          </a:p>
          <a:p>
            <a:pPr lvl="2"/>
            <a:r>
              <a:rPr lang="en-US" dirty="0" smtClean="0"/>
              <a:t>Lower elevation larger column of air above</a:t>
            </a:r>
          </a:p>
          <a:p>
            <a:pPr lvl="1"/>
            <a:r>
              <a:rPr lang="en-US" dirty="0" smtClean="0"/>
              <a:t>Weather</a:t>
            </a:r>
          </a:p>
          <a:p>
            <a:pPr lvl="2"/>
            <a:r>
              <a:rPr lang="en-US" dirty="0" smtClean="0"/>
              <a:t>High temp = less dense</a:t>
            </a:r>
          </a:p>
          <a:p>
            <a:pPr lvl="2"/>
            <a:r>
              <a:rPr lang="en-US" dirty="0" smtClean="0"/>
              <a:t>High humidity = more dense</a:t>
            </a:r>
          </a:p>
          <a:p>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534400" cy="914400"/>
          </a:xfrm>
        </p:spPr>
        <p:txBody>
          <a:bodyPr/>
          <a:lstStyle/>
          <a:p>
            <a:r>
              <a:rPr lang="en-US" sz="3200" dirty="0" smtClean="0"/>
              <a:t>Atmospheric Pressure and Gauge Pressure</a:t>
            </a:r>
            <a:endParaRPr lang="en-US" sz="3200" dirty="0"/>
          </a:p>
        </p:txBody>
      </p:sp>
      <p:sp>
        <p:nvSpPr>
          <p:cNvPr id="3" name="Content Placeholder 2"/>
          <p:cNvSpPr>
            <a:spLocks noGrp="1"/>
          </p:cNvSpPr>
          <p:nvPr>
            <p:ph idx="1"/>
          </p:nvPr>
        </p:nvSpPr>
        <p:spPr>
          <a:xfrm>
            <a:off x="609600" y="1219200"/>
            <a:ext cx="8077200" cy="5136360"/>
          </a:xfrm>
        </p:spPr>
        <p:txBody>
          <a:bodyPr/>
          <a:lstStyle/>
          <a:p>
            <a:r>
              <a:rPr lang="en-US" dirty="0" smtClean="0"/>
              <a:t>Atmospheric pressure is a function of elevation and weather conditions</a:t>
            </a:r>
            <a:endParaRPr lang="en-US" dirty="0"/>
          </a:p>
        </p:txBody>
      </p:sp>
      <p:pic>
        <p:nvPicPr>
          <p:cNvPr id="4" name="Picture 3" descr="weather map ~ atmospheric pressure patterns.jpg"/>
          <p:cNvPicPr/>
          <p:nvPr/>
        </p:nvPicPr>
        <p:blipFill>
          <a:blip r:embed="rId2" cstate="print"/>
          <a:stretch>
            <a:fillRect/>
          </a:stretch>
        </p:blipFill>
        <p:spPr>
          <a:xfrm>
            <a:off x="1295400" y="2286000"/>
            <a:ext cx="6400800" cy="43434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534400" cy="914400"/>
          </a:xfrm>
        </p:spPr>
        <p:txBody>
          <a:bodyPr/>
          <a:lstStyle/>
          <a:p>
            <a:r>
              <a:rPr lang="en-US" sz="3200" dirty="0" smtClean="0"/>
              <a:t>Atmospheric Pressure and Gauge Pressure</a:t>
            </a:r>
            <a:endParaRPr lang="en-US" sz="3200" dirty="0"/>
          </a:p>
        </p:txBody>
      </p:sp>
      <p:sp>
        <p:nvSpPr>
          <p:cNvPr id="3" name="Content Placeholder 2"/>
          <p:cNvSpPr>
            <a:spLocks noGrp="1"/>
          </p:cNvSpPr>
          <p:nvPr>
            <p:ph idx="1"/>
          </p:nvPr>
        </p:nvSpPr>
        <p:spPr>
          <a:xfrm>
            <a:off x="609600" y="1219200"/>
            <a:ext cx="8077200" cy="5136360"/>
          </a:xfrm>
        </p:spPr>
        <p:txBody>
          <a:bodyPr/>
          <a:lstStyle/>
          <a:p>
            <a:r>
              <a:rPr lang="en-US" dirty="0" smtClean="0"/>
              <a:t>Average atmospheric pressure is, well, 1 atmosphere, hence the name</a:t>
            </a:r>
            <a:endParaRPr lang="en-US" dirty="0"/>
          </a:p>
        </p:txBody>
      </p:sp>
      <p:graphicFrame>
        <p:nvGraphicFramePr>
          <p:cNvPr id="20482" name="Object 2"/>
          <p:cNvGraphicFramePr>
            <a:graphicFrameLocks noChangeAspect="1"/>
          </p:cNvGraphicFramePr>
          <p:nvPr/>
        </p:nvGraphicFramePr>
        <p:xfrm>
          <a:off x="609600" y="2743200"/>
          <a:ext cx="7964488" cy="718711"/>
        </p:xfrm>
        <a:graphic>
          <a:graphicData uri="http://schemas.openxmlformats.org/presentationml/2006/ole">
            <mc:AlternateContent xmlns:mc="http://schemas.openxmlformats.org/markup-compatibility/2006">
              <mc:Choice xmlns:v="urn:schemas-microsoft-com:vml" Requires="v">
                <p:oleObj spid="_x0000_s20489" name="Equation" r:id="rId3" imgW="2197080" imgH="203040" progId="Equation.3">
                  <p:embed/>
                </p:oleObj>
              </mc:Choice>
              <mc:Fallback>
                <p:oleObj name="Equation" r:id="rId3" imgW="2197080" imgH="2030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743200"/>
                        <a:ext cx="7964488" cy="718711"/>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534400" cy="914400"/>
          </a:xfrm>
        </p:spPr>
        <p:txBody>
          <a:bodyPr/>
          <a:lstStyle/>
          <a:p>
            <a:r>
              <a:rPr lang="en-US" sz="3200" dirty="0" smtClean="0"/>
              <a:t>Atmospheric Pressure and Gauge Pressure</a:t>
            </a:r>
            <a:endParaRPr lang="en-US" sz="3200" dirty="0"/>
          </a:p>
        </p:txBody>
      </p:sp>
      <p:sp>
        <p:nvSpPr>
          <p:cNvPr id="3" name="Content Placeholder 2"/>
          <p:cNvSpPr>
            <a:spLocks noGrp="1"/>
          </p:cNvSpPr>
          <p:nvPr>
            <p:ph idx="1"/>
          </p:nvPr>
        </p:nvSpPr>
        <p:spPr>
          <a:xfrm>
            <a:off x="609600" y="1219200"/>
            <a:ext cx="8077200" cy="5136360"/>
          </a:xfrm>
        </p:spPr>
        <p:txBody>
          <a:bodyPr/>
          <a:lstStyle/>
          <a:p>
            <a:r>
              <a:rPr lang="en-US" dirty="0" smtClean="0"/>
              <a:t>Units for pressure</a:t>
            </a:r>
            <a:endParaRPr lang="en-US" dirty="0"/>
          </a:p>
        </p:txBody>
      </p:sp>
      <p:pic>
        <p:nvPicPr>
          <p:cNvPr id="5" name="Picture 4" descr="Pressure Conversion Factors.jpg"/>
          <p:cNvPicPr/>
          <p:nvPr/>
        </p:nvPicPr>
        <p:blipFill>
          <a:blip r:embed="rId2" cstate="print"/>
          <a:stretch>
            <a:fillRect/>
          </a:stretch>
        </p:blipFill>
        <p:spPr>
          <a:xfrm>
            <a:off x="762000" y="1828800"/>
            <a:ext cx="7696200" cy="48006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534400" cy="914400"/>
          </a:xfrm>
        </p:spPr>
        <p:txBody>
          <a:bodyPr/>
          <a:lstStyle/>
          <a:p>
            <a:r>
              <a:rPr lang="en-US" sz="3200" dirty="0" smtClean="0"/>
              <a:t>Atmospheric Pressure and Gauge Pressure</a:t>
            </a:r>
            <a:endParaRPr lang="en-US" sz="3200" dirty="0"/>
          </a:p>
        </p:txBody>
      </p:sp>
      <p:sp>
        <p:nvSpPr>
          <p:cNvPr id="3" name="Content Placeholder 2"/>
          <p:cNvSpPr>
            <a:spLocks noGrp="1"/>
          </p:cNvSpPr>
          <p:nvPr>
            <p:ph idx="1"/>
          </p:nvPr>
        </p:nvSpPr>
        <p:spPr>
          <a:xfrm>
            <a:off x="609600" y="1219200"/>
            <a:ext cx="8077200" cy="5136360"/>
          </a:xfrm>
        </p:spPr>
        <p:txBody>
          <a:bodyPr/>
          <a:lstStyle/>
          <a:p>
            <a:r>
              <a:rPr lang="en-US" dirty="0" smtClean="0"/>
              <a:t>Most pressure gauges read pressure over and above the atmospheric pressure</a:t>
            </a:r>
          </a:p>
          <a:p>
            <a:r>
              <a:rPr lang="en-US" dirty="0" smtClean="0"/>
              <a:t>Total pressure is then equal to gauge pressure plus atmospheric pressure</a:t>
            </a:r>
          </a:p>
          <a:p>
            <a:endParaRPr lang="en-US" dirty="0" smtClean="0"/>
          </a:p>
          <a:p>
            <a:endParaRPr lang="en-US" dirty="0" smtClean="0"/>
          </a:p>
          <a:p>
            <a:r>
              <a:rPr lang="en-US" dirty="0" smtClean="0"/>
              <a:t>Pressure limits correspond to the gauge readings</a:t>
            </a:r>
            <a:endParaRPr lang="en-US" dirty="0"/>
          </a:p>
        </p:txBody>
      </p:sp>
      <p:graphicFrame>
        <p:nvGraphicFramePr>
          <p:cNvPr id="41986" name="Object 2"/>
          <p:cNvGraphicFramePr>
            <a:graphicFrameLocks noChangeAspect="1"/>
          </p:cNvGraphicFramePr>
          <p:nvPr/>
        </p:nvGraphicFramePr>
        <p:xfrm>
          <a:off x="1600200" y="3352800"/>
          <a:ext cx="2578100" cy="854075"/>
        </p:xfrm>
        <a:graphic>
          <a:graphicData uri="http://schemas.openxmlformats.org/presentationml/2006/ole">
            <mc:AlternateContent xmlns:mc="http://schemas.openxmlformats.org/markup-compatibility/2006">
              <mc:Choice xmlns:v="urn:schemas-microsoft-com:vml" Requires="v">
                <p:oleObj spid="_x0000_s41993" name="Equation" r:id="rId3" imgW="711000" imgH="241200" progId="Equation.3">
                  <p:embed/>
                </p:oleObj>
              </mc:Choice>
              <mc:Fallback>
                <p:oleObj name="Equation" r:id="rId3" imgW="711000" imgH="241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352800"/>
                        <a:ext cx="2578100" cy="85407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r>
              <a:rPr lang="en-US" dirty="0" smtClean="0"/>
              <a:t>Understand that pressure exerts a pressure perpendicular to the surface it is in contact with.</a:t>
            </a:r>
          </a:p>
          <a:p>
            <a:r>
              <a:rPr lang="en-US" dirty="0" smtClean="0"/>
              <a:t>Know the difference between gauge pressure and total pressure and solve problems involving both of them.</a:t>
            </a:r>
          </a:p>
          <a:p>
            <a:r>
              <a:rPr lang="en-US" dirty="0" smtClean="0"/>
              <a:t>Apply Pascal’s principle to solve problems involving ‘mechanical advantage’.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534400" cy="914400"/>
          </a:xfrm>
        </p:spPr>
        <p:txBody>
          <a:bodyPr/>
          <a:lstStyle/>
          <a:p>
            <a:r>
              <a:rPr lang="en-US" sz="3200" dirty="0" smtClean="0"/>
              <a:t>Atmospheric Pressure and Gauge Pressure</a:t>
            </a:r>
            <a:endParaRPr lang="en-US" sz="3200" dirty="0"/>
          </a:p>
        </p:txBody>
      </p:sp>
      <p:sp>
        <p:nvSpPr>
          <p:cNvPr id="3" name="Content Placeholder 2"/>
          <p:cNvSpPr>
            <a:spLocks noGrp="1"/>
          </p:cNvSpPr>
          <p:nvPr>
            <p:ph idx="1"/>
          </p:nvPr>
        </p:nvSpPr>
        <p:spPr>
          <a:xfrm>
            <a:off x="609600" y="1219200"/>
            <a:ext cx="8077200" cy="5136360"/>
          </a:xfrm>
        </p:spPr>
        <p:txBody>
          <a:bodyPr/>
          <a:lstStyle/>
          <a:p>
            <a:endParaRPr lang="en-US" dirty="0" smtClean="0"/>
          </a:p>
          <a:p>
            <a:endParaRPr lang="en-US" dirty="0" smtClean="0"/>
          </a:p>
          <a:p>
            <a:endParaRPr lang="en-US" dirty="0" smtClean="0"/>
          </a:p>
          <a:p>
            <a:r>
              <a:rPr lang="en-US" b="1" i="1" dirty="0" smtClean="0">
                <a:solidFill>
                  <a:srgbClr val="FFFF00"/>
                </a:solidFill>
              </a:rPr>
              <a:t>You put a tire gauge to your car tire and it reads 35 psi.  What is the total pressure in your tire?</a:t>
            </a:r>
            <a:endParaRPr lang="en-US" b="1" i="1" dirty="0">
              <a:solidFill>
                <a:srgbClr val="FFFF00"/>
              </a:solidFill>
            </a:endParaRPr>
          </a:p>
        </p:txBody>
      </p:sp>
      <p:graphicFrame>
        <p:nvGraphicFramePr>
          <p:cNvPr id="41986" name="Object 2"/>
          <p:cNvGraphicFramePr>
            <a:graphicFrameLocks noChangeAspect="1"/>
          </p:cNvGraphicFramePr>
          <p:nvPr/>
        </p:nvGraphicFramePr>
        <p:xfrm>
          <a:off x="6324600" y="1447800"/>
          <a:ext cx="2578100" cy="854075"/>
        </p:xfrm>
        <a:graphic>
          <a:graphicData uri="http://schemas.openxmlformats.org/presentationml/2006/ole">
            <mc:AlternateContent xmlns:mc="http://schemas.openxmlformats.org/markup-compatibility/2006">
              <mc:Choice xmlns:v="urn:schemas-microsoft-com:vml" Requires="v">
                <p:oleObj spid="_x0000_s43017" name="Equation" r:id="rId3" imgW="711000" imgH="241200" progId="Equation.3">
                  <p:embed/>
                </p:oleObj>
              </mc:Choice>
              <mc:Fallback>
                <p:oleObj name="Equation" r:id="rId3" imgW="711000" imgH="2412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447800"/>
                        <a:ext cx="2578100" cy="85407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534400" cy="914400"/>
          </a:xfrm>
        </p:spPr>
        <p:txBody>
          <a:bodyPr/>
          <a:lstStyle/>
          <a:p>
            <a:r>
              <a:rPr lang="en-US" sz="3200" dirty="0" smtClean="0"/>
              <a:t>Atmospheric Pressure and Gauge Pressure</a:t>
            </a:r>
            <a:endParaRPr lang="en-US" sz="3200" dirty="0"/>
          </a:p>
        </p:txBody>
      </p:sp>
      <p:sp>
        <p:nvSpPr>
          <p:cNvPr id="3" name="Content Placeholder 2"/>
          <p:cNvSpPr>
            <a:spLocks noGrp="1"/>
          </p:cNvSpPr>
          <p:nvPr>
            <p:ph idx="1"/>
          </p:nvPr>
        </p:nvSpPr>
        <p:spPr>
          <a:xfrm>
            <a:off x="609600" y="1219200"/>
            <a:ext cx="8077200" cy="5136360"/>
          </a:xfrm>
        </p:spPr>
        <p:txBody>
          <a:bodyPr/>
          <a:lstStyle/>
          <a:p>
            <a:r>
              <a:rPr lang="en-US" b="1" i="1" dirty="0" smtClean="0">
                <a:solidFill>
                  <a:srgbClr val="FFFF00"/>
                </a:solidFill>
              </a:rPr>
              <a:t>You put a tire gauge to your car tire and it reads 35 psi.  What is the total pressure in your tire?</a:t>
            </a:r>
          </a:p>
          <a:p>
            <a:endParaRPr lang="en-US" b="1" i="1" dirty="0">
              <a:solidFill>
                <a:srgbClr val="FF0000"/>
              </a:solidFill>
            </a:endParaRPr>
          </a:p>
        </p:txBody>
      </p:sp>
      <p:graphicFrame>
        <p:nvGraphicFramePr>
          <p:cNvPr id="41986" name="Object 2"/>
          <p:cNvGraphicFramePr>
            <a:graphicFrameLocks noChangeAspect="1"/>
          </p:cNvGraphicFramePr>
          <p:nvPr/>
        </p:nvGraphicFramePr>
        <p:xfrm>
          <a:off x="1504950" y="2932113"/>
          <a:ext cx="5983288" cy="2959100"/>
        </p:xfrm>
        <a:graphic>
          <a:graphicData uri="http://schemas.openxmlformats.org/presentationml/2006/ole">
            <mc:AlternateContent xmlns:mc="http://schemas.openxmlformats.org/markup-compatibility/2006">
              <mc:Choice xmlns:v="urn:schemas-microsoft-com:vml" Requires="v">
                <p:oleObj spid="_x0000_s44041" name="Equation" r:id="rId3" imgW="1955520" imgH="990360" progId="Equation.3">
                  <p:embed/>
                </p:oleObj>
              </mc:Choice>
              <mc:Fallback>
                <p:oleObj name="Equation" r:id="rId3" imgW="1955520" imgH="99036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4950" y="2932113"/>
                        <a:ext cx="5983288" cy="2959100"/>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534400" cy="914400"/>
          </a:xfrm>
        </p:spPr>
        <p:txBody>
          <a:bodyPr/>
          <a:lstStyle/>
          <a:p>
            <a:r>
              <a:rPr lang="en-US" sz="3200" dirty="0" smtClean="0"/>
              <a:t>Atmospheric Pressure and Gauge Pressure</a:t>
            </a:r>
            <a:endParaRPr lang="en-US" sz="3200" dirty="0"/>
          </a:p>
        </p:txBody>
      </p:sp>
      <p:sp>
        <p:nvSpPr>
          <p:cNvPr id="3" name="Content Placeholder 2"/>
          <p:cNvSpPr>
            <a:spLocks noGrp="1"/>
          </p:cNvSpPr>
          <p:nvPr>
            <p:ph idx="1"/>
          </p:nvPr>
        </p:nvSpPr>
        <p:spPr>
          <a:xfrm>
            <a:off x="609600" y="1219200"/>
            <a:ext cx="8077200" cy="5136360"/>
          </a:xfrm>
        </p:spPr>
        <p:txBody>
          <a:bodyPr/>
          <a:lstStyle/>
          <a:p>
            <a:endParaRPr lang="en-US" dirty="0" smtClean="0"/>
          </a:p>
          <a:p>
            <a:endParaRPr lang="en-US" dirty="0" smtClean="0"/>
          </a:p>
          <a:p>
            <a:endParaRPr lang="en-US" dirty="0" smtClean="0"/>
          </a:p>
          <a:p>
            <a:r>
              <a:rPr lang="en-US" b="1" i="1" dirty="0" smtClean="0">
                <a:solidFill>
                  <a:srgbClr val="FFFF00"/>
                </a:solidFill>
              </a:rPr>
              <a:t>While we’re on tires, why does it </a:t>
            </a:r>
            <a:r>
              <a:rPr lang="en-US" b="1" i="1" dirty="0" smtClean="0">
                <a:solidFill>
                  <a:srgbClr val="FFFF00"/>
                </a:solidFill>
              </a:rPr>
              <a:t>say </a:t>
            </a:r>
            <a:r>
              <a:rPr lang="en-US" b="1" i="1" dirty="0" smtClean="0">
                <a:solidFill>
                  <a:srgbClr val="FFFF00"/>
                </a:solidFill>
              </a:rPr>
              <a:t>“Max Cold Inflation 35 psi</a:t>
            </a:r>
            <a:r>
              <a:rPr lang="en-US" b="1" i="1" dirty="0">
                <a:solidFill>
                  <a:srgbClr val="FFFF00"/>
                </a:solidFill>
              </a:rPr>
              <a:t>” on the side?</a:t>
            </a:r>
            <a:endParaRPr lang="en-US" b="1" i="1" dirty="0">
              <a:solidFill>
                <a:srgbClr val="FFFF00"/>
              </a:solidFill>
            </a:endParaRPr>
          </a:p>
        </p:txBody>
      </p:sp>
      <p:graphicFrame>
        <p:nvGraphicFramePr>
          <p:cNvPr id="41986" name="Object 2"/>
          <p:cNvGraphicFramePr>
            <a:graphicFrameLocks noChangeAspect="1"/>
          </p:cNvGraphicFramePr>
          <p:nvPr/>
        </p:nvGraphicFramePr>
        <p:xfrm>
          <a:off x="6324600" y="1447800"/>
          <a:ext cx="2578100" cy="854075"/>
        </p:xfrm>
        <a:graphic>
          <a:graphicData uri="http://schemas.openxmlformats.org/presentationml/2006/ole">
            <mc:AlternateContent xmlns:mc="http://schemas.openxmlformats.org/markup-compatibility/2006">
              <mc:Choice xmlns:v="urn:schemas-microsoft-com:vml" Requires="v">
                <p:oleObj spid="_x0000_s45065" name="Equation" r:id="rId3" imgW="711000" imgH="241200" progId="Equation.3">
                  <p:embed/>
                </p:oleObj>
              </mc:Choice>
              <mc:Fallback>
                <p:oleObj name="Equation" r:id="rId3" imgW="711000" imgH="2412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447800"/>
                        <a:ext cx="2578100" cy="85407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534400" cy="914400"/>
          </a:xfrm>
        </p:spPr>
        <p:txBody>
          <a:bodyPr/>
          <a:lstStyle/>
          <a:p>
            <a:r>
              <a:rPr lang="en-US" sz="3200" dirty="0" smtClean="0"/>
              <a:t>Atmospheric Pressure and Gauge Pressure</a:t>
            </a:r>
            <a:endParaRPr lang="en-US" sz="3200" dirty="0"/>
          </a:p>
        </p:txBody>
      </p:sp>
      <p:sp>
        <p:nvSpPr>
          <p:cNvPr id="3" name="Content Placeholder 2"/>
          <p:cNvSpPr>
            <a:spLocks noGrp="1"/>
          </p:cNvSpPr>
          <p:nvPr>
            <p:ph idx="1"/>
          </p:nvPr>
        </p:nvSpPr>
        <p:spPr>
          <a:xfrm>
            <a:off x="609600" y="1219200"/>
            <a:ext cx="8077200" cy="5136360"/>
          </a:xfrm>
        </p:spPr>
        <p:txBody>
          <a:bodyPr/>
          <a:lstStyle/>
          <a:p>
            <a:endParaRPr lang="en-US" dirty="0" smtClean="0"/>
          </a:p>
          <a:p>
            <a:endParaRPr lang="en-US" dirty="0" smtClean="0"/>
          </a:p>
          <a:p>
            <a:r>
              <a:rPr lang="en-US" b="1" i="1" dirty="0">
                <a:solidFill>
                  <a:srgbClr val="FFFF00"/>
                </a:solidFill>
              </a:rPr>
              <a:t>While we’re on tires, why does it say “Max Cold Inflation 35 psi” on the side?</a:t>
            </a:r>
          </a:p>
          <a:p>
            <a:r>
              <a:rPr lang="en-US" b="1" i="1" dirty="0" smtClean="0">
                <a:solidFill>
                  <a:srgbClr val="FF0000"/>
                </a:solidFill>
              </a:rPr>
              <a:t>Because </a:t>
            </a:r>
            <a:r>
              <a:rPr lang="en-US" b="1" i="1" dirty="0" smtClean="0">
                <a:solidFill>
                  <a:srgbClr val="FF0000"/>
                </a:solidFill>
              </a:rPr>
              <a:t>if it were written on the bottom, you couldn’t read it AND it would eventually wear off.</a:t>
            </a:r>
            <a:endParaRPr lang="en-US" b="1" i="1" dirty="0">
              <a:solidFill>
                <a:srgbClr val="FF0000"/>
              </a:solidFill>
            </a:endParaRPr>
          </a:p>
        </p:txBody>
      </p:sp>
      <p:graphicFrame>
        <p:nvGraphicFramePr>
          <p:cNvPr id="41986" name="Object 2"/>
          <p:cNvGraphicFramePr>
            <a:graphicFrameLocks noChangeAspect="1"/>
          </p:cNvGraphicFramePr>
          <p:nvPr/>
        </p:nvGraphicFramePr>
        <p:xfrm>
          <a:off x="6324600" y="1295400"/>
          <a:ext cx="2578100" cy="854075"/>
        </p:xfrm>
        <a:graphic>
          <a:graphicData uri="http://schemas.openxmlformats.org/presentationml/2006/ole">
            <mc:AlternateContent xmlns:mc="http://schemas.openxmlformats.org/markup-compatibility/2006">
              <mc:Choice xmlns:v="urn:schemas-microsoft-com:vml" Requires="v">
                <p:oleObj spid="_x0000_s46089" name="Equation" r:id="rId3" imgW="711000" imgH="241200" progId="Equation.3">
                  <p:embed/>
                </p:oleObj>
              </mc:Choice>
              <mc:Fallback>
                <p:oleObj name="Equation" r:id="rId3" imgW="711000" imgH="2412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295400"/>
                        <a:ext cx="2578100" cy="854075"/>
                      </a:xfrm>
                      <a:prstGeom prst="rect">
                        <a:avLst/>
                      </a:prstGeom>
                      <a:solidFill>
                        <a:schemeClr val="tx1"/>
                      </a:solidFill>
                    </p:spPr>
                  </p:pic>
                </p:oleObj>
              </mc:Fallback>
            </mc:AlternateContent>
          </a:graphicData>
        </a:graphic>
      </p:graphicFrame>
      <p:pic>
        <p:nvPicPr>
          <p:cNvPr id="46083" name="Picture 3" descr="C:\Documents and Settings\smithky\Local Settings\Temporary Internet Files\Content.IE5\EDB35B77\MC900423159[1].wmf"/>
          <p:cNvPicPr>
            <a:picLocks noChangeAspect="1" noChangeArrowheads="1"/>
          </p:cNvPicPr>
          <p:nvPr/>
        </p:nvPicPr>
        <p:blipFill>
          <a:blip r:embed="rId5" cstate="print"/>
          <a:srcRect/>
          <a:stretch>
            <a:fillRect/>
          </a:stretch>
        </p:blipFill>
        <p:spPr bwMode="auto">
          <a:xfrm>
            <a:off x="6324600" y="4876800"/>
            <a:ext cx="1827886" cy="1827886"/>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534400" cy="914400"/>
          </a:xfrm>
        </p:spPr>
        <p:txBody>
          <a:bodyPr/>
          <a:lstStyle/>
          <a:p>
            <a:r>
              <a:rPr lang="en-US" sz="3200" dirty="0" smtClean="0"/>
              <a:t>Atmospheric Pressure and Gauge Pressure</a:t>
            </a:r>
            <a:endParaRPr lang="en-US" sz="3200" dirty="0"/>
          </a:p>
        </p:txBody>
      </p:sp>
      <p:sp>
        <p:nvSpPr>
          <p:cNvPr id="3" name="Content Placeholder 2"/>
          <p:cNvSpPr>
            <a:spLocks noGrp="1"/>
          </p:cNvSpPr>
          <p:nvPr>
            <p:ph idx="1"/>
          </p:nvPr>
        </p:nvSpPr>
        <p:spPr>
          <a:xfrm>
            <a:off x="609600" y="1219200"/>
            <a:ext cx="8077200" cy="5136360"/>
          </a:xfrm>
        </p:spPr>
        <p:txBody>
          <a:bodyPr/>
          <a:lstStyle/>
          <a:p>
            <a:endParaRPr lang="en-US" dirty="0" smtClean="0"/>
          </a:p>
          <a:p>
            <a:endParaRPr lang="en-US" dirty="0" smtClean="0"/>
          </a:p>
          <a:p>
            <a:r>
              <a:rPr lang="en-US" b="1" i="1" dirty="0">
                <a:solidFill>
                  <a:srgbClr val="FFFF00"/>
                </a:solidFill>
              </a:rPr>
              <a:t>While we’re on tires, why does it say “Max Cold Inflation 35 psi” on the side?</a:t>
            </a:r>
          </a:p>
          <a:p>
            <a:r>
              <a:rPr lang="en-US" b="1" i="1" dirty="0" smtClean="0">
                <a:solidFill>
                  <a:srgbClr val="FF0000"/>
                </a:solidFill>
              </a:rPr>
              <a:t>Another </a:t>
            </a:r>
            <a:r>
              <a:rPr lang="en-US" b="1" i="1" dirty="0" smtClean="0">
                <a:solidFill>
                  <a:srgbClr val="FF0000"/>
                </a:solidFill>
              </a:rPr>
              <a:t>reason is that as the tire heats up the pressure will increase and filling </a:t>
            </a:r>
            <a:r>
              <a:rPr lang="en-US" b="1" i="1" dirty="0" smtClean="0">
                <a:solidFill>
                  <a:srgbClr val="FF0000"/>
                </a:solidFill>
              </a:rPr>
              <a:t>a cold tire </a:t>
            </a:r>
            <a:r>
              <a:rPr lang="en-US" b="1" i="1" dirty="0" smtClean="0">
                <a:solidFill>
                  <a:srgbClr val="FF0000"/>
                </a:solidFill>
              </a:rPr>
              <a:t>to </a:t>
            </a:r>
            <a:r>
              <a:rPr lang="en-US" b="1" i="1" dirty="0" smtClean="0">
                <a:solidFill>
                  <a:srgbClr val="FF0000"/>
                </a:solidFill>
              </a:rPr>
              <a:t>more than 35 </a:t>
            </a:r>
            <a:r>
              <a:rPr lang="en-US" b="1" i="1" dirty="0" smtClean="0">
                <a:solidFill>
                  <a:srgbClr val="FF0000"/>
                </a:solidFill>
              </a:rPr>
              <a:t>psi, then getting the tire hotter could cause it to either explode or at least blow a bead.</a:t>
            </a:r>
            <a:endParaRPr lang="en-US" b="1" i="1" dirty="0">
              <a:solidFill>
                <a:srgbClr val="FF0000"/>
              </a:solidFill>
            </a:endParaRPr>
          </a:p>
        </p:txBody>
      </p:sp>
      <p:graphicFrame>
        <p:nvGraphicFramePr>
          <p:cNvPr id="41986" name="Object 2"/>
          <p:cNvGraphicFramePr>
            <a:graphicFrameLocks noChangeAspect="1"/>
          </p:cNvGraphicFramePr>
          <p:nvPr/>
        </p:nvGraphicFramePr>
        <p:xfrm>
          <a:off x="6324600" y="1295400"/>
          <a:ext cx="2578100" cy="854075"/>
        </p:xfrm>
        <a:graphic>
          <a:graphicData uri="http://schemas.openxmlformats.org/presentationml/2006/ole">
            <mc:AlternateContent xmlns:mc="http://schemas.openxmlformats.org/markup-compatibility/2006">
              <mc:Choice xmlns:v="urn:schemas-microsoft-com:vml" Requires="v">
                <p:oleObj spid="_x0000_s47113" name="Equation" r:id="rId3" imgW="711000" imgH="241200" progId="Equation.3">
                  <p:embed/>
                </p:oleObj>
              </mc:Choice>
              <mc:Fallback>
                <p:oleObj name="Equation" r:id="rId3" imgW="711000" imgH="2412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295400"/>
                        <a:ext cx="2578100" cy="85407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534400" cy="914400"/>
          </a:xfrm>
        </p:spPr>
        <p:txBody>
          <a:bodyPr/>
          <a:lstStyle/>
          <a:p>
            <a:r>
              <a:rPr lang="en-US" sz="3200" dirty="0" smtClean="0"/>
              <a:t>Atmospheric Pressure and Gauge Pressure</a:t>
            </a:r>
            <a:endParaRPr lang="en-US" sz="3200" dirty="0"/>
          </a:p>
        </p:txBody>
      </p:sp>
      <p:sp>
        <p:nvSpPr>
          <p:cNvPr id="3" name="Content Placeholder 2"/>
          <p:cNvSpPr>
            <a:spLocks noGrp="1"/>
          </p:cNvSpPr>
          <p:nvPr>
            <p:ph idx="1"/>
          </p:nvPr>
        </p:nvSpPr>
        <p:spPr>
          <a:xfrm>
            <a:off x="609600" y="1219200"/>
            <a:ext cx="8077200" cy="5410200"/>
          </a:xfrm>
        </p:spPr>
        <p:txBody>
          <a:bodyPr/>
          <a:lstStyle/>
          <a:p>
            <a:endParaRPr lang="en-US" dirty="0" smtClean="0"/>
          </a:p>
          <a:p>
            <a:pPr lvl="1"/>
            <a:endParaRPr lang="en-US" dirty="0" smtClean="0"/>
          </a:p>
          <a:p>
            <a:r>
              <a:rPr lang="en-US" b="1" i="1" dirty="0" smtClean="0">
                <a:solidFill>
                  <a:srgbClr val="FFFF00"/>
                </a:solidFill>
              </a:rPr>
              <a:t>One last tire question:  The average car tire is inflated to 35-45 psi.  What is the air pressure in a NASCAR vehicle or drag racer?</a:t>
            </a:r>
            <a:endParaRPr lang="en-US" b="1" i="1" dirty="0">
              <a:solidFill>
                <a:srgbClr val="FF0000"/>
              </a:solidFill>
            </a:endParaRPr>
          </a:p>
        </p:txBody>
      </p:sp>
      <p:graphicFrame>
        <p:nvGraphicFramePr>
          <p:cNvPr id="41986" name="Object 2"/>
          <p:cNvGraphicFramePr>
            <a:graphicFrameLocks noChangeAspect="1"/>
          </p:cNvGraphicFramePr>
          <p:nvPr/>
        </p:nvGraphicFramePr>
        <p:xfrm>
          <a:off x="6324600" y="1295400"/>
          <a:ext cx="2578100" cy="854075"/>
        </p:xfrm>
        <a:graphic>
          <a:graphicData uri="http://schemas.openxmlformats.org/presentationml/2006/ole">
            <mc:AlternateContent xmlns:mc="http://schemas.openxmlformats.org/markup-compatibility/2006">
              <mc:Choice xmlns:v="urn:schemas-microsoft-com:vml" Requires="v">
                <p:oleObj spid="_x0000_s48137" name="Equation" r:id="rId3" imgW="711000" imgH="241200" progId="Equation.3">
                  <p:embed/>
                </p:oleObj>
              </mc:Choice>
              <mc:Fallback>
                <p:oleObj name="Equation" r:id="rId3" imgW="711000" imgH="2412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295400"/>
                        <a:ext cx="2578100" cy="85407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534400" cy="914400"/>
          </a:xfrm>
        </p:spPr>
        <p:txBody>
          <a:bodyPr/>
          <a:lstStyle/>
          <a:p>
            <a:r>
              <a:rPr lang="en-US" sz="3200" dirty="0" smtClean="0"/>
              <a:t>Atmospheric Pressure and Gauge Pressure</a:t>
            </a:r>
            <a:endParaRPr lang="en-US" sz="3200" dirty="0"/>
          </a:p>
        </p:txBody>
      </p:sp>
      <p:sp>
        <p:nvSpPr>
          <p:cNvPr id="3" name="Content Placeholder 2"/>
          <p:cNvSpPr>
            <a:spLocks noGrp="1"/>
          </p:cNvSpPr>
          <p:nvPr>
            <p:ph idx="1"/>
          </p:nvPr>
        </p:nvSpPr>
        <p:spPr>
          <a:xfrm>
            <a:off x="609600" y="1219200"/>
            <a:ext cx="8077200" cy="5410200"/>
          </a:xfrm>
        </p:spPr>
        <p:txBody>
          <a:bodyPr/>
          <a:lstStyle/>
          <a:p>
            <a:endParaRPr lang="en-US" dirty="0" smtClean="0"/>
          </a:p>
          <a:p>
            <a:pPr lvl="1"/>
            <a:endParaRPr lang="en-US" dirty="0" smtClean="0"/>
          </a:p>
          <a:p>
            <a:r>
              <a:rPr lang="en-US" b="1" i="1" dirty="0" smtClean="0">
                <a:solidFill>
                  <a:srgbClr val="FFFF00"/>
                </a:solidFill>
              </a:rPr>
              <a:t>One last tire question:  The average car tire is inflated to 35-45 psi.  What is the air pressure in a NASCAR vehicle or drag racer?</a:t>
            </a:r>
          </a:p>
          <a:p>
            <a:r>
              <a:rPr lang="en-US" b="1" i="1" dirty="0" smtClean="0">
                <a:solidFill>
                  <a:srgbClr val="FF0000"/>
                </a:solidFill>
              </a:rPr>
              <a:t>They both use about 12 psi cold for two reasons:</a:t>
            </a:r>
          </a:p>
          <a:p>
            <a:pPr lvl="1"/>
            <a:r>
              <a:rPr lang="en-US" b="1" i="1" dirty="0" smtClean="0">
                <a:solidFill>
                  <a:srgbClr val="FF0000"/>
                </a:solidFill>
              </a:rPr>
              <a:t>The tires heat up a lot and raise the pressure</a:t>
            </a:r>
          </a:p>
          <a:p>
            <a:pPr lvl="1"/>
            <a:r>
              <a:rPr lang="en-US" b="1" i="1" dirty="0" smtClean="0">
                <a:solidFill>
                  <a:srgbClr val="FF0000"/>
                </a:solidFill>
              </a:rPr>
              <a:t>Keeping them somewhat flat to increase the amount of tire in contact with the track to give them more grip and avoid spinning the tires</a:t>
            </a:r>
            <a:endParaRPr lang="en-US" b="1" i="1" dirty="0">
              <a:solidFill>
                <a:srgbClr val="FF0000"/>
              </a:solidFill>
            </a:endParaRPr>
          </a:p>
        </p:txBody>
      </p:sp>
      <p:graphicFrame>
        <p:nvGraphicFramePr>
          <p:cNvPr id="41986" name="Object 2"/>
          <p:cNvGraphicFramePr>
            <a:graphicFrameLocks noChangeAspect="1"/>
          </p:cNvGraphicFramePr>
          <p:nvPr/>
        </p:nvGraphicFramePr>
        <p:xfrm>
          <a:off x="6324600" y="1295400"/>
          <a:ext cx="2578100" cy="854075"/>
        </p:xfrm>
        <a:graphic>
          <a:graphicData uri="http://schemas.openxmlformats.org/presentationml/2006/ole">
            <mc:AlternateContent xmlns:mc="http://schemas.openxmlformats.org/markup-compatibility/2006">
              <mc:Choice xmlns:v="urn:schemas-microsoft-com:vml" Requires="v">
                <p:oleObj spid="_x0000_s49161" name="Equation" r:id="rId3" imgW="711000" imgH="241200" progId="Equation.3">
                  <p:embed/>
                </p:oleObj>
              </mc:Choice>
              <mc:Fallback>
                <p:oleObj name="Equation" r:id="rId3" imgW="711000" imgH="2412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295400"/>
                        <a:ext cx="2578100" cy="85407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Pascal’s Principle</a:t>
            </a:r>
            <a:endParaRPr lang="en-US" dirty="0"/>
          </a:p>
        </p:txBody>
      </p:sp>
      <p:sp>
        <p:nvSpPr>
          <p:cNvPr id="3" name="Content Placeholder 2"/>
          <p:cNvSpPr>
            <a:spLocks noGrp="1"/>
          </p:cNvSpPr>
          <p:nvPr>
            <p:ph idx="1"/>
          </p:nvPr>
        </p:nvSpPr>
        <p:spPr>
          <a:xfrm>
            <a:off x="914400" y="1371600"/>
            <a:ext cx="7772400" cy="4983960"/>
          </a:xfrm>
        </p:spPr>
        <p:txBody>
          <a:bodyPr>
            <a:normAutofit/>
          </a:bodyPr>
          <a:lstStyle/>
          <a:p>
            <a:r>
              <a:rPr lang="en-US" b="1" i="1" dirty="0" smtClean="0"/>
              <a:t>The pressure applied to a confined fluid increases the pressure throughout the fluid by the same amount.</a:t>
            </a:r>
          </a:p>
          <a:p>
            <a:r>
              <a:rPr lang="en-US" dirty="0" smtClean="0"/>
              <a:t>Examples</a:t>
            </a:r>
          </a:p>
          <a:p>
            <a:pPr lvl="1"/>
            <a:r>
              <a:rPr lang="en-US" dirty="0" smtClean="0"/>
              <a:t>A cube at the bottom of a bucket of water.  It has the pressure of the water acting on it, but also the atmospheric pressure pushing on the water.</a:t>
            </a:r>
          </a:p>
          <a:p>
            <a:pPr lvl="1"/>
            <a:r>
              <a:rPr lang="en-US" dirty="0" smtClean="0"/>
              <a:t>The brake system in a car.  You apply pressure via the brake pedal and that pressure gets transmitted via a fluid to the brake pads on the wheel</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Pascal’s Principle</a:t>
            </a:r>
            <a:endParaRPr lang="en-US" dirty="0"/>
          </a:p>
        </p:txBody>
      </p:sp>
      <p:sp>
        <p:nvSpPr>
          <p:cNvPr id="3" name="Content Placeholder 2"/>
          <p:cNvSpPr>
            <a:spLocks noGrp="1"/>
          </p:cNvSpPr>
          <p:nvPr>
            <p:ph idx="1"/>
          </p:nvPr>
        </p:nvSpPr>
        <p:spPr>
          <a:xfrm>
            <a:off x="914400" y="1371600"/>
            <a:ext cx="7772400" cy="4983960"/>
          </a:xfrm>
        </p:spPr>
        <p:txBody>
          <a:bodyPr>
            <a:normAutofit/>
          </a:bodyPr>
          <a:lstStyle/>
          <a:p>
            <a:r>
              <a:rPr lang="en-US" dirty="0" smtClean="0"/>
              <a:t>Demo Time</a:t>
            </a:r>
            <a:endParaRPr lang="en-US"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Pascal’s Principle</a:t>
            </a:r>
            <a:endParaRPr lang="en-US" dirty="0"/>
          </a:p>
        </p:txBody>
      </p:sp>
      <p:sp>
        <p:nvSpPr>
          <p:cNvPr id="3" name="Content Placeholder 2"/>
          <p:cNvSpPr>
            <a:spLocks noGrp="1"/>
          </p:cNvSpPr>
          <p:nvPr>
            <p:ph idx="1"/>
          </p:nvPr>
        </p:nvSpPr>
        <p:spPr>
          <a:xfrm>
            <a:off x="914400" y="1371600"/>
            <a:ext cx="7772400" cy="4983960"/>
          </a:xfrm>
        </p:spPr>
        <p:txBody>
          <a:bodyPr>
            <a:normAutofit/>
          </a:bodyPr>
          <a:lstStyle/>
          <a:p>
            <a:r>
              <a:rPr lang="en-US" dirty="0" smtClean="0"/>
              <a:t>Examples</a:t>
            </a:r>
          </a:p>
        </p:txBody>
      </p:sp>
      <p:pic>
        <p:nvPicPr>
          <p:cNvPr id="4" name="Picture 3" descr="Hydraulic lift.jpg"/>
          <p:cNvPicPr>
            <a:picLocks noChangeAspect="1"/>
          </p:cNvPicPr>
          <p:nvPr/>
        </p:nvPicPr>
        <p:blipFill>
          <a:blip r:embed="rId2" cstate="print"/>
          <a:stretch>
            <a:fillRect/>
          </a:stretch>
        </p:blipFill>
        <p:spPr>
          <a:xfrm>
            <a:off x="200719" y="2667000"/>
            <a:ext cx="4684150" cy="3218688"/>
          </a:xfrm>
          <a:prstGeom prst="rect">
            <a:avLst/>
          </a:prstGeom>
        </p:spPr>
      </p:pic>
      <p:pic>
        <p:nvPicPr>
          <p:cNvPr id="5" name="Picture 4" descr="Hydraulic brakes.jpg"/>
          <p:cNvPicPr>
            <a:picLocks noChangeAspect="1"/>
          </p:cNvPicPr>
          <p:nvPr/>
        </p:nvPicPr>
        <p:blipFill>
          <a:blip r:embed="rId3" cstate="print"/>
          <a:stretch>
            <a:fillRect/>
          </a:stretch>
        </p:blipFill>
        <p:spPr>
          <a:xfrm>
            <a:off x="5029200" y="2656836"/>
            <a:ext cx="3886200" cy="3181607"/>
          </a:xfrm>
          <a:prstGeom prst="rect">
            <a:avLst/>
          </a:prstGeom>
        </p:spPr>
      </p:pic>
    </p:spTree>
    <p:extLst>
      <p:ext uri="{BB962C8B-B14F-4D97-AF65-F5344CB8AC3E}">
        <p14:creationId xmlns:p14="http://schemas.microsoft.com/office/powerpoint/2010/main" val="11410245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r>
              <a:rPr lang="en-US" dirty="0" smtClean="0"/>
              <a:t>Name three different pressure gauges and how they work.</a:t>
            </a:r>
          </a:p>
          <a:p>
            <a:r>
              <a:rPr lang="en-US" dirty="0" smtClean="0"/>
              <a:t>Convert different units of pressure.</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Pascal’s Principle</a:t>
            </a:r>
            <a:endParaRPr lang="en-US" dirty="0"/>
          </a:p>
        </p:txBody>
      </p:sp>
      <p:sp>
        <p:nvSpPr>
          <p:cNvPr id="3" name="Content Placeholder 2"/>
          <p:cNvSpPr>
            <a:spLocks noGrp="1"/>
          </p:cNvSpPr>
          <p:nvPr>
            <p:ph idx="1"/>
          </p:nvPr>
        </p:nvSpPr>
        <p:spPr>
          <a:xfrm>
            <a:off x="457200" y="2971800"/>
            <a:ext cx="5029200" cy="3383760"/>
          </a:xfrm>
        </p:spPr>
        <p:txBody>
          <a:bodyPr>
            <a:normAutofit/>
          </a:bodyPr>
          <a:lstStyle/>
          <a:p>
            <a:r>
              <a:rPr lang="en-US" b="1" i="1" dirty="0" smtClean="0"/>
              <a:t>The pressure applied to a confined fluid increases the pressure throughout the fluid by the same amount.</a:t>
            </a:r>
          </a:p>
        </p:txBody>
      </p:sp>
      <p:graphicFrame>
        <p:nvGraphicFramePr>
          <p:cNvPr id="50178" name="Object 2"/>
          <p:cNvGraphicFramePr>
            <a:graphicFrameLocks noChangeAspect="1"/>
          </p:cNvGraphicFramePr>
          <p:nvPr/>
        </p:nvGraphicFramePr>
        <p:xfrm>
          <a:off x="6194425" y="1125538"/>
          <a:ext cx="2532063" cy="5529262"/>
        </p:xfrm>
        <a:graphic>
          <a:graphicData uri="http://schemas.openxmlformats.org/presentationml/2006/ole">
            <mc:AlternateContent xmlns:mc="http://schemas.openxmlformats.org/markup-compatibility/2006">
              <mc:Choice xmlns:v="urn:schemas-microsoft-com:vml" Requires="v">
                <p:oleObj spid="_x0000_s50185" name="Equation" r:id="rId3" imgW="698400" imgH="1562040" progId="Equation.3">
                  <p:embed/>
                </p:oleObj>
              </mc:Choice>
              <mc:Fallback>
                <p:oleObj name="Equation" r:id="rId3" imgW="698400" imgH="156204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4425" y="1125538"/>
                        <a:ext cx="2532063" cy="5529262"/>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Pascal’s Principle</a:t>
            </a:r>
            <a:endParaRPr lang="en-US" dirty="0"/>
          </a:p>
        </p:txBody>
      </p:sp>
      <p:sp>
        <p:nvSpPr>
          <p:cNvPr id="3" name="Content Placeholder 2"/>
          <p:cNvSpPr>
            <a:spLocks noGrp="1"/>
          </p:cNvSpPr>
          <p:nvPr>
            <p:ph idx="1"/>
          </p:nvPr>
        </p:nvSpPr>
        <p:spPr>
          <a:xfrm>
            <a:off x="381000" y="1371600"/>
            <a:ext cx="5715000" cy="4983960"/>
          </a:xfrm>
        </p:spPr>
        <p:txBody>
          <a:bodyPr>
            <a:normAutofit/>
          </a:bodyPr>
          <a:lstStyle/>
          <a:p>
            <a:r>
              <a:rPr lang="en-US" b="1" i="1" dirty="0" smtClean="0">
                <a:solidFill>
                  <a:srgbClr val="FFFF00"/>
                </a:solidFill>
              </a:rPr>
              <a:t>If I want the force applied to my brakes to be 10 times the force I apply to the pedal, by what factor would the diameter of the piston at the brakes exceed that of the piston at the brake pedal?</a:t>
            </a:r>
          </a:p>
        </p:txBody>
      </p:sp>
      <p:graphicFrame>
        <p:nvGraphicFramePr>
          <p:cNvPr id="51202" name="Object 2"/>
          <p:cNvGraphicFramePr>
            <a:graphicFrameLocks noChangeAspect="1"/>
          </p:cNvGraphicFramePr>
          <p:nvPr/>
        </p:nvGraphicFramePr>
        <p:xfrm>
          <a:off x="6172200" y="1143000"/>
          <a:ext cx="2532063" cy="1528762"/>
        </p:xfrm>
        <a:graphic>
          <a:graphicData uri="http://schemas.openxmlformats.org/presentationml/2006/ole">
            <mc:AlternateContent xmlns:mc="http://schemas.openxmlformats.org/markup-compatibility/2006">
              <mc:Choice xmlns:v="urn:schemas-microsoft-com:vml" Requires="v">
                <p:oleObj spid="_x0000_s51209" name="Equation" r:id="rId3" imgW="698400" imgH="431640" progId="Equation.3">
                  <p:embed/>
                </p:oleObj>
              </mc:Choice>
              <mc:Fallback>
                <p:oleObj name="Equation" r:id="rId3" imgW="698400" imgH="43164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143000"/>
                        <a:ext cx="2532063" cy="1528762"/>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dirty="0" smtClean="0"/>
              <a:t>Pascal’s Principle</a:t>
            </a:r>
            <a:endParaRPr lang="en-US" dirty="0"/>
          </a:p>
        </p:txBody>
      </p:sp>
      <p:sp>
        <p:nvSpPr>
          <p:cNvPr id="3" name="Content Placeholder 2"/>
          <p:cNvSpPr>
            <a:spLocks noGrp="1"/>
          </p:cNvSpPr>
          <p:nvPr>
            <p:ph idx="1"/>
          </p:nvPr>
        </p:nvSpPr>
        <p:spPr>
          <a:xfrm>
            <a:off x="381000" y="1066800"/>
            <a:ext cx="4648200" cy="5288760"/>
          </a:xfrm>
        </p:spPr>
        <p:txBody>
          <a:bodyPr>
            <a:normAutofit/>
          </a:bodyPr>
          <a:lstStyle/>
          <a:p>
            <a:endParaRPr lang="en-US" b="1" i="1" dirty="0" smtClean="0">
              <a:solidFill>
                <a:srgbClr val="FFFF00"/>
              </a:solidFill>
            </a:endParaRPr>
          </a:p>
          <a:p>
            <a:r>
              <a:rPr lang="en-US" b="1" i="1" dirty="0" smtClean="0">
                <a:solidFill>
                  <a:srgbClr val="FFFF00"/>
                </a:solidFill>
              </a:rPr>
              <a:t>If I want the force applied to my brakes to be 10 times the force I apply to the pedal, by what factor would the diameter of the piston at the brakes exceed that of the piston at the brake pedal?</a:t>
            </a:r>
          </a:p>
        </p:txBody>
      </p:sp>
      <p:graphicFrame>
        <p:nvGraphicFramePr>
          <p:cNvPr id="51202" name="Object 2"/>
          <p:cNvGraphicFramePr>
            <a:graphicFrameLocks noChangeAspect="1"/>
          </p:cNvGraphicFramePr>
          <p:nvPr/>
        </p:nvGraphicFramePr>
        <p:xfrm>
          <a:off x="5181600" y="1254124"/>
          <a:ext cx="3729037" cy="4765676"/>
        </p:xfrm>
        <a:graphic>
          <a:graphicData uri="http://schemas.openxmlformats.org/presentationml/2006/ole">
            <mc:AlternateContent xmlns:mc="http://schemas.openxmlformats.org/markup-compatibility/2006">
              <mc:Choice xmlns:v="urn:schemas-microsoft-com:vml" Requires="v">
                <p:oleObj spid="_x0000_s52233" name="Equation" r:id="rId3" imgW="1028520" imgH="1346040" progId="Equation.3">
                  <p:embed/>
                </p:oleObj>
              </mc:Choice>
              <mc:Fallback>
                <p:oleObj name="Equation" r:id="rId3" imgW="1028520" imgH="134604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54124"/>
                        <a:ext cx="3729037" cy="4765676"/>
                      </a:xfrm>
                      <a:prstGeom prst="rect">
                        <a:avLst/>
                      </a:prstGeom>
                      <a:solidFill>
                        <a:schemeClr val="tx1"/>
                      </a:solidFill>
                    </p:spPr>
                  </p:pic>
                </p:oleObj>
              </mc:Fallback>
            </mc:AlternateContent>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dirty="0" smtClean="0"/>
              <a:t>Pressure Gauges</a:t>
            </a:r>
            <a:endParaRPr lang="en-US" dirty="0"/>
          </a:p>
        </p:txBody>
      </p:sp>
      <p:sp>
        <p:nvSpPr>
          <p:cNvPr id="3" name="Content Placeholder 2"/>
          <p:cNvSpPr>
            <a:spLocks noGrp="1"/>
          </p:cNvSpPr>
          <p:nvPr>
            <p:ph idx="1"/>
          </p:nvPr>
        </p:nvSpPr>
        <p:spPr>
          <a:xfrm>
            <a:off x="457200" y="1066800"/>
            <a:ext cx="4800600" cy="5288760"/>
          </a:xfrm>
        </p:spPr>
        <p:txBody>
          <a:bodyPr/>
          <a:lstStyle/>
          <a:p>
            <a:r>
              <a:rPr lang="en-US" dirty="0" smtClean="0"/>
              <a:t>Manometer</a:t>
            </a:r>
          </a:p>
          <a:p>
            <a:pPr lvl="1"/>
            <a:r>
              <a:rPr lang="en-US" dirty="0" smtClean="0"/>
              <a:t>U-shaped tube partially filled with liquid</a:t>
            </a:r>
          </a:p>
          <a:p>
            <a:pPr lvl="1"/>
            <a:r>
              <a:rPr lang="en-US" dirty="0" smtClean="0"/>
              <a:t>Difference in fluid height represents pressure measurement by</a:t>
            </a:r>
            <a:endParaRPr lang="en-US" dirty="0"/>
          </a:p>
        </p:txBody>
      </p:sp>
      <p:pic>
        <p:nvPicPr>
          <p:cNvPr id="4" name="Picture 3" descr="Pressure Gauges2.jpg"/>
          <p:cNvPicPr>
            <a:picLocks noChangeAspect="1"/>
          </p:cNvPicPr>
          <p:nvPr/>
        </p:nvPicPr>
        <p:blipFill>
          <a:blip r:embed="rId3" cstate="print"/>
          <a:srcRect l="6140" t="17705" r="61404" b="1655"/>
          <a:stretch>
            <a:fillRect/>
          </a:stretch>
        </p:blipFill>
        <p:spPr>
          <a:xfrm>
            <a:off x="5486400" y="914399"/>
            <a:ext cx="3276600" cy="3365157"/>
          </a:xfrm>
          <a:prstGeom prst="rect">
            <a:avLst/>
          </a:prstGeom>
        </p:spPr>
      </p:pic>
      <p:graphicFrame>
        <p:nvGraphicFramePr>
          <p:cNvPr id="56321" name="Object 2"/>
          <p:cNvGraphicFramePr>
            <a:graphicFrameLocks noChangeAspect="1"/>
          </p:cNvGraphicFramePr>
          <p:nvPr/>
        </p:nvGraphicFramePr>
        <p:xfrm>
          <a:off x="1381125" y="4068762"/>
          <a:ext cx="2946400" cy="808038"/>
        </p:xfrm>
        <a:graphic>
          <a:graphicData uri="http://schemas.openxmlformats.org/presentationml/2006/ole">
            <mc:AlternateContent xmlns:mc="http://schemas.openxmlformats.org/markup-compatibility/2006">
              <mc:Choice xmlns:v="urn:schemas-microsoft-com:vml" Requires="v">
                <p:oleObj spid="_x0000_s56328" name="Equation" r:id="rId4" imgW="812520" imgH="228600" progId="Equation.3">
                  <p:embed/>
                </p:oleObj>
              </mc:Choice>
              <mc:Fallback>
                <p:oleObj name="Equation" r:id="rId4" imgW="812520" imgH="2286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1125" y="4068762"/>
                        <a:ext cx="2946400" cy="808038"/>
                      </a:xfrm>
                      <a:prstGeom prst="rect">
                        <a:avLst/>
                      </a:prstGeom>
                      <a:solidFill>
                        <a:schemeClr val="tx1"/>
                      </a:solidFill>
                    </p:spPr>
                  </p:pic>
                </p:oleObj>
              </mc:Fallback>
            </mc:AlternateContent>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dirty="0" smtClean="0"/>
              <a:t>Pressure Gauges</a:t>
            </a:r>
            <a:endParaRPr lang="en-US" dirty="0"/>
          </a:p>
        </p:txBody>
      </p:sp>
      <p:sp>
        <p:nvSpPr>
          <p:cNvPr id="3" name="Content Placeholder 2"/>
          <p:cNvSpPr>
            <a:spLocks noGrp="1"/>
          </p:cNvSpPr>
          <p:nvPr>
            <p:ph idx="1"/>
          </p:nvPr>
        </p:nvSpPr>
        <p:spPr>
          <a:xfrm>
            <a:off x="457200" y="1066800"/>
            <a:ext cx="4419600" cy="5288760"/>
          </a:xfrm>
        </p:spPr>
        <p:txBody>
          <a:bodyPr/>
          <a:lstStyle/>
          <a:p>
            <a:r>
              <a:rPr lang="en-US" dirty="0" smtClean="0"/>
              <a:t>Aneroid Gauge</a:t>
            </a:r>
          </a:p>
          <a:p>
            <a:pPr lvl="1"/>
            <a:r>
              <a:rPr lang="en-US" dirty="0" smtClean="0"/>
              <a:t>Pointer attached to a flexible chamber</a:t>
            </a:r>
          </a:p>
          <a:p>
            <a:pPr lvl="1"/>
            <a:r>
              <a:rPr lang="en-US" dirty="0" smtClean="0"/>
              <a:t>Changes in outside pressure will compress or expand the chamber which moves the pointer</a:t>
            </a:r>
            <a:endParaRPr lang="en-US" dirty="0"/>
          </a:p>
        </p:txBody>
      </p:sp>
      <p:pic>
        <p:nvPicPr>
          <p:cNvPr id="4" name="Picture 3" descr="Pressure Gauges2.jpg"/>
          <p:cNvPicPr>
            <a:picLocks noChangeAspect="1"/>
          </p:cNvPicPr>
          <p:nvPr/>
        </p:nvPicPr>
        <p:blipFill>
          <a:blip r:embed="rId2" cstate="print"/>
          <a:srcRect l="43641" t="42592" r="22741"/>
          <a:stretch>
            <a:fillRect/>
          </a:stretch>
        </p:blipFill>
        <p:spPr>
          <a:xfrm>
            <a:off x="5029198" y="1143000"/>
            <a:ext cx="3886202" cy="27432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dirty="0" smtClean="0"/>
              <a:t>Pressure Gauges</a:t>
            </a:r>
            <a:endParaRPr lang="en-US" dirty="0"/>
          </a:p>
        </p:txBody>
      </p:sp>
      <p:sp>
        <p:nvSpPr>
          <p:cNvPr id="3" name="Content Placeholder 2"/>
          <p:cNvSpPr>
            <a:spLocks noGrp="1"/>
          </p:cNvSpPr>
          <p:nvPr>
            <p:ph idx="1"/>
          </p:nvPr>
        </p:nvSpPr>
        <p:spPr>
          <a:xfrm>
            <a:off x="457200" y="1066800"/>
            <a:ext cx="4419600" cy="5288760"/>
          </a:xfrm>
        </p:spPr>
        <p:txBody>
          <a:bodyPr/>
          <a:lstStyle/>
          <a:p>
            <a:r>
              <a:rPr lang="en-US" dirty="0" smtClean="0"/>
              <a:t>Tire Gauge</a:t>
            </a:r>
          </a:p>
          <a:p>
            <a:pPr lvl="1"/>
            <a:r>
              <a:rPr lang="en-US" dirty="0" smtClean="0"/>
              <a:t>When pressed against the tire valve stem, air pressure compresses the calibrated spring moving the scale </a:t>
            </a:r>
            <a:r>
              <a:rPr lang="en-US" dirty="0" smtClean="0"/>
              <a:t>bar </a:t>
            </a:r>
            <a:r>
              <a:rPr lang="en-US" b="1" i="1" dirty="0" smtClean="0"/>
              <a:t>(F = </a:t>
            </a:r>
            <a:r>
              <a:rPr lang="en-US" b="1" i="1" dirty="0" err="1" smtClean="0"/>
              <a:t>kx</a:t>
            </a:r>
            <a:r>
              <a:rPr lang="en-US" b="1" i="1" dirty="0" smtClean="0"/>
              <a:t>)</a:t>
            </a:r>
            <a:endParaRPr lang="en-US" b="1" i="1" dirty="0" smtClean="0"/>
          </a:p>
          <a:p>
            <a:pPr lvl="1"/>
            <a:r>
              <a:rPr lang="en-US" dirty="0" smtClean="0"/>
              <a:t>Scale bar remains in place after pressure removed until manually reset</a:t>
            </a:r>
            <a:endParaRPr lang="en-US" dirty="0"/>
          </a:p>
        </p:txBody>
      </p:sp>
      <p:pic>
        <p:nvPicPr>
          <p:cNvPr id="4" name="Picture 3" descr="Pressure Gauges2.jpg"/>
          <p:cNvPicPr>
            <a:picLocks noChangeAspect="1"/>
          </p:cNvPicPr>
          <p:nvPr/>
        </p:nvPicPr>
        <p:blipFill>
          <a:blip r:embed="rId2" cstate="print"/>
          <a:srcRect l="81094"/>
          <a:stretch>
            <a:fillRect/>
          </a:stretch>
        </p:blipFill>
        <p:spPr>
          <a:xfrm>
            <a:off x="6705600" y="1219200"/>
            <a:ext cx="2209800" cy="4831408"/>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dirty="0" smtClean="0"/>
              <a:t>Barometers</a:t>
            </a:r>
            <a:endParaRPr lang="en-US" dirty="0"/>
          </a:p>
        </p:txBody>
      </p:sp>
      <p:sp>
        <p:nvSpPr>
          <p:cNvPr id="3" name="Content Placeholder 2"/>
          <p:cNvSpPr>
            <a:spLocks noGrp="1"/>
          </p:cNvSpPr>
          <p:nvPr>
            <p:ph idx="1"/>
          </p:nvPr>
        </p:nvSpPr>
        <p:spPr>
          <a:xfrm>
            <a:off x="457200" y="1066800"/>
            <a:ext cx="7772400" cy="5288760"/>
          </a:xfrm>
        </p:spPr>
        <p:txBody>
          <a:bodyPr/>
          <a:lstStyle/>
          <a:p>
            <a:r>
              <a:rPr lang="en-US" dirty="0" smtClean="0"/>
              <a:t>Closed-End Mercury Manometer</a:t>
            </a:r>
          </a:p>
          <a:p>
            <a:pPr lvl="1"/>
            <a:r>
              <a:rPr lang="en-US" dirty="0" smtClean="0"/>
              <a:t>Standard atmospheric pressure will support a column of 76cm of mercury</a:t>
            </a:r>
          </a:p>
          <a:p>
            <a:pPr lvl="1"/>
            <a:r>
              <a:rPr lang="en-US" dirty="0" smtClean="0"/>
              <a:t>Changes in pressure calculated as deviations from this height</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Review</a:t>
            </a:r>
            <a:endParaRPr lang="en-US" dirty="0"/>
          </a:p>
        </p:txBody>
      </p:sp>
      <p:sp>
        <p:nvSpPr>
          <p:cNvPr id="3" name="Content Placeholder 2"/>
          <p:cNvSpPr>
            <a:spLocks noGrp="1"/>
          </p:cNvSpPr>
          <p:nvPr>
            <p:ph idx="1"/>
          </p:nvPr>
        </p:nvSpPr>
        <p:spPr/>
        <p:txBody>
          <a:bodyPr>
            <a:normAutofit lnSpcReduction="10000"/>
          </a:bodyPr>
          <a:lstStyle/>
          <a:p>
            <a:r>
              <a:rPr lang="en-US" dirty="0" smtClean="0"/>
              <a:t>Do you know the relationship between pressure, force and area?</a:t>
            </a:r>
          </a:p>
          <a:p>
            <a:r>
              <a:rPr lang="en-US" dirty="0" smtClean="0"/>
              <a:t>Do you know the relationship between fluid pressure, density and height (or depth) of the fluid?</a:t>
            </a:r>
          </a:p>
          <a:p>
            <a:r>
              <a:rPr lang="en-US" dirty="0" smtClean="0"/>
              <a:t>Do you understand that fluid exerts a pressure in all directions?</a:t>
            </a:r>
          </a:p>
          <a:p>
            <a:r>
              <a:rPr lang="en-US" dirty="0" smtClean="0"/>
              <a:t>Do you understand that fluid pressure at equal depths within a uniform liquid is the same?</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Review</a:t>
            </a:r>
            <a:endParaRPr lang="en-US" dirty="0"/>
          </a:p>
        </p:txBody>
      </p:sp>
      <p:sp>
        <p:nvSpPr>
          <p:cNvPr id="3" name="Content Placeholder 2"/>
          <p:cNvSpPr>
            <a:spLocks noGrp="1"/>
          </p:cNvSpPr>
          <p:nvPr>
            <p:ph idx="1"/>
          </p:nvPr>
        </p:nvSpPr>
        <p:spPr/>
        <p:txBody>
          <a:bodyPr/>
          <a:lstStyle/>
          <a:p>
            <a:r>
              <a:rPr lang="en-US" dirty="0" smtClean="0"/>
              <a:t>Do you understand that pressure exerts a pressure perpendicular to the surface it is in contact with?</a:t>
            </a:r>
          </a:p>
          <a:p>
            <a:r>
              <a:rPr lang="en-US" dirty="0" smtClean="0"/>
              <a:t>Do you know the difference between gauge pressure and total pressure and solve problems involving both of them?</a:t>
            </a:r>
          </a:p>
          <a:p>
            <a:r>
              <a:rPr lang="en-US" dirty="0" smtClean="0"/>
              <a:t>Can you apply Pascal’s principle to solve problems involving ‘mechanical advantage’?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Review</a:t>
            </a:r>
            <a:endParaRPr lang="en-US" dirty="0"/>
          </a:p>
        </p:txBody>
      </p:sp>
      <p:sp>
        <p:nvSpPr>
          <p:cNvPr id="3" name="Content Placeholder 2"/>
          <p:cNvSpPr>
            <a:spLocks noGrp="1"/>
          </p:cNvSpPr>
          <p:nvPr>
            <p:ph idx="1"/>
          </p:nvPr>
        </p:nvSpPr>
        <p:spPr/>
        <p:txBody>
          <a:bodyPr/>
          <a:lstStyle/>
          <a:p>
            <a:r>
              <a:rPr lang="en-US" dirty="0" smtClean="0"/>
              <a:t>Can you name three different pressure gauges and how they work?</a:t>
            </a:r>
          </a:p>
          <a:p>
            <a:r>
              <a:rPr lang="en-US" dirty="0" smtClean="0"/>
              <a:t>Can you convert different units of pressure?</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ction="ppaction://hlinkfile"/>
              </a:rPr>
              <a:t>Reading Activity Questions?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Viner Hand ITC" pitchFamily="66" charset="0"/>
              </a:rPr>
              <a:t/>
            </a:r>
            <a:br>
              <a:rPr lang="en-US" dirty="0" smtClean="0">
                <a:latin typeface="Viner Hand ITC" pitchFamily="66" charset="0"/>
              </a:rPr>
            </a:br>
            <a:r>
              <a:rPr lang="en-US" dirty="0" smtClean="0">
                <a:latin typeface="Viner Hand ITC" pitchFamily="66" charset="0"/>
              </a:rPr>
              <a:t>Questions?</a:t>
            </a:r>
            <a:endParaRPr lang="en-US" sz="2800" dirty="0">
              <a:latin typeface="Viner Hand ITC" pitchFamily="66" charset="0"/>
            </a:endParaRPr>
          </a:p>
        </p:txBody>
      </p:sp>
      <p:sp>
        <p:nvSpPr>
          <p:cNvPr id="3" name="Subtitle 2"/>
          <p:cNvSpPr>
            <a:spLocks noGrp="1"/>
          </p:cNvSpPr>
          <p:nvPr>
            <p:ph type="subTitle" idx="1"/>
          </p:nvPr>
        </p:nvSpPr>
        <p:spPr/>
        <p:txBody>
          <a:bodyPr/>
          <a:lstStyle/>
          <a:p>
            <a:endParaRPr lang="en-US" dirty="0"/>
          </a:p>
        </p:txBody>
      </p:sp>
      <p:pic>
        <p:nvPicPr>
          <p:cNvPr id="4" name="Picture 3" descr="Devil%20Head.jpg"/>
          <p:cNvPicPr>
            <a:picLocks noChangeAspect="1"/>
          </p:cNvPicPr>
          <p:nvPr/>
        </p:nvPicPr>
        <p:blipFill>
          <a:blip r:embed="rId2" cstate="print"/>
          <a:stretch>
            <a:fillRect/>
          </a:stretch>
        </p:blipFill>
        <p:spPr>
          <a:xfrm>
            <a:off x="2438400" y="152400"/>
            <a:ext cx="4128596" cy="393065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219200" y="1351672"/>
            <a:ext cx="5205750" cy="977486"/>
          </a:xfrm>
        </p:spPr>
        <p:txBody>
          <a:bodyPr>
            <a:normAutofit/>
          </a:bodyPr>
          <a:lstStyle/>
          <a:p>
            <a:r>
              <a:rPr lang="en-US" sz="3200" b="1" i="1" dirty="0" smtClean="0"/>
              <a:t>#</a:t>
            </a:r>
            <a:r>
              <a:rPr lang="en-US" sz="3200" b="1" i="1" dirty="0" smtClean="0"/>
              <a:t>7-17</a:t>
            </a:r>
            <a:endParaRPr lang="en-US" sz="3200" b="1" i="1" dirty="0"/>
          </a:p>
        </p:txBody>
      </p:sp>
      <p:sp>
        <p:nvSpPr>
          <p:cNvPr id="3" name="Title 2"/>
          <p:cNvSpPr>
            <a:spLocks noGrp="1"/>
          </p:cNvSpPr>
          <p:nvPr>
            <p:ph type="title"/>
          </p:nvPr>
        </p:nvSpPr>
        <p:spPr/>
        <p:txBody>
          <a:bodyPr/>
          <a:lstStyle/>
          <a:p>
            <a:r>
              <a:rPr lang="en-US" dirty="0" smtClean="0"/>
              <a:t>Homework</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FF0000"/>
                </a:solidFill>
              </a:rPr>
              <a:t>Stopped here 4/10/14</a:t>
            </a:r>
            <a:endParaRPr lang="en-US" dirty="0">
              <a:solidFill>
                <a:srgbClr val="FF0000"/>
              </a:solidFill>
            </a:endParaRPr>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Pressure</a:t>
            </a:r>
            <a:endParaRPr lang="en-US" dirty="0"/>
          </a:p>
        </p:txBody>
      </p:sp>
      <p:sp>
        <p:nvSpPr>
          <p:cNvPr id="3" name="Content Placeholder 2"/>
          <p:cNvSpPr>
            <a:spLocks noGrp="1"/>
          </p:cNvSpPr>
          <p:nvPr>
            <p:ph idx="1"/>
          </p:nvPr>
        </p:nvSpPr>
        <p:spPr/>
        <p:txBody>
          <a:bodyPr/>
          <a:lstStyle/>
          <a:p>
            <a:pPr lvl="0"/>
            <a:r>
              <a:rPr lang="en-US" b="1" dirty="0" smtClean="0"/>
              <a:t>Pressure, P, is defined as force per unit area where the force is understood to be acting perpendicular to the </a:t>
            </a:r>
            <a:r>
              <a:rPr lang="en-US" b="1" i="1" u="sng" dirty="0" smtClean="0"/>
              <a:t>surface area</a:t>
            </a:r>
            <a:r>
              <a:rPr lang="en-US" b="1" dirty="0" smtClean="0"/>
              <a:t>, </a:t>
            </a:r>
            <a:r>
              <a:rPr lang="en-US" b="1" i="1" dirty="0" smtClean="0"/>
              <a:t>A</a:t>
            </a:r>
            <a:endParaRPr lang="en-US" i="1" dirty="0" smtClean="0"/>
          </a:p>
        </p:txBody>
      </p:sp>
      <p:graphicFrame>
        <p:nvGraphicFramePr>
          <p:cNvPr id="4" name="Object 3"/>
          <p:cNvGraphicFramePr>
            <a:graphicFrameLocks noChangeAspect="1"/>
          </p:cNvGraphicFramePr>
          <p:nvPr/>
        </p:nvGraphicFramePr>
        <p:xfrm>
          <a:off x="1981200" y="3962399"/>
          <a:ext cx="3581400" cy="1233593"/>
        </p:xfrm>
        <a:graphic>
          <a:graphicData uri="http://schemas.openxmlformats.org/presentationml/2006/ole">
            <mc:AlternateContent xmlns:mc="http://schemas.openxmlformats.org/markup-compatibility/2006">
              <mc:Choice xmlns:v="urn:schemas-microsoft-com:vml" Requires="v">
                <p:oleObj spid="_x0000_s1033" name="Equation" r:id="rId3" imgW="1143000" imgH="393480" progId="Equation.3">
                  <p:embed/>
                </p:oleObj>
              </mc:Choice>
              <mc:Fallback>
                <p:oleObj name="Equation" r:id="rId3" imgW="1143000" imgH="39348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962399"/>
                        <a:ext cx="3581400" cy="1233593"/>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2064"/>
            <a:ext cx="8458200" cy="914400"/>
          </a:xfrm>
        </p:spPr>
        <p:txBody>
          <a:bodyPr/>
          <a:lstStyle/>
          <a:p>
            <a:r>
              <a:rPr lang="en-US" dirty="0" smtClean="0"/>
              <a:t>Volunteer from Audience</a:t>
            </a:r>
            <a:endParaRPr lang="en-US" dirty="0"/>
          </a:p>
        </p:txBody>
      </p:sp>
      <p:sp>
        <p:nvSpPr>
          <p:cNvPr id="3" name="Content Placeholder 2"/>
          <p:cNvSpPr>
            <a:spLocks noGrp="1"/>
          </p:cNvSpPr>
          <p:nvPr>
            <p:ph idx="1"/>
          </p:nvPr>
        </p:nvSpPr>
        <p:spPr>
          <a:xfrm>
            <a:off x="457200" y="1524000"/>
            <a:ext cx="8229600" cy="4831560"/>
          </a:xfrm>
        </p:spPr>
        <p:txBody>
          <a:bodyPr/>
          <a:lstStyle/>
          <a:p>
            <a:r>
              <a:rPr lang="en-US" b="1" i="1" dirty="0" smtClean="0">
                <a:solidFill>
                  <a:srgbClr val="FFFF00"/>
                </a:solidFill>
              </a:rPr>
              <a:t>School puts a lot of pressure on students, but how much pressure does the student exert on the school?</a:t>
            </a:r>
          </a:p>
          <a:p>
            <a:pPr lvl="1"/>
            <a:r>
              <a:rPr lang="en-US" dirty="0" smtClean="0">
                <a:solidFill>
                  <a:srgbClr val="FF0000"/>
                </a:solidFill>
              </a:rPr>
              <a:t>Mass = ______________</a:t>
            </a:r>
          </a:p>
          <a:p>
            <a:pPr lvl="1"/>
            <a:r>
              <a:rPr lang="en-US" dirty="0" smtClean="0">
                <a:solidFill>
                  <a:srgbClr val="FF0000"/>
                </a:solidFill>
              </a:rPr>
              <a:t>F = mg = _____________</a:t>
            </a:r>
          </a:p>
          <a:p>
            <a:pPr lvl="1"/>
            <a:r>
              <a:rPr lang="en-US" dirty="0" smtClean="0">
                <a:solidFill>
                  <a:srgbClr val="FF0000"/>
                </a:solidFill>
              </a:rPr>
              <a:t>A</a:t>
            </a:r>
            <a:r>
              <a:rPr lang="en-US" baseline="-25000" dirty="0" smtClean="0">
                <a:solidFill>
                  <a:srgbClr val="FF0000"/>
                </a:solidFill>
              </a:rPr>
              <a:t>foot</a:t>
            </a:r>
            <a:r>
              <a:rPr lang="en-US" dirty="0" smtClean="0">
                <a:solidFill>
                  <a:srgbClr val="FF0000"/>
                </a:solidFill>
              </a:rPr>
              <a:t> = l x w x 2 = _______</a:t>
            </a:r>
          </a:p>
          <a:p>
            <a:pPr lvl="1"/>
            <a:r>
              <a:rPr lang="en-US" dirty="0" smtClean="0">
                <a:solidFill>
                  <a:srgbClr val="FF0000"/>
                </a:solidFill>
              </a:rPr>
              <a:t>P = F/A = _____________</a:t>
            </a:r>
            <a:endParaRPr lang="en-US" dirty="0">
              <a:solidFill>
                <a:srgbClr val="FF0000"/>
              </a:solidFill>
            </a:endParaRPr>
          </a:p>
        </p:txBody>
      </p:sp>
      <p:graphicFrame>
        <p:nvGraphicFramePr>
          <p:cNvPr id="2050" name="Object 2"/>
          <p:cNvGraphicFramePr>
            <a:graphicFrameLocks noChangeAspect="1"/>
          </p:cNvGraphicFramePr>
          <p:nvPr/>
        </p:nvGraphicFramePr>
        <p:xfrm>
          <a:off x="5728106" y="3124200"/>
          <a:ext cx="2066520" cy="1828800"/>
        </p:xfrm>
        <a:graphic>
          <a:graphicData uri="http://schemas.openxmlformats.org/presentationml/2006/ole">
            <mc:AlternateContent xmlns:mc="http://schemas.openxmlformats.org/markup-compatibility/2006">
              <mc:Choice xmlns:v="urn:schemas-microsoft-com:vml" Requires="v">
                <p:oleObj spid="_x0000_s2057" name="Equation" r:id="rId3" imgW="444240" imgH="393480" progId="Equation.3">
                  <p:embed/>
                </p:oleObj>
              </mc:Choice>
              <mc:Fallback>
                <p:oleObj name="Equation" r:id="rId3" imgW="444240" imgH="39348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8106" y="3124200"/>
                        <a:ext cx="2066520" cy="1828800"/>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2064"/>
            <a:ext cx="8458200" cy="914400"/>
          </a:xfrm>
        </p:spPr>
        <p:txBody>
          <a:bodyPr/>
          <a:lstStyle/>
          <a:p>
            <a:r>
              <a:rPr lang="en-US" dirty="0" smtClean="0"/>
              <a:t>Volunteer from Audience</a:t>
            </a:r>
            <a:endParaRPr lang="en-US" dirty="0"/>
          </a:p>
        </p:txBody>
      </p:sp>
      <p:sp>
        <p:nvSpPr>
          <p:cNvPr id="3" name="Content Placeholder 2"/>
          <p:cNvSpPr>
            <a:spLocks noGrp="1"/>
          </p:cNvSpPr>
          <p:nvPr>
            <p:ph idx="1"/>
          </p:nvPr>
        </p:nvSpPr>
        <p:spPr>
          <a:xfrm>
            <a:off x="457200" y="1524000"/>
            <a:ext cx="8229600" cy="4831560"/>
          </a:xfrm>
        </p:spPr>
        <p:txBody>
          <a:bodyPr/>
          <a:lstStyle/>
          <a:p>
            <a:r>
              <a:rPr lang="en-US" b="1" i="1" dirty="0" smtClean="0">
                <a:solidFill>
                  <a:srgbClr val="FFFF00"/>
                </a:solidFill>
              </a:rPr>
              <a:t>School puts a lot of pressure on students, but how much pressure does the student exert on the school?</a:t>
            </a:r>
          </a:p>
          <a:p>
            <a:pPr lvl="1"/>
            <a:r>
              <a:rPr lang="en-US" dirty="0" smtClean="0">
                <a:solidFill>
                  <a:srgbClr val="FF0000"/>
                </a:solidFill>
              </a:rPr>
              <a:t>Mass = </a:t>
            </a:r>
            <a:r>
              <a:rPr lang="en-US" u="sng" dirty="0" smtClean="0">
                <a:solidFill>
                  <a:srgbClr val="FF0000"/>
                </a:solidFill>
              </a:rPr>
              <a:t>_____70kg_____</a:t>
            </a:r>
            <a:endParaRPr lang="en-US" u="sng" dirty="0" smtClean="0">
              <a:solidFill>
                <a:srgbClr val="FF0000"/>
              </a:solidFill>
            </a:endParaRPr>
          </a:p>
          <a:p>
            <a:pPr lvl="1"/>
            <a:r>
              <a:rPr lang="en-US" dirty="0" smtClean="0">
                <a:solidFill>
                  <a:srgbClr val="FF0000"/>
                </a:solidFill>
              </a:rPr>
              <a:t>F = mg = _____________</a:t>
            </a:r>
          </a:p>
          <a:p>
            <a:pPr lvl="1"/>
            <a:r>
              <a:rPr lang="en-US" dirty="0" smtClean="0">
                <a:solidFill>
                  <a:srgbClr val="FF0000"/>
                </a:solidFill>
              </a:rPr>
              <a:t>A</a:t>
            </a:r>
            <a:r>
              <a:rPr lang="en-US" baseline="-25000" dirty="0" smtClean="0">
                <a:solidFill>
                  <a:srgbClr val="FF0000"/>
                </a:solidFill>
              </a:rPr>
              <a:t>foot</a:t>
            </a:r>
            <a:r>
              <a:rPr lang="en-US" dirty="0" smtClean="0">
                <a:solidFill>
                  <a:srgbClr val="FF0000"/>
                </a:solidFill>
              </a:rPr>
              <a:t> = l x w x 2 = _______</a:t>
            </a:r>
          </a:p>
          <a:p>
            <a:pPr lvl="1"/>
            <a:r>
              <a:rPr lang="en-US" dirty="0" smtClean="0">
                <a:solidFill>
                  <a:srgbClr val="FF0000"/>
                </a:solidFill>
              </a:rPr>
              <a:t>P = F/A = _____________</a:t>
            </a:r>
            <a:endParaRPr lang="en-US" dirty="0">
              <a:solidFill>
                <a:srgbClr val="FF0000"/>
              </a:solidFill>
            </a:endParaRPr>
          </a:p>
        </p:txBody>
      </p:sp>
      <p:graphicFrame>
        <p:nvGraphicFramePr>
          <p:cNvPr id="2050" name="Object 2"/>
          <p:cNvGraphicFramePr>
            <a:graphicFrameLocks noChangeAspect="1"/>
          </p:cNvGraphicFramePr>
          <p:nvPr/>
        </p:nvGraphicFramePr>
        <p:xfrm>
          <a:off x="5728106" y="3124200"/>
          <a:ext cx="2066520" cy="1828800"/>
        </p:xfrm>
        <a:graphic>
          <a:graphicData uri="http://schemas.openxmlformats.org/presentationml/2006/ole">
            <mc:AlternateContent xmlns:mc="http://schemas.openxmlformats.org/markup-compatibility/2006">
              <mc:Choice xmlns:v="urn:schemas-microsoft-com:vml" Requires="v">
                <p:oleObj spid="_x0000_s57351" name="Equation" r:id="rId3" imgW="444240" imgH="393480" progId="Equation.3">
                  <p:embed/>
                </p:oleObj>
              </mc:Choice>
              <mc:Fallback>
                <p:oleObj name="Equation" r:id="rId3" imgW="444240" imgH="393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8106" y="3124200"/>
                        <a:ext cx="2066520" cy="1828800"/>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315139017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442</TotalTime>
  <Words>2124</Words>
  <Application>Microsoft Office PowerPoint</Application>
  <PresentationFormat>On-screen Show (4:3)</PresentationFormat>
  <Paragraphs>270</Paragraphs>
  <Slides>62</Slides>
  <Notes>0</Notes>
  <HiddenSlides>0</HiddenSlides>
  <MMClips>2</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72" baseType="lpstr">
      <vt:lpstr>Consolas</vt:lpstr>
      <vt:lpstr>Corbel</vt:lpstr>
      <vt:lpstr>Pristina</vt:lpstr>
      <vt:lpstr>Times New Roman</vt:lpstr>
      <vt:lpstr>Viner Hand ITC</vt:lpstr>
      <vt:lpstr>Wingdings</vt:lpstr>
      <vt:lpstr>Wingdings 2</vt:lpstr>
      <vt:lpstr>Wingdings 3</vt:lpstr>
      <vt:lpstr>Metro</vt:lpstr>
      <vt:lpstr>Equation</vt:lpstr>
      <vt:lpstr>Devil physics The baddest class on campus AP Physics</vt:lpstr>
      <vt:lpstr>Giancoli Lesson 10-3 to 10-6  Pressure in Fluids  Atmospheric pressure and gauge Pressure  Pascal’s principle  Measurement of pressure: Gauges and Barometer</vt:lpstr>
      <vt:lpstr>Objectives</vt:lpstr>
      <vt:lpstr>Objectives</vt:lpstr>
      <vt:lpstr>Objectives</vt:lpstr>
      <vt:lpstr>Reading Activity Questions?</vt:lpstr>
      <vt:lpstr>Pressure</vt:lpstr>
      <vt:lpstr>Volunteer from Audience</vt:lpstr>
      <vt:lpstr>Volunteer from Audience</vt:lpstr>
      <vt:lpstr>Volunteer from Audience</vt:lpstr>
      <vt:lpstr>Volunteer from Audience</vt:lpstr>
      <vt:lpstr>Volunteer from Audience</vt:lpstr>
      <vt:lpstr>Volunteer #2 from Audience</vt:lpstr>
      <vt:lpstr>Volunteer #2 from Audience</vt:lpstr>
      <vt:lpstr>Volunteer #2 from Audience</vt:lpstr>
      <vt:lpstr>Volunteer #2 from Audience</vt:lpstr>
      <vt:lpstr>Volunteer #2 from Audience</vt:lpstr>
      <vt:lpstr>Volunteer #2 from Audience</vt:lpstr>
      <vt:lpstr>Pressure in Fluids</vt:lpstr>
      <vt:lpstr>Pressure in Fluids</vt:lpstr>
      <vt:lpstr>Pressure in Fluids</vt:lpstr>
      <vt:lpstr>Pressure in Fluids</vt:lpstr>
      <vt:lpstr>Pressure in Fluids</vt:lpstr>
      <vt:lpstr>Pressure in Fluids</vt:lpstr>
      <vt:lpstr>Pressure in Fluids</vt:lpstr>
      <vt:lpstr>Pressure in Fluids</vt:lpstr>
      <vt:lpstr>Pressure in Fluids</vt:lpstr>
      <vt:lpstr>Pressure in Fluids</vt:lpstr>
      <vt:lpstr>Pressure in Fluids</vt:lpstr>
      <vt:lpstr>Pressure in Fluids</vt:lpstr>
      <vt:lpstr>Pressure in Fluids</vt:lpstr>
      <vt:lpstr>Pressure in Fluids</vt:lpstr>
      <vt:lpstr>Pressure in Fluids</vt:lpstr>
      <vt:lpstr>Pressure in Fluids</vt:lpstr>
      <vt:lpstr>Atmospheric Pressure and Gauge Pressure</vt:lpstr>
      <vt:lpstr>Atmospheric Pressure and Gauge Pressure</vt:lpstr>
      <vt:lpstr>Atmospheric Pressure and Gauge Pressure</vt:lpstr>
      <vt:lpstr>Atmospheric Pressure and Gauge Pressure</vt:lpstr>
      <vt:lpstr>Atmospheric Pressure and Gauge Pressure</vt:lpstr>
      <vt:lpstr>Atmospheric Pressure and Gauge Pressure</vt:lpstr>
      <vt:lpstr>Atmospheric Pressure and Gauge Pressure</vt:lpstr>
      <vt:lpstr>Atmospheric Pressure and Gauge Pressure</vt:lpstr>
      <vt:lpstr>Atmospheric Pressure and Gauge Pressure</vt:lpstr>
      <vt:lpstr>Atmospheric Pressure and Gauge Pressure</vt:lpstr>
      <vt:lpstr>Atmospheric Pressure and Gauge Pressure</vt:lpstr>
      <vt:lpstr>Atmospheric Pressure and Gauge Pressure</vt:lpstr>
      <vt:lpstr>Pascal’s Principle</vt:lpstr>
      <vt:lpstr>Pascal’s Principle</vt:lpstr>
      <vt:lpstr>Pascal’s Principle</vt:lpstr>
      <vt:lpstr>Pascal’s Principle</vt:lpstr>
      <vt:lpstr>Pascal’s Principle</vt:lpstr>
      <vt:lpstr>Pascal’s Principle</vt:lpstr>
      <vt:lpstr>Pressure Gauges</vt:lpstr>
      <vt:lpstr>Pressure Gauges</vt:lpstr>
      <vt:lpstr>Pressure Gauges</vt:lpstr>
      <vt:lpstr>Barometers</vt:lpstr>
      <vt:lpstr>Summary Review</vt:lpstr>
      <vt:lpstr>Summary Review</vt:lpstr>
      <vt:lpstr>Summary Review</vt:lpstr>
      <vt:lpstr> Questions?</vt:lpstr>
      <vt:lpstr>Homework</vt:lpstr>
      <vt:lpstr>Stopped here 4/10/14</vt:lpstr>
    </vt:vector>
  </TitlesOfParts>
  <Company>pcsb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Devil physics The baddest class on campus IB Physics Physics I Honors / Pre-IB Physics</dc:title>
  <dc:creator>Kyle Smith</dc:creator>
  <cp:lastModifiedBy>Smith Kyle</cp:lastModifiedBy>
  <cp:revision>39</cp:revision>
  <dcterms:created xsi:type="dcterms:W3CDTF">2010-12-08T08:20:03Z</dcterms:created>
  <dcterms:modified xsi:type="dcterms:W3CDTF">2016-05-02T19:25:03Z</dcterms:modified>
</cp:coreProperties>
</file>