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60"/>
  </p:handoutMasterIdLst>
  <p:sldIdLst>
    <p:sldId id="256" r:id="rId2"/>
    <p:sldId id="258" r:id="rId3"/>
    <p:sldId id="260" r:id="rId4"/>
    <p:sldId id="301" r:id="rId5"/>
    <p:sldId id="302" r:id="rId6"/>
    <p:sldId id="304" r:id="rId7"/>
    <p:sldId id="303" r:id="rId8"/>
    <p:sldId id="306" r:id="rId9"/>
    <p:sldId id="307" r:id="rId10"/>
    <p:sldId id="305" r:id="rId11"/>
    <p:sldId id="308" r:id="rId12"/>
    <p:sldId id="296" r:id="rId13"/>
    <p:sldId id="295" r:id="rId14"/>
    <p:sldId id="297" r:id="rId15"/>
    <p:sldId id="298" r:id="rId16"/>
    <p:sldId id="318" r:id="rId17"/>
    <p:sldId id="319" r:id="rId18"/>
    <p:sldId id="300" r:id="rId19"/>
    <p:sldId id="299" r:id="rId20"/>
    <p:sldId id="320" r:id="rId21"/>
    <p:sldId id="257" r:id="rId22"/>
    <p:sldId id="263" r:id="rId23"/>
    <p:sldId id="272" r:id="rId24"/>
    <p:sldId id="273" r:id="rId25"/>
    <p:sldId id="274" r:id="rId26"/>
    <p:sldId id="275" r:id="rId27"/>
    <p:sldId id="276" r:id="rId28"/>
    <p:sldId id="277" r:id="rId29"/>
    <p:sldId id="278" r:id="rId30"/>
    <p:sldId id="279" r:id="rId31"/>
    <p:sldId id="321" r:id="rId32"/>
    <p:sldId id="280" r:id="rId33"/>
    <p:sldId id="281" r:id="rId34"/>
    <p:sldId id="322" r:id="rId35"/>
    <p:sldId id="283" r:id="rId36"/>
    <p:sldId id="282" r:id="rId37"/>
    <p:sldId id="284" r:id="rId38"/>
    <p:sldId id="285" r:id="rId39"/>
    <p:sldId id="286" r:id="rId40"/>
    <p:sldId id="287" r:id="rId41"/>
    <p:sldId id="323" r:id="rId42"/>
    <p:sldId id="324" r:id="rId43"/>
    <p:sldId id="325" r:id="rId44"/>
    <p:sldId id="326" r:id="rId45"/>
    <p:sldId id="328" r:id="rId46"/>
    <p:sldId id="327" r:id="rId47"/>
    <p:sldId id="329" r:id="rId48"/>
    <p:sldId id="312" r:id="rId49"/>
    <p:sldId id="313" r:id="rId50"/>
    <p:sldId id="314" r:id="rId51"/>
    <p:sldId id="315" r:id="rId52"/>
    <p:sldId id="316" r:id="rId53"/>
    <p:sldId id="310" r:id="rId54"/>
    <p:sldId id="311" r:id="rId55"/>
    <p:sldId id="309" r:id="rId56"/>
    <p:sldId id="261" r:id="rId57"/>
    <p:sldId id="262" r:id="rId58"/>
    <p:sldId id="294" r:id="rId5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2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2.wmf"/><Relationship Id="rId1" Type="http://schemas.openxmlformats.org/officeDocument/2006/relationships/image" Target="../media/image21.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2.wmf"/><Relationship Id="rId1" Type="http://schemas.openxmlformats.org/officeDocument/2006/relationships/image" Target="../media/image2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2E58CC30-D594-40C4-9145-DDC3F725BBC3}" type="datetimeFigureOut">
              <a:rPr lang="en-US" smtClean="0"/>
              <a:pPr/>
              <a:t>4/6/2016</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355EE08A-C74C-4F83-98B8-0A07480D90DA}" type="slidenum">
              <a:rPr lang="en-US" smtClean="0"/>
              <a:pPr/>
              <a:t>‹#›</a:t>
            </a:fld>
            <a:endParaRPr lang="en-US"/>
          </a:p>
        </p:txBody>
      </p:sp>
    </p:spTree>
    <p:extLst>
      <p:ext uri="{BB962C8B-B14F-4D97-AF65-F5344CB8AC3E}">
        <p14:creationId xmlns:p14="http://schemas.microsoft.com/office/powerpoint/2010/main" val="5760397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4/6/2016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4/6/2016</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4/6/2016</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hyperlink" Target="Batteries.wm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1.png"/><Relationship Id="rId5" Type="http://schemas.openxmlformats.org/officeDocument/2006/relationships/hyperlink" Target="Secondary%20Cells.wmv" TargetMode="Externa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hyperlink" Target="Electric%20Current.mp4" TargetMode="Externa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4.bin"/><Relationship Id="rId4" Type="http://schemas.openxmlformats.org/officeDocument/2006/relationships/image" Target="../media/image14.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4.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4.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6.jpeg"/><Relationship Id="rId4" Type="http://schemas.openxmlformats.org/officeDocument/2006/relationships/image" Target="../media/image14.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4.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7.wmf"/><Relationship Id="rId5" Type="http://schemas.openxmlformats.org/officeDocument/2006/relationships/oleObject" Target="../embeddings/oleObject10.bin"/><Relationship Id="rId4" Type="http://schemas.openxmlformats.org/officeDocument/2006/relationships/image" Target="../media/image1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4.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8.jpeg"/><Relationship Id="rId4" Type="http://schemas.openxmlformats.org/officeDocument/2006/relationships/image" Target="../media/image14.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9.emf"/><Relationship Id="rId4" Type="http://schemas.openxmlformats.org/officeDocument/2006/relationships/image" Target="../media/image14.w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0.png"/><Relationship Id="rId4" Type="http://schemas.openxmlformats.org/officeDocument/2006/relationships/hyperlink" Target="Developing%20Ohms%20Law.wmv" TargetMode="Externa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2.wmf"/><Relationship Id="rId5" Type="http://schemas.openxmlformats.org/officeDocument/2006/relationships/oleObject" Target="../embeddings/oleObject16.bin"/><Relationship Id="rId4" Type="http://schemas.openxmlformats.org/officeDocument/2006/relationships/image" Target="../media/image21.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3.wmf"/><Relationship Id="rId5" Type="http://schemas.openxmlformats.org/officeDocument/2006/relationships/oleObject" Target="../embeddings/oleObject18.bin"/><Relationship Id="rId4" Type="http://schemas.openxmlformats.org/officeDocument/2006/relationships/image" Target="../media/image21.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2.wmf"/><Relationship Id="rId5" Type="http://schemas.openxmlformats.org/officeDocument/2006/relationships/oleObject" Target="../embeddings/oleObject20.bin"/><Relationship Id="rId4" Type="http://schemas.openxmlformats.org/officeDocument/2006/relationships/image" Target="../media/image21.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2.wmf"/><Relationship Id="rId5" Type="http://schemas.openxmlformats.org/officeDocument/2006/relationships/oleObject" Target="../embeddings/oleObject22.bin"/><Relationship Id="rId4" Type="http://schemas.openxmlformats.org/officeDocument/2006/relationships/image" Target="../media/image21.wmf"/></Relationships>
</file>

<file path=ppt/slides/_rels/slide39.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2.wmf"/><Relationship Id="rId5" Type="http://schemas.openxmlformats.org/officeDocument/2006/relationships/oleObject" Target="../embeddings/oleObject24.bin"/><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22.wmf"/><Relationship Id="rId5" Type="http://schemas.openxmlformats.org/officeDocument/2006/relationships/oleObject" Target="../embeddings/oleObject27.bin"/><Relationship Id="rId4" Type="http://schemas.openxmlformats.org/officeDocument/2006/relationships/image" Target="../media/image21.wmf"/><Relationship Id="rId9" Type="http://schemas.openxmlformats.org/officeDocument/2006/relationships/image" Target="../media/image26.jpeg"/></Relationships>
</file>

<file path=ppt/slides/_rels/slide41.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22.wmf"/><Relationship Id="rId5" Type="http://schemas.openxmlformats.org/officeDocument/2006/relationships/oleObject" Target="../embeddings/oleObject30.bin"/><Relationship Id="rId4" Type="http://schemas.openxmlformats.org/officeDocument/2006/relationships/image" Target="../media/image21.wmf"/><Relationship Id="rId9" Type="http://schemas.openxmlformats.org/officeDocument/2006/relationships/image" Target="../media/image26.jpeg"/></Relationships>
</file>

<file path=ppt/slides/_rels/slide42.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22.wmf"/><Relationship Id="rId5" Type="http://schemas.openxmlformats.org/officeDocument/2006/relationships/oleObject" Target="../embeddings/oleObject33.bin"/><Relationship Id="rId4" Type="http://schemas.openxmlformats.org/officeDocument/2006/relationships/image" Target="../media/image21.wmf"/><Relationship Id="rId9"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AP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student is able to make claims about natural phenomena based on conservation of electric charge.</a:t>
            </a:r>
          </a:p>
          <a:p>
            <a:r>
              <a:rPr lang="en-US" sz="3200" dirty="0"/>
              <a:t>The student is able to choose and justify the selection of data needed to determine resistivity for a given material</a:t>
            </a:r>
            <a:r>
              <a:rPr lang="en-US" sz="3200" dirty="0" smtClean="0"/>
              <a:t>.</a:t>
            </a:r>
            <a:endParaRPr lang="en-US" dirty="0"/>
          </a:p>
        </p:txBody>
      </p:sp>
    </p:spTree>
    <p:extLst>
      <p:ext uri="{BB962C8B-B14F-4D97-AF65-F5344CB8AC3E}">
        <p14:creationId xmlns:p14="http://schemas.microsoft.com/office/powerpoint/2010/main" val="276011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make predictions, using the conservation of electric charge, about the sign and relative quantity of net charge of objects or systems after various charging processes, including conservation of charge in simple circuits.</a:t>
            </a:r>
          </a:p>
          <a:p>
            <a:endParaRPr lang="en-US" dirty="0"/>
          </a:p>
        </p:txBody>
      </p:sp>
    </p:spTree>
    <p:extLst>
      <p:ext uri="{BB962C8B-B14F-4D97-AF65-F5344CB8AC3E}">
        <p14:creationId xmlns:p14="http://schemas.microsoft.com/office/powerpoint/2010/main" val="257397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Guide Equations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464344" y="1770501"/>
                <a:ext cx="4038600" cy="4935099"/>
              </a:xfrm>
            </p:spPr>
            <p:txBody>
              <a:bodyPr>
                <a:normAutofit/>
              </a:bodyPr>
              <a:lstStyle/>
              <a:p>
                <a:r>
                  <a:rPr lang="en-US" dirty="0" smtClean="0"/>
                  <a:t>In Data Guide</a:t>
                </a:r>
              </a:p>
              <a:p>
                <a:pPr lvl="1"/>
                <a14:m>
                  <m:oMath xmlns:m="http://schemas.openxmlformats.org/officeDocument/2006/math">
                    <m:d>
                      <m:dPr>
                        <m:begChr m:val="|"/>
                        <m:endChr m:val="|"/>
                        <m:ctrlPr>
                          <a:rPr lang="en-US" b="1" i="1" smtClean="0">
                            <a:solidFill>
                              <a:srgbClr val="FFFF00"/>
                            </a:solidFill>
                            <a:latin typeface="Cambria Math" panose="02040503050406030204" pitchFamily="18" charset="0"/>
                          </a:rPr>
                        </m:ctrlPr>
                      </m:dPr>
                      <m:e>
                        <m:acc>
                          <m:accPr>
                            <m:chr m:val="⃗"/>
                            <m:ctrlPr>
                              <a:rPr lang="en-US" b="1" i="1" smtClean="0">
                                <a:solidFill>
                                  <a:srgbClr val="FFFF00"/>
                                </a:solidFill>
                                <a:latin typeface="Cambria Math" panose="02040503050406030204" pitchFamily="18" charset="0"/>
                              </a:rPr>
                            </m:ctrlPr>
                          </m:accPr>
                          <m:e>
                            <m:sSub>
                              <m:sSubPr>
                                <m:ctrlPr>
                                  <a:rPr lang="en-US" b="1" i="1" smtClean="0">
                                    <a:solidFill>
                                      <a:srgbClr val="FFFF00"/>
                                    </a:solidFill>
                                    <a:latin typeface="Cambria Math" panose="02040503050406030204" pitchFamily="18" charset="0"/>
                                  </a:rPr>
                                </m:ctrlPr>
                              </m:sSubPr>
                              <m:e>
                                <m:r>
                                  <a:rPr lang="en-US" b="1" i="1" smtClean="0">
                                    <a:solidFill>
                                      <a:srgbClr val="FFFF00"/>
                                    </a:solidFill>
                                    <a:latin typeface="Cambria Math" panose="02040503050406030204" pitchFamily="18" charset="0"/>
                                  </a:rPr>
                                  <m:t>𝑭</m:t>
                                </m:r>
                              </m:e>
                              <m:sub>
                                <m:r>
                                  <a:rPr lang="en-US" b="1" i="1" smtClean="0">
                                    <a:solidFill>
                                      <a:srgbClr val="FFFF00"/>
                                    </a:solidFill>
                                    <a:latin typeface="Cambria Math" panose="02040503050406030204" pitchFamily="18" charset="0"/>
                                  </a:rPr>
                                  <m:t>𝑬</m:t>
                                </m:r>
                              </m:sub>
                            </m:sSub>
                          </m:e>
                        </m:acc>
                      </m:e>
                    </m:d>
                    <m:r>
                      <a:rPr lang="en-US" b="1" i="1" smtClean="0">
                        <a:solidFill>
                          <a:srgbClr val="FFFF00"/>
                        </a:solidFill>
                        <a:latin typeface="Cambria Math" panose="02040503050406030204" pitchFamily="18" charset="0"/>
                      </a:rPr>
                      <m:t>=</m:t>
                    </m:r>
                    <m:r>
                      <a:rPr lang="en-US" b="1" i="1" smtClean="0">
                        <a:solidFill>
                          <a:srgbClr val="FFFF00"/>
                        </a:solidFill>
                        <a:latin typeface="Cambria Math" panose="02040503050406030204" pitchFamily="18" charset="0"/>
                      </a:rPr>
                      <m:t>𝒌</m:t>
                    </m:r>
                    <m:f>
                      <m:fPr>
                        <m:ctrlPr>
                          <a:rPr lang="en-US" b="1" i="1" smtClean="0">
                            <a:solidFill>
                              <a:srgbClr val="FFFF00"/>
                            </a:solidFill>
                            <a:latin typeface="Cambria Math" panose="02040503050406030204" pitchFamily="18" charset="0"/>
                          </a:rPr>
                        </m:ctrlPr>
                      </m:fPr>
                      <m:num>
                        <m:d>
                          <m:dPr>
                            <m:begChr m:val="|"/>
                            <m:endChr m:val="|"/>
                            <m:ctrlPr>
                              <a:rPr lang="en-US" b="1" i="1" smtClean="0">
                                <a:solidFill>
                                  <a:srgbClr val="FFFF00"/>
                                </a:solidFill>
                                <a:latin typeface="Cambria Math" panose="02040503050406030204" pitchFamily="18" charset="0"/>
                              </a:rPr>
                            </m:ctrlPr>
                          </m:dPr>
                          <m:e>
                            <m:sSub>
                              <m:sSubPr>
                                <m:ctrlPr>
                                  <a:rPr lang="en-US" b="1" i="1" smtClean="0">
                                    <a:solidFill>
                                      <a:srgbClr val="FFFF00"/>
                                    </a:solidFill>
                                    <a:latin typeface="Cambria Math" panose="02040503050406030204" pitchFamily="18" charset="0"/>
                                  </a:rPr>
                                </m:ctrlPr>
                              </m:sSubPr>
                              <m:e>
                                <m:r>
                                  <a:rPr lang="en-US" b="1" i="1" smtClean="0">
                                    <a:solidFill>
                                      <a:srgbClr val="FFFF00"/>
                                    </a:solidFill>
                                    <a:latin typeface="Cambria Math" panose="02040503050406030204" pitchFamily="18" charset="0"/>
                                  </a:rPr>
                                  <m:t>𝒒</m:t>
                                </m:r>
                              </m:e>
                              <m:sub>
                                <m:r>
                                  <a:rPr lang="en-US" b="1" i="1" smtClean="0">
                                    <a:solidFill>
                                      <a:srgbClr val="FFFF00"/>
                                    </a:solidFill>
                                    <a:latin typeface="Cambria Math" panose="02040503050406030204" pitchFamily="18" charset="0"/>
                                  </a:rPr>
                                  <m:t>𝟏</m:t>
                                </m:r>
                              </m:sub>
                            </m:sSub>
                            <m:sSub>
                              <m:sSubPr>
                                <m:ctrlPr>
                                  <a:rPr lang="en-US" b="1" i="1" smtClean="0">
                                    <a:solidFill>
                                      <a:srgbClr val="FFFF00"/>
                                    </a:solidFill>
                                    <a:latin typeface="Cambria Math" panose="02040503050406030204" pitchFamily="18" charset="0"/>
                                  </a:rPr>
                                </m:ctrlPr>
                              </m:sSubPr>
                              <m:e>
                                <m:r>
                                  <a:rPr lang="en-US" b="1" i="1" smtClean="0">
                                    <a:solidFill>
                                      <a:srgbClr val="FFFF00"/>
                                    </a:solidFill>
                                    <a:latin typeface="Cambria Math" panose="02040503050406030204" pitchFamily="18" charset="0"/>
                                  </a:rPr>
                                  <m:t>𝒒</m:t>
                                </m:r>
                              </m:e>
                              <m:sub>
                                <m:r>
                                  <a:rPr lang="en-US" b="1" i="1" smtClean="0">
                                    <a:solidFill>
                                      <a:srgbClr val="FFFF00"/>
                                    </a:solidFill>
                                    <a:latin typeface="Cambria Math" panose="02040503050406030204" pitchFamily="18" charset="0"/>
                                  </a:rPr>
                                  <m:t>𝟐</m:t>
                                </m:r>
                              </m:sub>
                            </m:sSub>
                          </m:e>
                        </m:d>
                      </m:num>
                      <m:den>
                        <m:sSup>
                          <m:sSupPr>
                            <m:ctrlPr>
                              <a:rPr lang="en-US" b="1" i="1" smtClean="0">
                                <a:solidFill>
                                  <a:srgbClr val="FFFF00"/>
                                </a:solidFill>
                                <a:latin typeface="Cambria Math" panose="02040503050406030204" pitchFamily="18" charset="0"/>
                              </a:rPr>
                            </m:ctrlPr>
                          </m:sSupPr>
                          <m:e>
                            <m:r>
                              <a:rPr lang="en-US" b="1" i="1" smtClean="0">
                                <a:solidFill>
                                  <a:srgbClr val="FFFF00"/>
                                </a:solidFill>
                                <a:latin typeface="Cambria Math" panose="02040503050406030204" pitchFamily="18" charset="0"/>
                              </a:rPr>
                              <m:t>𝒓</m:t>
                            </m:r>
                          </m:e>
                          <m:sup>
                            <m:r>
                              <a:rPr lang="en-US" b="1" i="1" smtClean="0">
                                <a:solidFill>
                                  <a:srgbClr val="FFFF00"/>
                                </a:solidFill>
                                <a:latin typeface="Cambria Math" panose="02040503050406030204" pitchFamily="18" charset="0"/>
                              </a:rPr>
                              <m:t>𝟐</m:t>
                            </m:r>
                          </m:sup>
                        </m:sSup>
                      </m:den>
                    </m:f>
                  </m:oMath>
                </a14:m>
                <a:endParaRPr lang="en-US" b="1" dirty="0" smtClean="0">
                  <a:solidFill>
                    <a:srgbClr val="FFFF00"/>
                  </a:solidFill>
                </a:endParaRPr>
              </a:p>
              <a:p>
                <a:pPr lvl="1"/>
                <a14:m>
                  <m:oMath xmlns:m="http://schemas.openxmlformats.org/officeDocument/2006/math">
                    <m:r>
                      <a:rPr lang="en-US" b="1" i="1" smtClean="0">
                        <a:solidFill>
                          <a:srgbClr val="FFFF00"/>
                        </a:solidFill>
                        <a:latin typeface="Cambria Math" panose="02040503050406030204" pitchFamily="18" charset="0"/>
                      </a:rPr>
                      <m:t>𝑰</m:t>
                    </m:r>
                    <m:r>
                      <a:rPr lang="en-US" b="1" i="1" smtClean="0">
                        <a:solidFill>
                          <a:srgbClr val="FFFF00"/>
                        </a:solidFill>
                        <a:latin typeface="Cambria Math" panose="02040503050406030204" pitchFamily="18" charset="0"/>
                      </a:rPr>
                      <m:t>=</m:t>
                    </m:r>
                    <m:f>
                      <m:fPr>
                        <m:ctrlPr>
                          <a:rPr lang="en-US" b="1" i="1" smtClean="0">
                            <a:solidFill>
                              <a:srgbClr val="FFFF00"/>
                            </a:solidFill>
                            <a:latin typeface="Cambria Math" panose="02040503050406030204" pitchFamily="18" charset="0"/>
                          </a:rPr>
                        </m:ctrlPr>
                      </m:fPr>
                      <m:num>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𝒒</m:t>
                        </m:r>
                      </m:num>
                      <m:den>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𝒕</m:t>
                        </m:r>
                      </m:den>
                    </m:f>
                  </m:oMath>
                </a14:m>
                <a:endParaRPr lang="en-US" b="1" dirty="0" smtClean="0">
                  <a:solidFill>
                    <a:srgbClr val="FFFF00"/>
                  </a:solidFill>
                </a:endParaRPr>
              </a:p>
              <a:p>
                <a:pPr lvl="1"/>
                <a14:m>
                  <m:oMath xmlns:m="http://schemas.openxmlformats.org/officeDocument/2006/math">
                    <m:r>
                      <a:rPr lang="en-US" b="1" i="1" smtClean="0">
                        <a:solidFill>
                          <a:srgbClr val="FFFF00"/>
                        </a:solidFill>
                        <a:latin typeface="Cambria Math" panose="02040503050406030204" pitchFamily="18" charset="0"/>
                      </a:rPr>
                      <m:t>𝑹</m:t>
                    </m:r>
                    <m:r>
                      <a:rPr lang="en-US" b="1" i="1" smtClean="0">
                        <a:solidFill>
                          <a:srgbClr val="FFFF00"/>
                        </a:solidFill>
                        <a:latin typeface="Cambria Math" panose="02040503050406030204" pitchFamily="18" charset="0"/>
                      </a:rPr>
                      <m:t>=</m:t>
                    </m:r>
                    <m:f>
                      <m:fPr>
                        <m:ctrlPr>
                          <a:rPr lang="en-US" b="1" i="1" smtClean="0">
                            <a:solidFill>
                              <a:srgbClr val="FFFF00"/>
                            </a:solidFill>
                            <a:latin typeface="Cambria Math" panose="02040503050406030204" pitchFamily="18" charset="0"/>
                          </a:rPr>
                        </m:ctrlPr>
                      </m:fPr>
                      <m:num>
                        <m:r>
                          <a:rPr lang="en-US" b="1" i="1" smtClean="0">
                            <a:solidFill>
                              <a:srgbClr val="FFFF00"/>
                            </a:solidFill>
                            <a:latin typeface="Cambria Math" panose="02040503050406030204" pitchFamily="18" charset="0"/>
                            <a:ea typeface="Cambria Math" panose="02040503050406030204" pitchFamily="18" charset="0"/>
                          </a:rPr>
                          <m:t>𝝆</m:t>
                        </m:r>
                        <m:r>
                          <a:rPr lang="en-US" b="1" i="1" smtClean="0">
                            <a:solidFill>
                              <a:srgbClr val="FFFF00"/>
                            </a:solidFill>
                            <a:latin typeface="Cambria Math" panose="02040503050406030204" pitchFamily="18" charset="0"/>
                            <a:ea typeface="Cambria Math" panose="02040503050406030204" pitchFamily="18" charset="0"/>
                          </a:rPr>
                          <m:t>𝒍</m:t>
                        </m:r>
                      </m:num>
                      <m:den>
                        <m:r>
                          <a:rPr lang="en-US" b="1" i="1" smtClean="0">
                            <a:solidFill>
                              <a:srgbClr val="FFFF00"/>
                            </a:solidFill>
                            <a:latin typeface="Cambria Math" panose="02040503050406030204" pitchFamily="18" charset="0"/>
                          </a:rPr>
                          <m:t>𝑨</m:t>
                        </m:r>
                      </m:den>
                    </m:f>
                  </m:oMath>
                </a14:m>
                <a:endParaRPr lang="en-US" b="1" dirty="0" smtClean="0">
                  <a:solidFill>
                    <a:srgbClr val="FFFF00"/>
                  </a:solidFill>
                </a:endParaRPr>
              </a:p>
              <a:p>
                <a:pPr lvl="1"/>
                <a14:m>
                  <m:oMath xmlns:m="http://schemas.openxmlformats.org/officeDocument/2006/math">
                    <m:r>
                      <a:rPr lang="en-US" b="1" i="1" smtClean="0">
                        <a:solidFill>
                          <a:srgbClr val="FFFF00"/>
                        </a:solidFill>
                        <a:latin typeface="Cambria Math" panose="02040503050406030204" pitchFamily="18" charset="0"/>
                      </a:rPr>
                      <m:t>𝑰</m:t>
                    </m:r>
                    <m:r>
                      <a:rPr lang="en-US" b="1" i="1" smtClean="0">
                        <a:solidFill>
                          <a:srgbClr val="FFFF00"/>
                        </a:solidFill>
                        <a:latin typeface="Cambria Math" panose="02040503050406030204" pitchFamily="18" charset="0"/>
                      </a:rPr>
                      <m:t>=</m:t>
                    </m:r>
                    <m:f>
                      <m:fPr>
                        <m:ctrlPr>
                          <a:rPr lang="en-US" b="1" i="1" smtClean="0">
                            <a:solidFill>
                              <a:srgbClr val="FFFF00"/>
                            </a:solidFill>
                            <a:latin typeface="Cambria Math" panose="02040503050406030204" pitchFamily="18" charset="0"/>
                          </a:rPr>
                        </m:ctrlPr>
                      </m:fPr>
                      <m:num>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𝑽</m:t>
                        </m:r>
                      </m:num>
                      <m:den>
                        <m:r>
                          <a:rPr lang="en-US" b="1" i="1" smtClean="0">
                            <a:solidFill>
                              <a:srgbClr val="FFFF00"/>
                            </a:solidFill>
                            <a:latin typeface="Cambria Math" panose="02040503050406030204" pitchFamily="18" charset="0"/>
                          </a:rPr>
                          <m:t>𝑹</m:t>
                        </m:r>
                      </m:den>
                    </m:f>
                  </m:oMath>
                </a14:m>
                <a:endParaRPr lang="en-US" b="1" dirty="0" smtClean="0"/>
              </a:p>
              <a:p>
                <a:pPr lvl="1"/>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oMath>
                </a14:m>
                <a:endParaRPr lang="en-US" dirty="0" smtClean="0"/>
              </a:p>
              <a:p>
                <a:pPr lvl="1"/>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b="0" i="1" smtClean="0">
                            <a:latin typeface="Cambria Math" panose="02040503050406030204" pitchFamily="18" charset="0"/>
                          </a:rPr>
                          <m:t>𝑠</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b="0" i="1" smtClean="0">
                                <a:latin typeface="Cambria Math" panose="02040503050406030204" pitchFamily="18" charset="0"/>
                              </a:rPr>
                              <m:t>𝑖</m:t>
                            </m:r>
                          </m:sub>
                        </m:sSub>
                      </m:e>
                    </m:nary>
                  </m:oMath>
                </a14:m>
                <a:endParaRPr lang="en-US" dirty="0" smtClean="0"/>
              </a:p>
              <a:p>
                <a:pPr lvl="1"/>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b="0" i="1" smtClean="0">
                                <a:latin typeface="Cambria Math" panose="02040503050406030204" pitchFamily="18" charset="0"/>
                              </a:rPr>
                              <m:t>𝑝</m:t>
                            </m:r>
                          </m:sub>
                        </m:sSub>
                      </m:den>
                    </m:f>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i="1">
                                    <a:latin typeface="Cambria Math" panose="02040503050406030204" pitchFamily="18" charset="0"/>
                                  </a:rPr>
                                  <m:t>𝑖</m:t>
                                </m:r>
                              </m:sub>
                            </m:sSub>
                          </m:den>
                        </m:f>
                      </m:e>
                    </m:nary>
                  </m:oMath>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464344" y="1770501"/>
                <a:ext cx="4038600" cy="4935099"/>
              </a:xfrm>
              <a:blipFill rotWithShape="0">
                <a:blip r:embed="rId2"/>
                <a:stretch>
                  <a:fillRect l="-754" t="-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p:txBody>
              <a:bodyPr>
                <a:normAutofit/>
              </a:bodyPr>
              <a:lstStyle/>
              <a:p>
                <a:r>
                  <a:rPr lang="en-US" dirty="0" smtClean="0"/>
                  <a:t>NOT in Data Guide</a:t>
                </a:r>
              </a:p>
              <a:p>
                <a:pPr lvl="1"/>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𝐼𝑅</m:t>
                    </m:r>
                  </m:oMath>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blipFill rotWithShape="0">
                <a:blip r:embed="rId3"/>
                <a:stretch>
                  <a:fillRect l="-755" t="-1211"/>
                </a:stretch>
              </a:blipFill>
            </p:spPr>
            <p:txBody>
              <a:bodyPr/>
              <a:lstStyle/>
              <a:p>
                <a:r>
                  <a:rPr lang="en-US">
                    <a:noFill/>
                  </a:rPr>
                  <a:t> </a:t>
                </a:r>
              </a:p>
            </p:txBody>
          </p:sp>
        </mc:Fallback>
      </mc:AlternateContent>
    </p:spTree>
    <p:extLst>
      <p:ext uri="{BB962C8B-B14F-4D97-AF65-F5344CB8AC3E}">
        <p14:creationId xmlns:p14="http://schemas.microsoft.com/office/powerpoint/2010/main" val="3627092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03480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Batteries</a:t>
            </a:r>
            <a:endParaRPr lang="en-US" dirty="0"/>
          </a:p>
        </p:txBody>
      </p:sp>
      <p:sp>
        <p:nvSpPr>
          <p:cNvPr id="3" name="Content Placeholder 2"/>
          <p:cNvSpPr>
            <a:spLocks noGrp="1"/>
          </p:cNvSpPr>
          <p:nvPr>
            <p:ph idx="1"/>
          </p:nvPr>
        </p:nvSpPr>
        <p:spPr/>
        <p:txBody>
          <a:bodyPr>
            <a:normAutofit/>
          </a:bodyPr>
          <a:lstStyle/>
          <a:p>
            <a:r>
              <a:rPr lang="en-US" sz="3200" b="1" dirty="0" smtClean="0"/>
              <a:t>Sources of Electricity</a:t>
            </a:r>
            <a:endParaRPr lang="en-US" sz="1800" dirty="0" smtClean="0"/>
          </a:p>
          <a:p>
            <a:pPr lvl="1"/>
            <a:r>
              <a:rPr lang="en-US" b="1" dirty="0" smtClean="0"/>
              <a:t>battery - converts stored chemical energy into electrical energy</a:t>
            </a:r>
            <a:endParaRPr lang="en-US" sz="1600" dirty="0" smtClean="0"/>
          </a:p>
          <a:p>
            <a:pPr lvl="1"/>
            <a:r>
              <a:rPr lang="en-US" b="1" dirty="0" smtClean="0"/>
              <a:t>generator – converts mechanical energy into electrical energy</a:t>
            </a:r>
            <a:endParaRPr lang="en-US" sz="1600" dirty="0" smtClean="0"/>
          </a:p>
          <a:p>
            <a:pPr lvl="1"/>
            <a:r>
              <a:rPr lang="en-US" b="1" dirty="0" smtClean="0"/>
              <a:t>thermocouple – converts thermal energy into electrical energy</a:t>
            </a:r>
            <a:endParaRPr lang="en-US" sz="1600" dirty="0" smtClean="0"/>
          </a:p>
          <a:p>
            <a:pPr lvl="1"/>
            <a:r>
              <a:rPr lang="en-US" b="1" dirty="0" smtClean="0"/>
              <a:t>photoelectric material – converts solar energy into electrical energy</a:t>
            </a:r>
            <a:endParaRPr lang="en-US" sz="1600" dirty="0" smtClean="0"/>
          </a:p>
          <a:p>
            <a:pPr lvl="1"/>
            <a:endParaRPr lang="en-US" dirty="0" smtClean="0"/>
          </a:p>
          <a:p>
            <a:endParaRPr lang="en-US" dirty="0"/>
          </a:p>
        </p:txBody>
      </p:sp>
    </p:spTree>
    <p:extLst>
      <p:ext uri="{BB962C8B-B14F-4D97-AF65-F5344CB8AC3E}">
        <p14:creationId xmlns:p14="http://schemas.microsoft.com/office/powerpoint/2010/main" val="3063021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hlinkClick r:id="rId4" action="ppaction://hlinkfile"/>
              </a:rPr>
              <a:t>Batteries: Practical Source of Electric Current</a:t>
            </a:r>
            <a:endParaRPr lang="en-US" dirty="0"/>
          </a:p>
        </p:txBody>
      </p:sp>
      <p:pic>
        <p:nvPicPr>
          <p:cNvPr id="4" name="Batteri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71600" y="1612900"/>
            <a:ext cx="6705600" cy="5029200"/>
          </a:xfrm>
        </p:spPr>
      </p:pic>
    </p:spTree>
    <p:extLst>
      <p:ext uri="{BB962C8B-B14F-4D97-AF65-F5344CB8AC3E}">
        <p14:creationId xmlns:p14="http://schemas.microsoft.com/office/powerpoint/2010/main" val="4021315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74064"/>
          </a:xfrm>
        </p:spPr>
        <p:txBody>
          <a:bodyPr/>
          <a:lstStyle/>
          <a:p>
            <a:r>
              <a:rPr lang="en-US" b="1" dirty="0" smtClean="0"/>
              <a:t>Batteries</a:t>
            </a:r>
            <a:endParaRPr lang="en-US" dirty="0"/>
          </a:p>
        </p:txBody>
      </p:sp>
      <p:sp>
        <p:nvSpPr>
          <p:cNvPr id="3" name="Content Placeholder 2"/>
          <p:cNvSpPr>
            <a:spLocks noGrp="1"/>
          </p:cNvSpPr>
          <p:nvPr>
            <p:ph idx="1"/>
          </p:nvPr>
        </p:nvSpPr>
        <p:spPr>
          <a:xfrm>
            <a:off x="152401" y="914400"/>
            <a:ext cx="8660822" cy="5441160"/>
          </a:xfrm>
        </p:spPr>
        <p:txBody>
          <a:bodyPr>
            <a:normAutofit/>
          </a:bodyPr>
          <a:lstStyle/>
          <a:p>
            <a:pPr>
              <a:buFont typeface="Arial" panose="020B0604020202020204" pitchFamily="34" charset="0"/>
              <a:buChar char="•"/>
            </a:pPr>
            <a:r>
              <a:rPr lang="en-US" sz="3200" b="1" dirty="0" smtClean="0"/>
              <a:t>Battery Parts</a:t>
            </a:r>
            <a:endParaRPr lang="en-US" sz="1800" dirty="0" smtClean="0"/>
          </a:p>
          <a:p>
            <a:pPr lvl="1">
              <a:buFont typeface="Arial" panose="020B0604020202020204" pitchFamily="34" charset="0"/>
              <a:buChar char="•"/>
            </a:pPr>
            <a:r>
              <a:rPr lang="en-US" b="1" dirty="0" smtClean="0"/>
              <a:t>Electrodes: one positive (anode), one negative (cathode)</a:t>
            </a:r>
          </a:p>
          <a:p>
            <a:pPr lvl="1">
              <a:buFont typeface="Arial" panose="020B0604020202020204" pitchFamily="34" charset="0"/>
              <a:buChar char="•"/>
            </a:pPr>
            <a:r>
              <a:rPr lang="en-US" b="1" dirty="0" smtClean="0"/>
              <a:t>Electrolyte: breaks down the negative electrode</a:t>
            </a:r>
          </a:p>
          <a:p>
            <a:pPr lvl="1">
              <a:buFont typeface="Arial" panose="020B0604020202020204" pitchFamily="34" charset="0"/>
              <a:buChar char="•"/>
            </a:pPr>
            <a:r>
              <a:rPr lang="en-US" b="1" dirty="0" smtClean="0"/>
              <a:t>Terminals: outlets for electricity</a:t>
            </a:r>
            <a:endParaRPr lang="en-US" b="1" dirty="0"/>
          </a:p>
          <a:p>
            <a:pPr lvl="1">
              <a:buFont typeface="Arial" panose="020B0604020202020204" pitchFamily="34" charset="0"/>
              <a:buChar char="•"/>
            </a:pPr>
            <a:endParaRPr lang="en-US" dirty="0" smtClean="0"/>
          </a:p>
          <a:p>
            <a:pPr>
              <a:buFont typeface="Arial" panose="020B0604020202020204" pitchFamily="34" charset="0"/>
              <a:buChar cha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485147"/>
            <a:ext cx="4546023" cy="3200400"/>
          </a:xfrm>
          <a:prstGeom prst="rect">
            <a:avLst/>
          </a:prstGeom>
          <a:solidFill>
            <a:schemeClr val="tx1"/>
          </a:solidFill>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930" r="12897"/>
          <a:stretch/>
        </p:blipFill>
        <p:spPr>
          <a:xfrm>
            <a:off x="4953000" y="3505200"/>
            <a:ext cx="3993144" cy="3104147"/>
          </a:xfrm>
          <a:prstGeom prst="rect">
            <a:avLst/>
          </a:prstGeom>
        </p:spPr>
      </p:pic>
    </p:spTree>
    <p:extLst>
      <p:ext uri="{BB962C8B-B14F-4D97-AF65-F5344CB8AC3E}">
        <p14:creationId xmlns:p14="http://schemas.microsoft.com/office/powerpoint/2010/main" val="208402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74064"/>
          </a:xfrm>
        </p:spPr>
        <p:txBody>
          <a:bodyPr/>
          <a:lstStyle/>
          <a:p>
            <a:r>
              <a:rPr lang="en-US" b="1" dirty="0" smtClean="0"/>
              <a:t>Batteries</a:t>
            </a:r>
            <a:endParaRPr lang="en-US" dirty="0"/>
          </a:p>
        </p:txBody>
      </p:sp>
      <p:sp>
        <p:nvSpPr>
          <p:cNvPr id="3" name="Content Placeholder 2"/>
          <p:cNvSpPr>
            <a:spLocks noGrp="1"/>
          </p:cNvSpPr>
          <p:nvPr>
            <p:ph idx="1"/>
          </p:nvPr>
        </p:nvSpPr>
        <p:spPr>
          <a:xfrm>
            <a:off x="152401" y="914400"/>
            <a:ext cx="8660822" cy="5441160"/>
          </a:xfrm>
        </p:spPr>
        <p:txBody>
          <a:bodyPr>
            <a:normAutofit/>
          </a:bodyPr>
          <a:lstStyle/>
          <a:p>
            <a:pPr>
              <a:buFont typeface="Arial" panose="020B0604020202020204" pitchFamily="34" charset="0"/>
              <a:buChar char="•"/>
            </a:pPr>
            <a:r>
              <a:rPr lang="en-US" sz="3200" b="1" dirty="0" smtClean="0"/>
              <a:t>Battery Types</a:t>
            </a:r>
            <a:endParaRPr lang="en-US" sz="1800" dirty="0" smtClean="0"/>
          </a:p>
          <a:p>
            <a:pPr lvl="1">
              <a:buFont typeface="Arial" panose="020B0604020202020204" pitchFamily="34" charset="0"/>
              <a:buChar char="•"/>
            </a:pPr>
            <a:endParaRPr lang="en-US" dirty="0" smtClean="0"/>
          </a:p>
          <a:p>
            <a:pPr>
              <a:buFont typeface="Arial" panose="020B0604020202020204" pitchFamily="34" charset="0"/>
              <a:buChar cha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1" y="198961"/>
            <a:ext cx="3657599" cy="296562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057400"/>
            <a:ext cx="3810000" cy="3937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404426"/>
            <a:ext cx="3936422" cy="3356826"/>
          </a:xfrm>
          <a:prstGeom prst="rect">
            <a:avLst/>
          </a:prstGeom>
        </p:spPr>
      </p:pic>
    </p:spTree>
    <p:extLst>
      <p:ext uri="{BB962C8B-B14F-4D97-AF65-F5344CB8AC3E}">
        <p14:creationId xmlns:p14="http://schemas.microsoft.com/office/powerpoint/2010/main" val="615250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Cells</a:t>
            </a:r>
            <a:endParaRPr lang="en-US" dirty="0"/>
          </a:p>
        </p:txBody>
      </p:sp>
      <p:sp>
        <p:nvSpPr>
          <p:cNvPr id="3" name="Content Placeholder 2"/>
          <p:cNvSpPr>
            <a:spLocks noGrp="1"/>
          </p:cNvSpPr>
          <p:nvPr>
            <p:ph idx="1"/>
          </p:nvPr>
        </p:nvSpPr>
        <p:spPr/>
        <p:txBody>
          <a:bodyPr/>
          <a:lstStyle/>
          <a:p>
            <a:r>
              <a:rPr lang="en-US" dirty="0" smtClean="0"/>
              <a:t>Primary cells are those that can only be used once</a:t>
            </a:r>
          </a:p>
          <a:p>
            <a:r>
              <a:rPr lang="en-US" dirty="0" smtClean="0"/>
              <a:t>Secondary cells can be recharged</a:t>
            </a:r>
          </a:p>
        </p:txBody>
      </p:sp>
    </p:spTree>
    <p:extLst>
      <p:ext uri="{BB962C8B-B14F-4D97-AF65-F5344CB8AC3E}">
        <p14:creationId xmlns:p14="http://schemas.microsoft.com/office/powerpoint/2010/main" val="371841922"/>
      </p:ext>
    </p:extLst>
  </p:cSld>
  <p:clrMapOvr>
    <a:masterClrMapping/>
  </p:clrMapOvr>
  <p:transition>
    <p:dissolve/>
    <p:sndAc>
      <p:stSnd>
        <p:snd r:embed="rId2" name="voltage.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5" action="ppaction://hlinkfile"/>
              </a:rPr>
              <a:t>Secondary Cells</a:t>
            </a:r>
            <a:endParaRPr lang="en-US" dirty="0"/>
          </a:p>
        </p:txBody>
      </p:sp>
      <p:pic>
        <p:nvPicPr>
          <p:cNvPr id="5" name="Secondary Cell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143000" y="1327149"/>
            <a:ext cx="7010399" cy="5257799"/>
          </a:xfrm>
        </p:spPr>
      </p:pic>
    </p:spTree>
    <p:extLst>
      <p:ext uri="{BB962C8B-B14F-4D97-AF65-F5344CB8AC3E}">
        <p14:creationId xmlns:p14="http://schemas.microsoft.com/office/powerpoint/2010/main" val="72658319"/>
      </p:ext>
    </p:extLst>
  </p:cSld>
  <p:clrMapOvr>
    <a:masterClrMapping/>
  </p:clrMapOvr>
  <p:transition>
    <p:dissolve/>
    <p:sndAc>
      <p:stSnd>
        <p:snd r:embed="rId4" name="voltage.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429000"/>
            <a:ext cx="7772400" cy="2971800"/>
          </a:xfrm>
        </p:spPr>
        <p:txBody>
          <a:bodyPr/>
          <a:lstStyle/>
          <a:p>
            <a:r>
              <a:rPr lang="en-US" dirty="0" smtClean="0"/>
              <a:t>18-1:	The electric battery</a:t>
            </a:r>
            <a:br>
              <a:rPr lang="en-US" dirty="0" smtClean="0"/>
            </a:br>
            <a:r>
              <a:rPr lang="en-US" dirty="0" smtClean="0"/>
              <a:t>18-2:	Electric current</a:t>
            </a:r>
            <a:br>
              <a:rPr lang="en-US" dirty="0" smtClean="0"/>
            </a:br>
            <a:r>
              <a:rPr lang="en-US" dirty="0" smtClean="0"/>
              <a:t>18-3:	Ohm’s </a:t>
            </a:r>
            <a:r>
              <a:rPr lang="en-US" dirty="0" err="1" smtClean="0"/>
              <a:t>Law:Resistance</a:t>
            </a:r>
            <a:r>
              <a:rPr lang="en-US" dirty="0" smtClean="0"/>
              <a:t> </a:t>
            </a:r>
            <a:br>
              <a:rPr lang="en-US" dirty="0" smtClean="0"/>
            </a:br>
            <a:r>
              <a:rPr lang="en-US" dirty="0"/>
              <a:t>	</a:t>
            </a:r>
            <a:r>
              <a:rPr lang="en-US" dirty="0" smtClean="0"/>
              <a:t>	and Resistors</a:t>
            </a:r>
            <a:br>
              <a:rPr lang="en-US" dirty="0" smtClean="0"/>
            </a:br>
            <a:r>
              <a:rPr lang="en-US" dirty="0" smtClean="0"/>
              <a:t>18-4:	Resistivity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74064"/>
          </a:xfrm>
        </p:spPr>
        <p:txBody>
          <a:bodyPr/>
          <a:lstStyle/>
          <a:p>
            <a:r>
              <a:rPr lang="en-US" b="1" dirty="0" smtClean="0"/>
              <a:t>Batteries</a:t>
            </a:r>
            <a:endParaRPr lang="en-US" dirty="0"/>
          </a:p>
        </p:txBody>
      </p:sp>
      <p:sp>
        <p:nvSpPr>
          <p:cNvPr id="3" name="Content Placeholder 2"/>
          <p:cNvSpPr>
            <a:spLocks noGrp="1"/>
          </p:cNvSpPr>
          <p:nvPr>
            <p:ph idx="1"/>
          </p:nvPr>
        </p:nvSpPr>
        <p:spPr>
          <a:xfrm>
            <a:off x="152401" y="914400"/>
            <a:ext cx="8660822" cy="5441160"/>
          </a:xfrm>
        </p:spPr>
        <p:txBody>
          <a:bodyPr>
            <a:normAutofit/>
          </a:bodyPr>
          <a:lstStyle/>
          <a:p>
            <a:pPr>
              <a:buFont typeface="Arial" panose="020B0604020202020204" pitchFamily="34" charset="0"/>
              <a:buChar char="•"/>
            </a:pPr>
            <a:r>
              <a:rPr lang="en-US" sz="3200" b="1" dirty="0" smtClean="0"/>
              <a:t>These devices are electric cells, even though we call them batteries</a:t>
            </a:r>
          </a:p>
          <a:p>
            <a:pPr>
              <a:buFont typeface="Arial" panose="020B0604020202020204" pitchFamily="34" charset="0"/>
              <a:buChar char="•"/>
            </a:pPr>
            <a:r>
              <a:rPr lang="en-US" sz="3200" b="1" dirty="0" smtClean="0"/>
              <a:t>A “battery” is a group of cells like in a car battery</a:t>
            </a:r>
          </a:p>
          <a:p>
            <a:pPr lvl="1">
              <a:buFont typeface="Arial" panose="020B0604020202020204" pitchFamily="34" charset="0"/>
              <a:buChar char="•"/>
            </a:pPr>
            <a:r>
              <a:rPr lang="en-US" b="1" dirty="0" smtClean="0"/>
              <a:t>Any military buffs know why it is called a “battery”?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674654"/>
            <a:ext cx="4462462" cy="3085949"/>
          </a:xfrm>
          <a:prstGeom prst="rect">
            <a:avLst/>
          </a:prstGeom>
        </p:spPr>
      </p:pic>
    </p:spTree>
    <p:extLst>
      <p:ext uri="{BB962C8B-B14F-4D97-AF65-F5344CB8AC3E}">
        <p14:creationId xmlns:p14="http://schemas.microsoft.com/office/powerpoint/2010/main" val="3336307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ction="ppaction://hlinkfile"/>
              </a:rPr>
              <a:t>Video: Electric Current</a:t>
            </a:r>
            <a:endParaRPr lang="en-US" dirty="0"/>
          </a:p>
        </p:txBody>
      </p:sp>
      <p:pic>
        <p:nvPicPr>
          <p:cNvPr id="4" name="Electric Curre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8601" y="1600200"/>
            <a:ext cx="8715020" cy="490219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4831560"/>
          </a:xfrm>
        </p:spPr>
        <p:txBody>
          <a:bodyPr/>
          <a:lstStyle/>
          <a:p>
            <a:r>
              <a:rPr lang="en-US" sz="3200" b="1" dirty="0" smtClean="0"/>
              <a:t>Electric current is the amount of charge that moves through the cross-sectional area of a wire per unit time</a:t>
            </a:r>
          </a:p>
          <a:p>
            <a:endParaRPr lang="en-US" sz="3200" b="1" dirty="0" smtClean="0"/>
          </a:p>
          <a:p>
            <a:endParaRPr lang="en-US" sz="3200" b="1" dirty="0" smtClean="0"/>
          </a:p>
          <a:p>
            <a:endParaRPr lang="en-US" sz="3200" b="1" dirty="0" smtClean="0"/>
          </a:p>
          <a:p>
            <a:endParaRPr lang="en-US" sz="1800" dirty="0" smtClean="0"/>
          </a:p>
          <a:p>
            <a:r>
              <a:rPr lang="en-US" sz="3200" b="1" dirty="0" smtClean="0"/>
              <a:t>The unit for current is the ampere (A) and is equal to 1C/s</a:t>
            </a:r>
            <a:endParaRPr lang="en-US" sz="1800" dirty="0" smtClean="0"/>
          </a:p>
          <a:p>
            <a:endParaRPr lang="en-US" dirty="0"/>
          </a:p>
        </p:txBody>
      </p:sp>
      <p:graphicFrame>
        <p:nvGraphicFramePr>
          <p:cNvPr id="5122" name="Object 2"/>
          <p:cNvGraphicFramePr>
            <a:graphicFrameLocks noChangeAspect="1"/>
          </p:cNvGraphicFramePr>
          <p:nvPr/>
        </p:nvGraphicFramePr>
        <p:xfrm>
          <a:off x="2209800" y="3352800"/>
          <a:ext cx="2006600" cy="1555750"/>
        </p:xfrm>
        <a:graphic>
          <a:graphicData uri="http://schemas.openxmlformats.org/presentationml/2006/ole">
            <mc:AlternateContent xmlns:mc="http://schemas.openxmlformats.org/markup-compatibility/2006">
              <mc:Choice xmlns:v="urn:schemas-microsoft-com:vml" Requires="v">
                <p:oleObj spid="_x0000_s5141" name="Equation" r:id="rId3" imgW="507960" imgH="393480" progId="Equation.3">
                  <p:embed/>
                </p:oleObj>
              </mc:Choice>
              <mc:Fallback>
                <p:oleObj name="Equation" r:id="rId3" imgW="50796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352800"/>
                        <a:ext cx="2006600" cy="155575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4831560"/>
          </a:xfrm>
        </p:spPr>
        <p:txBody>
          <a:bodyPr>
            <a:normAutofit/>
          </a:bodyPr>
          <a:lstStyle/>
          <a:p>
            <a:r>
              <a:rPr lang="en-US" sz="3200" b="1" dirty="0" smtClean="0"/>
              <a:t>EXAMPLE:  Light falling on a metallic surface causes the surface to emit 2.2x10</a:t>
            </a:r>
            <a:r>
              <a:rPr lang="en-US" sz="3200" b="1" baseline="30000" dirty="0" smtClean="0"/>
              <a:t>15</a:t>
            </a:r>
            <a:r>
              <a:rPr lang="en-US" sz="3200" b="1" dirty="0" smtClean="0"/>
              <a:t> electrons per second.  What is the current leaving the surface?</a:t>
            </a:r>
            <a:endParaRPr lang="en-US" sz="3200" dirty="0" smtClean="0"/>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6165"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4831560"/>
          </a:xfrm>
        </p:spPr>
        <p:txBody>
          <a:bodyPr>
            <a:normAutofit/>
          </a:bodyPr>
          <a:lstStyle/>
          <a:p>
            <a:r>
              <a:rPr lang="en-US" sz="3200" b="1" dirty="0" smtClean="0"/>
              <a:t>EXAMPLE:  Light falling on a metallic surface causes the surface to emit 2.2x10</a:t>
            </a:r>
            <a:r>
              <a:rPr lang="en-US" sz="3200" b="1" baseline="30000" dirty="0" smtClean="0"/>
              <a:t>15</a:t>
            </a:r>
            <a:r>
              <a:rPr lang="en-US" sz="3200" b="1" dirty="0" smtClean="0"/>
              <a:t> electrons per second.  What is the current leaving the surface?</a:t>
            </a:r>
            <a:endParaRPr lang="en-US" sz="3200" dirty="0" smtClean="0"/>
          </a:p>
          <a:p>
            <a:r>
              <a:rPr lang="en-US" sz="3200" b="1" dirty="0" smtClean="0">
                <a:solidFill>
                  <a:srgbClr val="FF0000"/>
                </a:solidFill>
              </a:rPr>
              <a:t>ANSWER:</a:t>
            </a:r>
            <a:endParaRPr lang="en-US" dirty="0">
              <a:solidFill>
                <a:srgbClr val="FF0000"/>
              </a:solidFill>
            </a:endParaRPr>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7208"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graphicFrame>
        <p:nvGraphicFramePr>
          <p:cNvPr id="6147" name="Object 2"/>
          <p:cNvGraphicFramePr>
            <a:graphicFrameLocks noChangeAspect="1"/>
          </p:cNvGraphicFramePr>
          <p:nvPr/>
        </p:nvGraphicFramePr>
        <p:xfrm>
          <a:off x="609600" y="4267200"/>
          <a:ext cx="7848600" cy="2013735"/>
        </p:xfrm>
        <a:graphic>
          <a:graphicData uri="http://schemas.openxmlformats.org/presentationml/2006/ole">
            <mc:AlternateContent xmlns:mc="http://schemas.openxmlformats.org/markup-compatibility/2006">
              <mc:Choice xmlns:v="urn:schemas-microsoft-com:vml" Requires="v">
                <p:oleObj spid="_x0000_s7209" name="Equation" r:id="rId5" imgW="2476440" imgH="634680" progId="Equation.3">
                  <p:embed/>
                </p:oleObj>
              </mc:Choice>
              <mc:Fallback>
                <p:oleObj name="Equation" r:id="rId5" imgW="2476440" imgH="6346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267200"/>
                        <a:ext cx="7848600" cy="201373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4831560"/>
          </a:xfrm>
        </p:spPr>
        <p:txBody>
          <a:bodyPr>
            <a:normAutofit/>
          </a:bodyPr>
          <a:lstStyle/>
          <a:p>
            <a:r>
              <a:rPr lang="en-US" sz="3200" b="1" dirty="0" smtClean="0"/>
              <a:t>In an uncharged conductor, the electrons move </a:t>
            </a:r>
            <a:r>
              <a:rPr lang="en-US" sz="3200" b="1" i="1" dirty="0" smtClean="0"/>
              <a:t>randomly</a:t>
            </a:r>
            <a:r>
              <a:rPr lang="en-US" sz="3200" b="1" dirty="0" smtClean="0"/>
              <a:t> at speeds on the order of 10</a:t>
            </a:r>
            <a:r>
              <a:rPr lang="en-US" sz="3200" b="1" baseline="30000" dirty="0" smtClean="0"/>
              <a:t>5</a:t>
            </a:r>
            <a:r>
              <a:rPr lang="en-US" sz="3200" b="1" dirty="0" smtClean="0"/>
              <a:t> m/s</a:t>
            </a:r>
            <a:endParaRPr lang="en-US" sz="1800" dirty="0" smtClean="0"/>
          </a:p>
          <a:p>
            <a:r>
              <a:rPr lang="en-US" sz="3200" b="1" dirty="0" smtClean="0"/>
              <a:t>The presence of an electric field in a conductor causes the electrons to accelerate in a direction opposite to the electric field.</a:t>
            </a:r>
            <a:endParaRPr lang="en-US" sz="1800" dirty="0" smtClean="0"/>
          </a:p>
          <a:p>
            <a:r>
              <a:rPr lang="en-US" sz="3200" b="1" dirty="0" smtClean="0"/>
              <a:t>This ordering of the electron motion is what causes current.</a:t>
            </a:r>
            <a:endParaRPr lang="en-US" sz="1800" dirty="0"/>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8213"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4831560"/>
          </a:xfrm>
        </p:spPr>
        <p:txBody>
          <a:bodyPr>
            <a:normAutofit/>
          </a:bodyPr>
          <a:lstStyle/>
          <a:p>
            <a:r>
              <a:rPr lang="en-US" sz="3200" b="1" dirty="0" smtClean="0"/>
              <a:t>As the electrons move, they collide with atoms of the material and impart some of their energy to those atoms</a:t>
            </a:r>
            <a:endParaRPr lang="en-US" sz="1800" dirty="0" smtClean="0"/>
          </a:p>
          <a:p>
            <a:pPr lvl="1"/>
            <a:r>
              <a:rPr lang="en-US" b="1" dirty="0" smtClean="0"/>
              <a:t>This causes the atoms to increase the amplitude of their vibrations about their equilibrium position</a:t>
            </a:r>
            <a:endParaRPr lang="en-US" sz="1600" dirty="0" smtClean="0"/>
          </a:p>
          <a:p>
            <a:pPr lvl="1"/>
            <a:r>
              <a:rPr lang="en-US" b="1" dirty="0" smtClean="0"/>
              <a:t>These increased vibrations show up as heat</a:t>
            </a:r>
          </a:p>
          <a:p>
            <a:pPr lvl="1"/>
            <a:r>
              <a:rPr lang="en-US" sz="2800" b="1" dirty="0" smtClean="0"/>
              <a:t>This is how we get toast</a:t>
            </a:r>
            <a:endParaRPr lang="en-US" sz="2800" dirty="0" smtClean="0"/>
          </a:p>
          <a:p>
            <a:endParaRPr lang="en-US" sz="1800" dirty="0"/>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9237"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4831560"/>
          </a:xfrm>
        </p:spPr>
        <p:txBody>
          <a:bodyPr>
            <a:normAutofit/>
          </a:bodyPr>
          <a:lstStyle/>
          <a:p>
            <a:r>
              <a:rPr lang="en-US" sz="3200" b="1" dirty="0" smtClean="0"/>
              <a:t>After the collision, the electrons are again accelerated by the electric field</a:t>
            </a:r>
            <a:endParaRPr lang="en-US" sz="1800" dirty="0" smtClean="0"/>
          </a:p>
          <a:p>
            <a:r>
              <a:rPr lang="en-US" sz="3200" b="1" dirty="0" smtClean="0"/>
              <a:t>The graph below represents this pattern.  The dotted line represents the average, or </a:t>
            </a:r>
            <a:r>
              <a:rPr lang="en-US" sz="3200" b="1" i="1" dirty="0" smtClean="0"/>
              <a:t>drift velocity</a:t>
            </a:r>
            <a:r>
              <a:rPr lang="en-US" sz="3200" b="1" dirty="0" smtClean="0"/>
              <a:t> of the electron</a:t>
            </a:r>
            <a:endParaRPr lang="en-US" sz="1800" dirty="0" smtClean="0"/>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10261"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pic>
        <p:nvPicPr>
          <p:cNvPr id="5" name="Picture 4" descr="scan0025.jpg"/>
          <p:cNvPicPr>
            <a:picLocks noChangeAspect="1"/>
          </p:cNvPicPr>
          <p:nvPr/>
        </p:nvPicPr>
        <p:blipFill>
          <a:blip r:embed="rId5" cstate="print"/>
          <a:srcRect b="3710"/>
          <a:stretch>
            <a:fillRect/>
          </a:stretch>
        </p:blipFill>
        <p:spPr>
          <a:xfrm>
            <a:off x="1524000" y="4495799"/>
            <a:ext cx="5257800" cy="190500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4831560"/>
          </a:xfrm>
        </p:spPr>
        <p:txBody>
          <a:bodyPr>
            <a:normAutofit/>
          </a:bodyPr>
          <a:lstStyle/>
          <a:p>
            <a:r>
              <a:rPr lang="en-US" sz="3200" b="1" dirty="0" smtClean="0"/>
              <a:t>For a typical metal, the drift velocity is on the order of 6x10</a:t>
            </a:r>
            <a:r>
              <a:rPr lang="en-US" sz="3200" b="1" baseline="30000" dirty="0" smtClean="0"/>
              <a:t>-4</a:t>
            </a:r>
            <a:r>
              <a:rPr lang="en-US" sz="3200" b="1" dirty="0" smtClean="0"/>
              <a:t> m/s</a:t>
            </a:r>
          </a:p>
          <a:p>
            <a:r>
              <a:rPr lang="en-US" sz="3200" b="1" dirty="0" smtClean="0">
                <a:solidFill>
                  <a:srgbClr val="FFFF00"/>
                </a:solidFill>
              </a:rPr>
              <a:t>With this velocity, how long should it take for the lights to come on when you flip the switch?</a:t>
            </a:r>
            <a:endParaRPr lang="en-US" sz="3200" dirty="0" smtClean="0">
              <a:solidFill>
                <a:srgbClr val="FFFF00"/>
              </a:solidFill>
            </a:endParaRPr>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11285"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5181600"/>
          </a:xfrm>
        </p:spPr>
        <p:txBody>
          <a:bodyPr>
            <a:normAutofit lnSpcReduction="10000"/>
          </a:bodyPr>
          <a:lstStyle/>
          <a:p>
            <a:r>
              <a:rPr lang="en-US" sz="3200" b="1" dirty="0" smtClean="0"/>
              <a:t>For a typical metal, the drift velocity is on the order of 6x10</a:t>
            </a:r>
            <a:r>
              <a:rPr lang="en-US" sz="3200" b="1" baseline="30000" dirty="0" smtClean="0"/>
              <a:t>-4</a:t>
            </a:r>
            <a:r>
              <a:rPr lang="en-US" sz="3200" b="1" dirty="0" smtClean="0"/>
              <a:t> m/s</a:t>
            </a:r>
          </a:p>
          <a:p>
            <a:r>
              <a:rPr lang="en-US" sz="3200" b="1" dirty="0" smtClean="0">
                <a:solidFill>
                  <a:srgbClr val="FFFF00"/>
                </a:solidFill>
              </a:rPr>
              <a:t>With this velocity, how long should it take for the lights to come on when you flip the switch?</a:t>
            </a:r>
          </a:p>
          <a:p>
            <a:endParaRPr lang="en-US" sz="2800" b="1" dirty="0" smtClean="0">
              <a:solidFill>
                <a:srgbClr val="FFFF00"/>
              </a:solidFill>
            </a:endParaRPr>
          </a:p>
          <a:p>
            <a:endParaRPr lang="en-US" sz="3200" b="1" dirty="0" smtClean="0">
              <a:solidFill>
                <a:srgbClr val="FFFF00"/>
              </a:solidFill>
            </a:endParaRPr>
          </a:p>
          <a:p>
            <a:endParaRPr lang="en-US" sz="3200" b="1" dirty="0" smtClean="0">
              <a:solidFill>
                <a:srgbClr val="FFFF00"/>
              </a:solidFill>
            </a:endParaRPr>
          </a:p>
          <a:p>
            <a:r>
              <a:rPr lang="en-US" sz="3200" b="1" dirty="0" smtClean="0">
                <a:solidFill>
                  <a:srgbClr val="FFFF00"/>
                </a:solidFill>
              </a:rPr>
              <a:t>So why do the lights come on instantaneously?</a:t>
            </a:r>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12328"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graphicFrame>
        <p:nvGraphicFramePr>
          <p:cNvPr id="12291" name="Object 2"/>
          <p:cNvGraphicFramePr>
            <a:graphicFrameLocks noChangeAspect="1"/>
          </p:cNvGraphicFramePr>
          <p:nvPr/>
        </p:nvGraphicFramePr>
        <p:xfrm>
          <a:off x="1238250" y="3962400"/>
          <a:ext cx="7600950" cy="1382713"/>
        </p:xfrm>
        <a:graphic>
          <a:graphicData uri="http://schemas.openxmlformats.org/presentationml/2006/ole">
            <mc:AlternateContent xmlns:mc="http://schemas.openxmlformats.org/markup-compatibility/2006">
              <mc:Choice xmlns:v="urn:schemas-microsoft-com:vml" Requires="v">
                <p:oleObj spid="_x0000_s12329" name="Equation" r:id="rId5" imgW="2374560" imgH="431640" progId="Equation.3">
                  <p:embed/>
                </p:oleObj>
              </mc:Choice>
              <mc:Fallback>
                <p:oleObj name="Equation" r:id="rId5" imgW="2374560" imgH="431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3962400"/>
                        <a:ext cx="7600950" cy="138271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Activity Questions?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5181600"/>
          </a:xfrm>
        </p:spPr>
        <p:txBody>
          <a:bodyPr>
            <a:normAutofit/>
          </a:bodyPr>
          <a:lstStyle/>
          <a:p>
            <a:r>
              <a:rPr lang="en-US" sz="3200" b="1" dirty="0" smtClean="0"/>
              <a:t>When an electric field is applied, every free electron in the conductor is energized – like the difference between opening a valve at the end of a pipe that is full of water versus opening a valve at the beginning of a pipe that is empty.</a:t>
            </a:r>
            <a:endParaRPr lang="en-US" sz="3200" b="1" dirty="0" smtClean="0">
              <a:solidFill>
                <a:srgbClr val="FFFF00"/>
              </a:solidFill>
            </a:endParaRPr>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32789"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5181600"/>
          </a:xfrm>
        </p:spPr>
        <p:txBody>
          <a:bodyPr>
            <a:normAutofit/>
          </a:bodyPr>
          <a:lstStyle/>
          <a:p>
            <a:r>
              <a:rPr lang="en-US" sz="3200" b="1" dirty="0" smtClean="0"/>
              <a:t>Special Cases:</a:t>
            </a:r>
          </a:p>
          <a:p>
            <a:pPr lvl="1"/>
            <a:r>
              <a:rPr lang="en-US" sz="2800" b="1" dirty="0" smtClean="0"/>
              <a:t>When a conductor is heated, it emits electrons through a process called </a:t>
            </a:r>
            <a:r>
              <a:rPr lang="en-US" sz="2800" b="1" i="1" dirty="0" smtClean="0"/>
              <a:t>thermionic emission</a:t>
            </a:r>
            <a:r>
              <a:rPr lang="en-US" sz="2800" b="1" dirty="0" smtClean="0"/>
              <a:t> which creates a current, or increases conductivity</a:t>
            </a:r>
            <a:endParaRPr lang="en-US" sz="1400" dirty="0" smtClean="0"/>
          </a:p>
          <a:p>
            <a:pPr lvl="1"/>
            <a:r>
              <a:rPr lang="en-US" sz="2800" b="1" dirty="0" smtClean="0"/>
              <a:t>When light hits a metallic surface, electrons are emitted which creates a current – photoelectric effect</a:t>
            </a:r>
            <a:endParaRPr lang="en-US" sz="1400" dirty="0"/>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50186" name="Equation" r:id="rId3" imgW="507960" imgH="393480" progId="Equation.3">
                  <p:embed/>
                </p:oleObj>
              </mc:Choice>
              <mc:Fallback>
                <p:oleObj name="Equation" r:id="rId3" imgW="50796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490217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524000"/>
            <a:ext cx="7772400" cy="5181600"/>
          </a:xfrm>
        </p:spPr>
        <p:txBody>
          <a:bodyPr>
            <a:normAutofit/>
          </a:bodyPr>
          <a:lstStyle/>
          <a:p>
            <a:r>
              <a:rPr lang="en-US" sz="3200" b="1" dirty="0" smtClean="0"/>
              <a:t>By convention, </a:t>
            </a:r>
            <a:r>
              <a:rPr lang="en-US" sz="3200" b="1" i="1" dirty="0" smtClean="0"/>
              <a:t>the direction of current is the opposite direction of the flow of electrons</a:t>
            </a:r>
          </a:p>
          <a:p>
            <a:endParaRPr lang="en-US" sz="3200" b="1" i="1" dirty="0" smtClean="0"/>
          </a:p>
          <a:p>
            <a:endParaRPr lang="en-US" sz="3200" b="1" i="1" dirty="0" smtClean="0"/>
          </a:p>
          <a:p>
            <a:endParaRPr lang="en-US" sz="3200" b="1" i="1" dirty="0" smtClean="0"/>
          </a:p>
          <a:p>
            <a:pPr>
              <a:buNone/>
            </a:pPr>
            <a:endParaRPr lang="en-US" sz="1800" dirty="0" smtClean="0"/>
          </a:p>
          <a:p>
            <a:pPr lvl="1"/>
            <a:endParaRPr lang="en-US" b="1" dirty="0" smtClean="0"/>
          </a:p>
          <a:p>
            <a:pPr lvl="1"/>
            <a:r>
              <a:rPr lang="en-US" b="1" dirty="0" smtClean="0"/>
              <a:t>Current flows from positive to negative</a:t>
            </a:r>
            <a:endParaRPr lang="en-US" sz="1600" dirty="0" smtClean="0"/>
          </a:p>
          <a:p>
            <a:pPr lvl="1"/>
            <a:r>
              <a:rPr lang="en-US" b="1" dirty="0" smtClean="0"/>
              <a:t>Electrons move from negative to positive</a:t>
            </a:r>
            <a:endParaRPr lang="en-US" sz="1600" dirty="0"/>
          </a:p>
        </p:txBody>
      </p:sp>
      <p:graphicFrame>
        <p:nvGraphicFramePr>
          <p:cNvPr id="5122" name="Object 2"/>
          <p:cNvGraphicFramePr>
            <a:graphicFrameLocks noChangeAspect="1"/>
          </p:cNvGraphicFramePr>
          <p:nvPr/>
        </p:nvGraphicFramePr>
        <p:xfrm>
          <a:off x="7239000" y="228600"/>
          <a:ext cx="1625600" cy="1260355"/>
        </p:xfrm>
        <a:graphic>
          <a:graphicData uri="http://schemas.openxmlformats.org/presentationml/2006/ole">
            <mc:AlternateContent xmlns:mc="http://schemas.openxmlformats.org/markup-compatibility/2006">
              <mc:Choice xmlns:v="urn:schemas-microsoft-com:vml" Requires="v">
                <p:oleObj spid="_x0000_s33813"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625600" cy="1260355"/>
                      </a:xfrm>
                      <a:prstGeom prst="rect">
                        <a:avLst/>
                      </a:prstGeom>
                      <a:solidFill>
                        <a:schemeClr val="tx1"/>
                      </a:solidFill>
                    </p:spPr>
                  </p:pic>
                </p:oleObj>
              </mc:Fallback>
            </mc:AlternateContent>
          </a:graphicData>
        </a:graphic>
      </p:graphicFrame>
      <p:pic>
        <p:nvPicPr>
          <p:cNvPr id="5" name="Picture 4" descr="scan0026.jpg"/>
          <p:cNvPicPr>
            <a:picLocks noChangeAspect="1"/>
          </p:cNvPicPr>
          <p:nvPr/>
        </p:nvPicPr>
        <p:blipFill>
          <a:blip r:embed="rId5" cstate="print"/>
          <a:stretch>
            <a:fillRect/>
          </a:stretch>
        </p:blipFill>
        <p:spPr>
          <a:xfrm>
            <a:off x="1524000" y="3124199"/>
            <a:ext cx="6248400" cy="244502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74064"/>
          </a:xfrm>
        </p:spPr>
        <p:txBody>
          <a:bodyPr/>
          <a:lstStyle/>
          <a:p>
            <a:pPr lvl="0"/>
            <a:r>
              <a:rPr lang="en-US" b="1" dirty="0" smtClean="0"/>
              <a:t>Electric Current</a:t>
            </a:r>
            <a:r>
              <a:rPr lang="en-US" sz="2000" dirty="0" smtClean="0"/>
              <a:t/>
            </a:r>
            <a:br>
              <a:rPr lang="en-US" sz="2000" dirty="0" smtClean="0"/>
            </a:br>
            <a:endParaRPr lang="en-US" dirty="0"/>
          </a:p>
        </p:txBody>
      </p:sp>
      <p:sp>
        <p:nvSpPr>
          <p:cNvPr id="3" name="Content Placeholder 2"/>
          <p:cNvSpPr>
            <a:spLocks noGrp="1"/>
          </p:cNvSpPr>
          <p:nvPr>
            <p:ph idx="1"/>
          </p:nvPr>
        </p:nvSpPr>
        <p:spPr>
          <a:xfrm>
            <a:off x="152400" y="1066801"/>
            <a:ext cx="4724400" cy="5562600"/>
          </a:xfrm>
        </p:spPr>
        <p:txBody>
          <a:bodyPr>
            <a:normAutofit lnSpcReduction="10000"/>
          </a:bodyPr>
          <a:lstStyle/>
          <a:p>
            <a:r>
              <a:rPr lang="en-US" sz="3200" b="1" dirty="0" smtClean="0"/>
              <a:t>For current to flow, there must be a path from the positive electrode of a source to the negative electrode</a:t>
            </a:r>
          </a:p>
          <a:p>
            <a:r>
              <a:rPr lang="en-US" sz="3200" b="1" dirty="0" smtClean="0"/>
              <a:t>This is called a </a:t>
            </a:r>
            <a:r>
              <a:rPr lang="en-US" sz="3200" b="1" i="1" dirty="0" smtClean="0">
                <a:solidFill>
                  <a:srgbClr val="FFFF00"/>
                </a:solidFill>
              </a:rPr>
              <a:t>complete or closed circuit</a:t>
            </a:r>
          </a:p>
          <a:p>
            <a:r>
              <a:rPr lang="en-US" sz="3200" b="1" dirty="0" smtClean="0"/>
              <a:t>If there is a break in this path, current will not flow and this is called an </a:t>
            </a:r>
            <a:r>
              <a:rPr lang="en-US" sz="3200" b="1" i="1" dirty="0" smtClean="0">
                <a:solidFill>
                  <a:srgbClr val="FFFF00"/>
                </a:solidFill>
              </a:rPr>
              <a:t>open circuit</a:t>
            </a:r>
            <a:endParaRPr lang="en-US" sz="1400" i="1" dirty="0">
              <a:solidFill>
                <a:srgbClr val="FFFF00"/>
              </a:solidFill>
            </a:endParaRPr>
          </a:p>
        </p:txBody>
      </p:sp>
      <p:graphicFrame>
        <p:nvGraphicFramePr>
          <p:cNvPr id="5122" name="Object 2"/>
          <p:cNvGraphicFramePr>
            <a:graphicFrameLocks noChangeAspect="1"/>
          </p:cNvGraphicFramePr>
          <p:nvPr>
            <p:extLst>
              <p:ext uri="{D42A27DB-BD31-4B8C-83A1-F6EECF244321}">
                <p14:modId xmlns:p14="http://schemas.microsoft.com/office/powerpoint/2010/main" val="33419929"/>
              </p:ext>
            </p:extLst>
          </p:nvPr>
        </p:nvGraphicFramePr>
        <p:xfrm>
          <a:off x="6167074" y="685800"/>
          <a:ext cx="1625600" cy="1260355"/>
        </p:xfrm>
        <a:graphic>
          <a:graphicData uri="http://schemas.openxmlformats.org/presentationml/2006/ole">
            <mc:AlternateContent xmlns:mc="http://schemas.openxmlformats.org/markup-compatibility/2006">
              <mc:Choice xmlns:v="urn:schemas-microsoft-com:vml" Requires="v">
                <p:oleObj spid="_x0000_s34838" name="Equation" r:id="rId3" imgW="507960" imgH="393480" progId="Equation.3">
                  <p:embed/>
                </p:oleObj>
              </mc:Choice>
              <mc:Fallback>
                <p:oleObj name="Equation" r:id="rId3" imgW="50796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074" y="685800"/>
                        <a:ext cx="1625600" cy="1260355"/>
                      </a:xfrm>
                      <a:prstGeom prst="rect">
                        <a:avLst/>
                      </a:prstGeom>
                      <a:solidFill>
                        <a:schemeClr val="tx1"/>
                      </a:solidFill>
                    </p:spPr>
                  </p:pic>
                </p:oleObj>
              </mc:Fallback>
            </mc:AlternateContent>
          </a:graphicData>
        </a:graphic>
      </p:graphicFrame>
      <p:pic>
        <p:nvPicPr>
          <p:cNvPr id="4" name="Picture 3"/>
          <p:cNvPicPr>
            <a:picLocks noChangeAspect="1"/>
          </p:cNvPicPr>
          <p:nvPr/>
        </p:nvPicPr>
        <p:blipFill>
          <a:blip r:embed="rId5"/>
          <a:stretch>
            <a:fillRect/>
          </a:stretch>
        </p:blipFill>
        <p:spPr>
          <a:xfrm>
            <a:off x="5095149" y="2971800"/>
            <a:ext cx="3769451" cy="287544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ction="ppaction://hlinkfile"/>
              </a:rPr>
              <a:t>Developing Ohm’s Law</a:t>
            </a:r>
            <a:endParaRPr lang="en-US" dirty="0"/>
          </a:p>
        </p:txBody>
      </p:sp>
      <p:pic>
        <p:nvPicPr>
          <p:cNvPr id="4" name="Developing Ohms Law">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1384300"/>
            <a:ext cx="6993467" cy="5245100"/>
          </a:xfrm>
        </p:spPr>
      </p:pic>
    </p:spTree>
    <p:extLst>
      <p:ext uri="{BB962C8B-B14F-4D97-AF65-F5344CB8AC3E}">
        <p14:creationId xmlns:p14="http://schemas.microsoft.com/office/powerpoint/2010/main" val="2889926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752600"/>
            <a:ext cx="7772400" cy="4602960"/>
          </a:xfrm>
        </p:spPr>
        <p:txBody>
          <a:bodyPr>
            <a:normAutofit/>
          </a:bodyPr>
          <a:lstStyle/>
          <a:p>
            <a:r>
              <a:rPr lang="en-US" sz="3200" b="1" dirty="0" smtClean="0"/>
              <a:t>When the temperature of a conductor is kept constant, current is proportional to the potential difference across it</a:t>
            </a:r>
          </a:p>
          <a:p>
            <a:endParaRPr lang="en-US" sz="3200" b="1" dirty="0" smtClean="0"/>
          </a:p>
          <a:p>
            <a:r>
              <a:rPr lang="en-US" sz="3600" b="1" dirty="0" smtClean="0">
                <a:solidFill>
                  <a:schemeClr val="accent6">
                    <a:lumMod val="60000"/>
                    <a:lumOff val="40000"/>
                  </a:schemeClr>
                </a:solidFill>
              </a:rPr>
              <a:t>Ohm’s Law</a:t>
            </a:r>
          </a:p>
          <a:p>
            <a:endParaRPr lang="en-US" sz="3200" b="1" dirty="0" smtClean="0"/>
          </a:p>
          <a:p>
            <a:endParaRPr lang="en-US" sz="3200" b="1" dirty="0" smtClean="0"/>
          </a:p>
          <a:p>
            <a:pPr lvl="1"/>
            <a:r>
              <a:rPr lang="en-US" b="1" dirty="0" smtClean="0"/>
              <a:t>This implies resistance is constant</a:t>
            </a:r>
            <a:endParaRPr lang="en-US" dirty="0"/>
          </a:p>
        </p:txBody>
      </p:sp>
      <p:graphicFrame>
        <p:nvGraphicFramePr>
          <p:cNvPr id="35842" name="Object 2"/>
          <p:cNvGraphicFramePr>
            <a:graphicFrameLocks noChangeAspect="1"/>
          </p:cNvGraphicFramePr>
          <p:nvPr/>
        </p:nvGraphicFramePr>
        <p:xfrm>
          <a:off x="7620000" y="533400"/>
          <a:ext cx="1325563" cy="1208420"/>
        </p:xfrm>
        <a:graphic>
          <a:graphicData uri="http://schemas.openxmlformats.org/presentationml/2006/ole">
            <mc:AlternateContent xmlns:mc="http://schemas.openxmlformats.org/markup-compatibility/2006">
              <mc:Choice xmlns:v="urn:schemas-microsoft-com:vml" Requires="v">
                <p:oleObj spid="_x0000_s36904" name="Equation" r:id="rId3" imgW="431640" imgH="393480" progId="Equation.3">
                  <p:embed/>
                </p:oleObj>
              </mc:Choice>
              <mc:Fallback>
                <p:oleObj name="Equation" r:id="rId3" imgW="43164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33400"/>
                        <a:ext cx="1325563" cy="1208420"/>
                      </a:xfrm>
                      <a:prstGeom prst="rect">
                        <a:avLst/>
                      </a:prstGeom>
                      <a:solidFill>
                        <a:schemeClr val="tx1"/>
                      </a:solidFill>
                    </p:spPr>
                  </p:pic>
                </p:oleObj>
              </mc:Fallback>
            </mc:AlternateContent>
          </a:graphicData>
        </a:graphic>
      </p:graphicFrame>
      <p:graphicFrame>
        <p:nvGraphicFramePr>
          <p:cNvPr id="36867" name="Object 3"/>
          <p:cNvGraphicFramePr>
            <a:graphicFrameLocks noChangeAspect="1"/>
          </p:cNvGraphicFramePr>
          <p:nvPr/>
        </p:nvGraphicFramePr>
        <p:xfrm>
          <a:off x="5029200" y="3810000"/>
          <a:ext cx="2868592" cy="1295400"/>
        </p:xfrm>
        <a:graphic>
          <a:graphicData uri="http://schemas.openxmlformats.org/presentationml/2006/ole">
            <mc:AlternateContent xmlns:mc="http://schemas.openxmlformats.org/markup-compatibility/2006">
              <mc:Choice xmlns:v="urn:schemas-microsoft-com:vml" Requires="v">
                <p:oleObj spid="_x0000_s36905" name="Equation" r:id="rId5" imgW="393480" imgH="177480" progId="Equation.3">
                  <p:embed/>
                </p:oleObj>
              </mc:Choice>
              <mc:Fallback>
                <p:oleObj name="Equation" r:id="rId5" imgW="393480" imgH="1774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810000"/>
                        <a:ext cx="2868592" cy="12954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752600"/>
            <a:ext cx="7772400" cy="4602960"/>
          </a:xfrm>
        </p:spPr>
        <p:txBody>
          <a:bodyPr>
            <a:normAutofit/>
          </a:bodyPr>
          <a:lstStyle/>
          <a:p>
            <a:r>
              <a:rPr lang="en-US" sz="3200" b="1" dirty="0" smtClean="0"/>
              <a:t>Electric resistance of a conductor is defined as the potential difference across its ends, divided by the current flowing through it:</a:t>
            </a:r>
          </a:p>
          <a:p>
            <a:endParaRPr lang="en-US" sz="3200" b="1" dirty="0" smtClean="0"/>
          </a:p>
          <a:p>
            <a:endParaRPr lang="en-US" sz="3200" b="1" dirty="0" smtClean="0"/>
          </a:p>
          <a:p>
            <a:endParaRPr lang="en-US" sz="800" dirty="0" smtClean="0"/>
          </a:p>
          <a:p>
            <a:r>
              <a:rPr lang="en-US" sz="3200" b="1" dirty="0" smtClean="0"/>
              <a:t>The unit for resistance is the Ohm (𝛀) and is equal to 1 V/A</a:t>
            </a:r>
            <a:endParaRPr lang="en-US" sz="1800" dirty="0" smtClean="0"/>
          </a:p>
          <a:p>
            <a:endParaRPr lang="en-US" dirty="0"/>
          </a:p>
        </p:txBody>
      </p:sp>
      <p:graphicFrame>
        <p:nvGraphicFramePr>
          <p:cNvPr id="35842" name="Object 2"/>
          <p:cNvGraphicFramePr>
            <a:graphicFrameLocks noChangeAspect="1"/>
          </p:cNvGraphicFramePr>
          <p:nvPr/>
        </p:nvGraphicFramePr>
        <p:xfrm>
          <a:off x="5181600" y="3429000"/>
          <a:ext cx="1706563" cy="1555750"/>
        </p:xfrm>
        <a:graphic>
          <a:graphicData uri="http://schemas.openxmlformats.org/presentationml/2006/ole">
            <mc:AlternateContent xmlns:mc="http://schemas.openxmlformats.org/markup-compatibility/2006">
              <mc:Choice xmlns:v="urn:schemas-microsoft-com:vml" Requires="v">
                <p:oleObj spid="_x0000_s35866" name="Equation" r:id="rId3" imgW="431640" imgH="393480" progId="Equation.3">
                  <p:embed/>
                </p:oleObj>
              </mc:Choice>
              <mc:Fallback>
                <p:oleObj name="Equation" r:id="rId3" imgW="43164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429000"/>
                        <a:ext cx="1706563" cy="1555750"/>
                      </a:xfrm>
                      <a:prstGeom prst="rect">
                        <a:avLst/>
                      </a:prstGeom>
                      <a:solidFill>
                        <a:schemeClr val="tx1"/>
                      </a:solidFill>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4041805014"/>
              </p:ext>
            </p:extLst>
          </p:nvPr>
        </p:nvGraphicFramePr>
        <p:xfrm>
          <a:off x="7189788" y="3854450"/>
          <a:ext cx="1806575" cy="703263"/>
        </p:xfrm>
        <a:graphic>
          <a:graphicData uri="http://schemas.openxmlformats.org/presentationml/2006/ole">
            <mc:AlternateContent xmlns:mc="http://schemas.openxmlformats.org/markup-compatibility/2006">
              <mc:Choice xmlns:v="urn:schemas-microsoft-com:vml" Requires="v">
                <p:oleObj spid="_x0000_s35867" name="Equation" r:id="rId5" imgW="457200" imgH="177480" progId="Equation.3">
                  <p:embed/>
                </p:oleObj>
              </mc:Choice>
              <mc:Fallback>
                <p:oleObj name="Equation" r:id="rId5" imgW="457200" imgH="177480" progId="Equation.3">
                  <p:embed/>
                  <p:pic>
                    <p:nvPicPr>
                      <p:cNvPr id="0" name=""/>
                      <p:cNvPicPr>
                        <a:picLocks noChangeAspect="1" noChangeArrowheads="1"/>
                      </p:cNvPicPr>
                      <p:nvPr/>
                    </p:nvPicPr>
                    <p:blipFill>
                      <a:blip r:embed="rId6"/>
                      <a:srcRect/>
                      <a:stretch>
                        <a:fillRect/>
                      </a:stretch>
                    </p:blipFill>
                    <p:spPr bwMode="auto">
                      <a:xfrm>
                        <a:off x="7189788" y="3854450"/>
                        <a:ext cx="1806575" cy="70326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752600"/>
            <a:ext cx="7772400" cy="4602960"/>
          </a:xfrm>
        </p:spPr>
        <p:txBody>
          <a:bodyPr>
            <a:normAutofit/>
          </a:bodyPr>
          <a:lstStyle/>
          <a:p>
            <a:r>
              <a:rPr lang="en-US" sz="3200" b="1" dirty="0" smtClean="0"/>
              <a:t>A conductor with zero electric resistance is known as a perfect conductor</a:t>
            </a:r>
            <a:endParaRPr lang="en-US" sz="1800" dirty="0" smtClean="0"/>
          </a:p>
          <a:p>
            <a:pPr lvl="1"/>
            <a:r>
              <a:rPr lang="en-US" b="1" dirty="0" smtClean="0"/>
              <a:t>Current can flow without a potential difference</a:t>
            </a:r>
            <a:endParaRPr lang="en-US" sz="1600" dirty="0" smtClean="0"/>
          </a:p>
          <a:p>
            <a:pPr lvl="1"/>
            <a:r>
              <a:rPr lang="en-US" b="1" i="1" dirty="0" smtClean="0"/>
              <a:t>Superconductors</a:t>
            </a:r>
            <a:r>
              <a:rPr lang="en-US" b="1" dirty="0" smtClean="0"/>
              <a:t> can achieve zero resistance at very low temperatures (critical temperature) and are thus perfect conductors</a:t>
            </a:r>
            <a:endParaRPr lang="en-US" sz="1600" dirty="0"/>
          </a:p>
        </p:txBody>
      </p:sp>
      <p:graphicFrame>
        <p:nvGraphicFramePr>
          <p:cNvPr id="35842" name="Object 2"/>
          <p:cNvGraphicFramePr>
            <a:graphicFrameLocks noChangeAspect="1"/>
          </p:cNvGraphicFramePr>
          <p:nvPr/>
        </p:nvGraphicFramePr>
        <p:xfrm>
          <a:off x="7620000" y="533400"/>
          <a:ext cx="1325563" cy="1208420"/>
        </p:xfrm>
        <a:graphic>
          <a:graphicData uri="http://schemas.openxmlformats.org/presentationml/2006/ole">
            <mc:AlternateContent xmlns:mc="http://schemas.openxmlformats.org/markup-compatibility/2006">
              <mc:Choice xmlns:v="urn:schemas-microsoft-com:vml" Requires="v">
                <p:oleObj spid="_x0000_s37928" name="Equation" r:id="rId3" imgW="431640" imgH="393480" progId="Equation.3">
                  <p:embed/>
                </p:oleObj>
              </mc:Choice>
              <mc:Fallback>
                <p:oleObj name="Equation" r:id="rId3" imgW="43164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33400"/>
                        <a:ext cx="1325563" cy="1208420"/>
                      </a:xfrm>
                      <a:prstGeom prst="rect">
                        <a:avLst/>
                      </a:prstGeom>
                      <a:solidFill>
                        <a:schemeClr val="tx1"/>
                      </a:solidFill>
                    </p:spPr>
                  </p:pic>
                </p:oleObj>
              </mc:Fallback>
            </mc:AlternateContent>
          </a:graphicData>
        </a:graphic>
      </p:graphicFrame>
      <p:graphicFrame>
        <p:nvGraphicFramePr>
          <p:cNvPr id="36867" name="Object 3"/>
          <p:cNvGraphicFramePr>
            <a:graphicFrameLocks noChangeAspect="1"/>
          </p:cNvGraphicFramePr>
          <p:nvPr/>
        </p:nvGraphicFramePr>
        <p:xfrm>
          <a:off x="5867400" y="990600"/>
          <a:ext cx="1349926" cy="609600"/>
        </p:xfrm>
        <a:graphic>
          <a:graphicData uri="http://schemas.openxmlformats.org/presentationml/2006/ole">
            <mc:AlternateContent xmlns:mc="http://schemas.openxmlformats.org/markup-compatibility/2006">
              <mc:Choice xmlns:v="urn:schemas-microsoft-com:vml" Requires="v">
                <p:oleObj spid="_x0000_s37929" name="Equation" r:id="rId5" imgW="393480" imgH="177480" progId="Equation.3">
                  <p:embed/>
                </p:oleObj>
              </mc:Choice>
              <mc:Fallback>
                <p:oleObj name="Equation" r:id="rId5" imgW="393480" imgH="177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990600"/>
                        <a:ext cx="1349926" cy="6096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752600"/>
            <a:ext cx="7772400" cy="4602960"/>
          </a:xfrm>
        </p:spPr>
        <p:txBody>
          <a:bodyPr>
            <a:normAutofit/>
          </a:bodyPr>
          <a:lstStyle/>
          <a:p>
            <a:r>
              <a:rPr lang="en-US" sz="3200" b="1" dirty="0" smtClean="0"/>
              <a:t>For metals, increase in temperature results in increased resistance</a:t>
            </a:r>
            <a:endParaRPr lang="en-US" sz="1800" dirty="0" smtClean="0"/>
          </a:p>
          <a:p>
            <a:r>
              <a:rPr lang="en-US" sz="3200" b="1" dirty="0" smtClean="0"/>
              <a:t>Assuming the conductor is kept at constant temperature, three factors affect resistance:  </a:t>
            </a:r>
          </a:p>
          <a:p>
            <a:pPr lvl="1"/>
            <a:r>
              <a:rPr lang="en-US" sz="2800" b="1" dirty="0" smtClean="0"/>
              <a:t>properties of the material</a:t>
            </a:r>
          </a:p>
          <a:p>
            <a:pPr lvl="1"/>
            <a:r>
              <a:rPr lang="en-US" sz="2800" b="1" dirty="0" smtClean="0"/>
              <a:t>length</a:t>
            </a:r>
          </a:p>
          <a:p>
            <a:pPr lvl="1"/>
            <a:r>
              <a:rPr lang="en-US" sz="2800" b="1" dirty="0" smtClean="0"/>
              <a:t>cross-sectional area.</a:t>
            </a:r>
            <a:endParaRPr lang="en-US" sz="1400" dirty="0"/>
          </a:p>
        </p:txBody>
      </p:sp>
      <p:graphicFrame>
        <p:nvGraphicFramePr>
          <p:cNvPr id="35842" name="Object 2"/>
          <p:cNvGraphicFramePr>
            <a:graphicFrameLocks noChangeAspect="1"/>
          </p:cNvGraphicFramePr>
          <p:nvPr/>
        </p:nvGraphicFramePr>
        <p:xfrm>
          <a:off x="7620000" y="533400"/>
          <a:ext cx="1325563" cy="1208420"/>
        </p:xfrm>
        <a:graphic>
          <a:graphicData uri="http://schemas.openxmlformats.org/presentationml/2006/ole">
            <mc:AlternateContent xmlns:mc="http://schemas.openxmlformats.org/markup-compatibility/2006">
              <mc:Choice xmlns:v="urn:schemas-microsoft-com:vml" Requires="v">
                <p:oleObj spid="_x0000_s38952" name="Equation" r:id="rId3" imgW="431640" imgH="393480" progId="Equation.3">
                  <p:embed/>
                </p:oleObj>
              </mc:Choice>
              <mc:Fallback>
                <p:oleObj name="Equation" r:id="rId3" imgW="43164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33400"/>
                        <a:ext cx="1325563" cy="1208420"/>
                      </a:xfrm>
                      <a:prstGeom prst="rect">
                        <a:avLst/>
                      </a:prstGeom>
                      <a:solidFill>
                        <a:schemeClr val="tx1"/>
                      </a:solidFill>
                    </p:spPr>
                  </p:pic>
                </p:oleObj>
              </mc:Fallback>
            </mc:AlternateContent>
          </a:graphicData>
        </a:graphic>
      </p:graphicFrame>
      <p:graphicFrame>
        <p:nvGraphicFramePr>
          <p:cNvPr id="36867" name="Object 3"/>
          <p:cNvGraphicFramePr>
            <a:graphicFrameLocks noChangeAspect="1"/>
          </p:cNvGraphicFramePr>
          <p:nvPr/>
        </p:nvGraphicFramePr>
        <p:xfrm>
          <a:off x="5867400" y="990600"/>
          <a:ext cx="1349926" cy="609600"/>
        </p:xfrm>
        <a:graphic>
          <a:graphicData uri="http://schemas.openxmlformats.org/presentationml/2006/ole">
            <mc:AlternateContent xmlns:mc="http://schemas.openxmlformats.org/markup-compatibility/2006">
              <mc:Choice xmlns:v="urn:schemas-microsoft-com:vml" Requires="v">
                <p:oleObj spid="_x0000_s38953" name="Equation" r:id="rId5" imgW="393480" imgH="177480" progId="Equation.3">
                  <p:embed/>
                </p:oleObj>
              </mc:Choice>
              <mc:Fallback>
                <p:oleObj name="Equation" r:id="rId5" imgW="393480" imgH="177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990600"/>
                        <a:ext cx="1349926" cy="6096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752600"/>
            <a:ext cx="7772400" cy="4602960"/>
          </a:xfrm>
        </p:spPr>
        <p:txBody>
          <a:bodyPr>
            <a:normAutofit/>
          </a:bodyPr>
          <a:lstStyle/>
          <a:p>
            <a:r>
              <a:rPr lang="en-US" sz="3200" b="1" dirty="0" smtClean="0"/>
              <a:t>Electric resistance of a wire (at constant temperature) is proportional to its length (L) and inversely proportional to the cross-sectional area</a:t>
            </a:r>
          </a:p>
          <a:p>
            <a:pPr lvl="1"/>
            <a:endParaRPr lang="en-US" sz="2800" b="1" dirty="0" smtClean="0"/>
          </a:p>
          <a:p>
            <a:pPr lvl="1"/>
            <a:endParaRPr lang="en-US" sz="2800" b="1" dirty="0" smtClean="0"/>
          </a:p>
          <a:p>
            <a:pPr lvl="1"/>
            <a:endParaRPr lang="en-US" sz="2800" b="1" dirty="0" smtClean="0"/>
          </a:p>
          <a:p>
            <a:pPr lvl="1"/>
            <a:r>
              <a:rPr lang="en-US" sz="2800" dirty="0" smtClean="0"/>
              <a:t>Resistance increases with length</a:t>
            </a:r>
          </a:p>
          <a:p>
            <a:pPr lvl="1"/>
            <a:r>
              <a:rPr lang="en-US" sz="2800" dirty="0" smtClean="0"/>
              <a:t>Resistance decreases with cross-sectional area</a:t>
            </a:r>
            <a:endParaRPr lang="en-US" sz="2800" dirty="0"/>
          </a:p>
        </p:txBody>
      </p:sp>
      <p:graphicFrame>
        <p:nvGraphicFramePr>
          <p:cNvPr id="35842" name="Object 2"/>
          <p:cNvGraphicFramePr>
            <a:graphicFrameLocks noChangeAspect="1"/>
          </p:cNvGraphicFramePr>
          <p:nvPr/>
        </p:nvGraphicFramePr>
        <p:xfrm>
          <a:off x="7620000" y="533400"/>
          <a:ext cx="1325563" cy="1208420"/>
        </p:xfrm>
        <a:graphic>
          <a:graphicData uri="http://schemas.openxmlformats.org/presentationml/2006/ole">
            <mc:AlternateContent xmlns:mc="http://schemas.openxmlformats.org/markup-compatibility/2006">
              <mc:Choice xmlns:v="urn:schemas-microsoft-com:vml" Requires="v">
                <p:oleObj spid="_x0000_s39996" name="Equation" r:id="rId3" imgW="431640" imgH="393480" progId="Equation.3">
                  <p:embed/>
                </p:oleObj>
              </mc:Choice>
              <mc:Fallback>
                <p:oleObj name="Equation" r:id="rId3" imgW="43164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33400"/>
                        <a:ext cx="1325563" cy="1208420"/>
                      </a:xfrm>
                      <a:prstGeom prst="rect">
                        <a:avLst/>
                      </a:prstGeom>
                      <a:solidFill>
                        <a:schemeClr val="tx1"/>
                      </a:solidFill>
                    </p:spPr>
                  </p:pic>
                </p:oleObj>
              </mc:Fallback>
            </mc:AlternateContent>
          </a:graphicData>
        </a:graphic>
      </p:graphicFrame>
      <p:graphicFrame>
        <p:nvGraphicFramePr>
          <p:cNvPr id="36867" name="Object 3"/>
          <p:cNvGraphicFramePr>
            <a:graphicFrameLocks noChangeAspect="1"/>
          </p:cNvGraphicFramePr>
          <p:nvPr/>
        </p:nvGraphicFramePr>
        <p:xfrm>
          <a:off x="5867400" y="990600"/>
          <a:ext cx="1349926" cy="609600"/>
        </p:xfrm>
        <a:graphic>
          <a:graphicData uri="http://schemas.openxmlformats.org/presentationml/2006/ole">
            <mc:AlternateContent xmlns:mc="http://schemas.openxmlformats.org/markup-compatibility/2006">
              <mc:Choice xmlns:v="urn:schemas-microsoft-com:vml" Requires="v">
                <p:oleObj spid="_x0000_s39997" name="Equation" r:id="rId5" imgW="393480" imgH="177480" progId="Equation.3">
                  <p:embed/>
                </p:oleObj>
              </mc:Choice>
              <mc:Fallback>
                <p:oleObj name="Equation" r:id="rId5" imgW="393480" imgH="177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990600"/>
                        <a:ext cx="1349926" cy="609600"/>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nvGraphicFramePr>
        <p:xfrm>
          <a:off x="3124200" y="3854813"/>
          <a:ext cx="1670050" cy="1479187"/>
        </p:xfrm>
        <a:graphic>
          <a:graphicData uri="http://schemas.openxmlformats.org/presentationml/2006/ole">
            <mc:AlternateContent xmlns:mc="http://schemas.openxmlformats.org/markup-compatibility/2006">
              <mc:Choice xmlns:v="urn:schemas-microsoft-com:vml" Requires="v">
                <p:oleObj spid="_x0000_s39998" name="Equation" r:id="rId7" imgW="444240" imgH="393480" progId="Equation.3">
                  <p:embed/>
                </p:oleObj>
              </mc:Choice>
              <mc:Fallback>
                <p:oleObj name="Equation" r:id="rId7" imgW="444240" imgH="39348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854813"/>
                        <a:ext cx="1670050" cy="1479187"/>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Big Idea(s):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Objects </a:t>
            </a:r>
            <a:r>
              <a:rPr lang="en-US" sz="3200" dirty="0"/>
              <a:t>and systems have properties such as mass and charge. Systems may have internal structure.</a:t>
            </a:r>
          </a:p>
          <a:p>
            <a:r>
              <a:rPr lang="en-US" sz="3200" dirty="0"/>
              <a:t>Interactions between systems can result in changes in those systems.</a:t>
            </a:r>
          </a:p>
          <a:p>
            <a:r>
              <a:rPr lang="en-US" sz="3200" dirty="0"/>
              <a:t>Changes that occur as a result of interactions are constrained by conservation laws</a:t>
            </a:r>
            <a:r>
              <a:rPr lang="en-US" sz="3200" dirty="0" smtClean="0"/>
              <a:t>.</a:t>
            </a:r>
            <a:endParaRPr lang="en-US" sz="3200" dirty="0"/>
          </a:p>
        </p:txBody>
      </p:sp>
    </p:spTree>
    <p:extLst>
      <p:ext uri="{BB962C8B-B14F-4D97-AF65-F5344CB8AC3E}">
        <p14:creationId xmlns:p14="http://schemas.microsoft.com/office/powerpoint/2010/main" val="333073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1752600"/>
            <a:ext cx="8458200" cy="4602960"/>
          </a:xfrm>
        </p:spPr>
        <p:txBody>
          <a:bodyPr>
            <a:normAutofit/>
          </a:bodyPr>
          <a:lstStyle/>
          <a:p>
            <a:r>
              <a:rPr lang="en-US" sz="3200" b="1" dirty="0" smtClean="0"/>
              <a:t>Electric resistance of a wire (at constant temperature) is proportional to its length (L) and inversely proportional to the cross-sectional area</a:t>
            </a:r>
            <a:endParaRPr lang="en-US" sz="2800" dirty="0"/>
          </a:p>
        </p:txBody>
      </p:sp>
      <p:graphicFrame>
        <p:nvGraphicFramePr>
          <p:cNvPr id="35842" name="Object 2"/>
          <p:cNvGraphicFramePr>
            <a:graphicFrameLocks noChangeAspect="1"/>
          </p:cNvGraphicFramePr>
          <p:nvPr/>
        </p:nvGraphicFramePr>
        <p:xfrm>
          <a:off x="7620000" y="533400"/>
          <a:ext cx="1325563" cy="1208420"/>
        </p:xfrm>
        <a:graphic>
          <a:graphicData uri="http://schemas.openxmlformats.org/presentationml/2006/ole">
            <mc:AlternateContent xmlns:mc="http://schemas.openxmlformats.org/markup-compatibility/2006">
              <mc:Choice xmlns:v="urn:schemas-microsoft-com:vml" Requires="v">
                <p:oleObj spid="_x0000_s41019" name="Equation" r:id="rId3" imgW="431640" imgH="393480" progId="Equation.3">
                  <p:embed/>
                </p:oleObj>
              </mc:Choice>
              <mc:Fallback>
                <p:oleObj name="Equation" r:id="rId3" imgW="43164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33400"/>
                        <a:ext cx="1325563" cy="1208420"/>
                      </a:xfrm>
                      <a:prstGeom prst="rect">
                        <a:avLst/>
                      </a:prstGeom>
                      <a:solidFill>
                        <a:schemeClr val="tx1"/>
                      </a:solidFill>
                    </p:spPr>
                  </p:pic>
                </p:oleObj>
              </mc:Fallback>
            </mc:AlternateContent>
          </a:graphicData>
        </a:graphic>
      </p:graphicFrame>
      <p:graphicFrame>
        <p:nvGraphicFramePr>
          <p:cNvPr id="36867" name="Object 3"/>
          <p:cNvGraphicFramePr>
            <a:graphicFrameLocks noChangeAspect="1"/>
          </p:cNvGraphicFramePr>
          <p:nvPr/>
        </p:nvGraphicFramePr>
        <p:xfrm>
          <a:off x="5867400" y="990600"/>
          <a:ext cx="1349926" cy="609600"/>
        </p:xfrm>
        <a:graphic>
          <a:graphicData uri="http://schemas.openxmlformats.org/presentationml/2006/ole">
            <mc:AlternateContent xmlns:mc="http://schemas.openxmlformats.org/markup-compatibility/2006">
              <mc:Choice xmlns:v="urn:schemas-microsoft-com:vml" Requires="v">
                <p:oleObj spid="_x0000_s41020" name="Equation" r:id="rId5" imgW="393480" imgH="177480" progId="Equation.3">
                  <p:embed/>
                </p:oleObj>
              </mc:Choice>
              <mc:Fallback>
                <p:oleObj name="Equation" r:id="rId5" imgW="393480" imgH="177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990600"/>
                        <a:ext cx="1349926" cy="609600"/>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nvGraphicFramePr>
        <p:xfrm>
          <a:off x="7467600" y="3354070"/>
          <a:ext cx="1289050" cy="1141730"/>
        </p:xfrm>
        <a:graphic>
          <a:graphicData uri="http://schemas.openxmlformats.org/presentationml/2006/ole">
            <mc:AlternateContent xmlns:mc="http://schemas.openxmlformats.org/markup-compatibility/2006">
              <mc:Choice xmlns:v="urn:schemas-microsoft-com:vml" Requires="v">
                <p:oleObj spid="_x0000_s41021" name="Equation" r:id="rId7" imgW="444240" imgH="393480" progId="Equation.3">
                  <p:embed/>
                </p:oleObj>
              </mc:Choice>
              <mc:Fallback>
                <p:oleObj name="Equation" r:id="rId7" imgW="444240" imgH="39348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3354070"/>
                        <a:ext cx="1289050" cy="1141730"/>
                      </a:xfrm>
                      <a:prstGeom prst="rect">
                        <a:avLst/>
                      </a:prstGeom>
                      <a:solidFill>
                        <a:schemeClr val="tx1"/>
                      </a:solidFill>
                    </p:spPr>
                  </p:pic>
                </p:oleObj>
              </mc:Fallback>
            </mc:AlternateContent>
          </a:graphicData>
        </a:graphic>
      </p:graphicFrame>
      <p:pic>
        <p:nvPicPr>
          <p:cNvPr id="8" name="Picture 7" descr="scan0027.jpg"/>
          <p:cNvPicPr>
            <a:picLocks noChangeAspect="1"/>
          </p:cNvPicPr>
          <p:nvPr/>
        </p:nvPicPr>
        <p:blipFill>
          <a:blip r:embed="rId9" cstate="print"/>
          <a:stretch>
            <a:fillRect/>
          </a:stretch>
        </p:blipFill>
        <p:spPr>
          <a:xfrm>
            <a:off x="381000" y="3886200"/>
            <a:ext cx="5791200" cy="284822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1752600"/>
            <a:ext cx="8458200" cy="4602960"/>
          </a:xfrm>
        </p:spPr>
        <p:txBody>
          <a:bodyPr>
            <a:normAutofit/>
          </a:bodyPr>
          <a:lstStyle/>
          <a:p>
            <a:r>
              <a:rPr lang="en-US" sz="3200" b="1" i="1" dirty="0" err="1" smtClean="0">
                <a:solidFill>
                  <a:srgbClr val="92D050"/>
                </a:solidFill>
              </a:rPr>
              <a:t>Powerlines</a:t>
            </a:r>
            <a:r>
              <a:rPr lang="en-US" sz="3200" b="1" i="1" dirty="0" smtClean="0">
                <a:solidFill>
                  <a:srgbClr val="92D050"/>
                </a:solidFill>
              </a:rPr>
              <a:t> are long and thin which means more resistance and more power lost.  How else might they lower resistance?</a:t>
            </a:r>
            <a:endParaRPr lang="en-US" sz="2800" i="1" dirty="0">
              <a:solidFill>
                <a:srgbClr val="92D050"/>
              </a:solidFill>
            </a:endParaRPr>
          </a:p>
        </p:txBody>
      </p:sp>
      <p:graphicFrame>
        <p:nvGraphicFramePr>
          <p:cNvPr id="35842" name="Object 2"/>
          <p:cNvGraphicFramePr>
            <a:graphicFrameLocks noChangeAspect="1"/>
          </p:cNvGraphicFramePr>
          <p:nvPr/>
        </p:nvGraphicFramePr>
        <p:xfrm>
          <a:off x="7620000" y="533400"/>
          <a:ext cx="1325563" cy="1208420"/>
        </p:xfrm>
        <a:graphic>
          <a:graphicData uri="http://schemas.openxmlformats.org/presentationml/2006/ole">
            <mc:AlternateContent xmlns:mc="http://schemas.openxmlformats.org/markup-compatibility/2006">
              <mc:Choice xmlns:v="urn:schemas-microsoft-com:vml" Requires="v">
                <p:oleObj spid="_x0000_s51214" name="Equation" r:id="rId3" imgW="431640" imgH="393480" progId="Equation.3">
                  <p:embed/>
                </p:oleObj>
              </mc:Choice>
              <mc:Fallback>
                <p:oleObj name="Equation" r:id="rId3" imgW="4316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33400"/>
                        <a:ext cx="1325563" cy="1208420"/>
                      </a:xfrm>
                      <a:prstGeom prst="rect">
                        <a:avLst/>
                      </a:prstGeom>
                      <a:solidFill>
                        <a:schemeClr val="tx1"/>
                      </a:solidFill>
                    </p:spPr>
                  </p:pic>
                </p:oleObj>
              </mc:Fallback>
            </mc:AlternateContent>
          </a:graphicData>
        </a:graphic>
      </p:graphicFrame>
      <p:graphicFrame>
        <p:nvGraphicFramePr>
          <p:cNvPr id="36867" name="Object 3"/>
          <p:cNvGraphicFramePr>
            <a:graphicFrameLocks noChangeAspect="1"/>
          </p:cNvGraphicFramePr>
          <p:nvPr/>
        </p:nvGraphicFramePr>
        <p:xfrm>
          <a:off x="5867400" y="990600"/>
          <a:ext cx="1349926" cy="609600"/>
        </p:xfrm>
        <a:graphic>
          <a:graphicData uri="http://schemas.openxmlformats.org/presentationml/2006/ole">
            <mc:AlternateContent xmlns:mc="http://schemas.openxmlformats.org/markup-compatibility/2006">
              <mc:Choice xmlns:v="urn:schemas-microsoft-com:vml" Requires="v">
                <p:oleObj spid="_x0000_s51215" name="Equation" r:id="rId5" imgW="393480" imgH="177480" progId="Equation.3">
                  <p:embed/>
                </p:oleObj>
              </mc:Choice>
              <mc:Fallback>
                <p:oleObj name="Equation" r:id="rId5" imgW="39348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990600"/>
                        <a:ext cx="1349926" cy="609600"/>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nvGraphicFramePr>
        <p:xfrm>
          <a:off x="7467600" y="3354070"/>
          <a:ext cx="1289050" cy="1141730"/>
        </p:xfrm>
        <a:graphic>
          <a:graphicData uri="http://schemas.openxmlformats.org/presentationml/2006/ole">
            <mc:AlternateContent xmlns:mc="http://schemas.openxmlformats.org/markup-compatibility/2006">
              <mc:Choice xmlns:v="urn:schemas-microsoft-com:vml" Requires="v">
                <p:oleObj spid="_x0000_s51216" name="Equation" r:id="rId7" imgW="444240" imgH="393480" progId="Equation.3">
                  <p:embed/>
                </p:oleObj>
              </mc:Choice>
              <mc:Fallback>
                <p:oleObj name="Equation" r:id="rId7" imgW="44424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3354070"/>
                        <a:ext cx="1289050" cy="1141730"/>
                      </a:xfrm>
                      <a:prstGeom prst="rect">
                        <a:avLst/>
                      </a:prstGeom>
                      <a:solidFill>
                        <a:schemeClr val="tx1"/>
                      </a:solidFill>
                    </p:spPr>
                  </p:pic>
                </p:oleObj>
              </mc:Fallback>
            </mc:AlternateContent>
          </a:graphicData>
        </a:graphic>
      </p:graphicFrame>
      <p:pic>
        <p:nvPicPr>
          <p:cNvPr id="8" name="Picture 7" descr="scan0027.jpg"/>
          <p:cNvPicPr>
            <a:picLocks noChangeAspect="1"/>
          </p:cNvPicPr>
          <p:nvPr/>
        </p:nvPicPr>
        <p:blipFill>
          <a:blip r:embed="rId9" cstate="print"/>
          <a:stretch>
            <a:fillRect/>
          </a:stretch>
        </p:blipFill>
        <p:spPr>
          <a:xfrm>
            <a:off x="381000" y="3886200"/>
            <a:ext cx="5791200" cy="2848228"/>
          </a:xfrm>
          <a:prstGeom prst="rect">
            <a:avLst/>
          </a:prstGeom>
        </p:spPr>
      </p:pic>
    </p:spTree>
    <p:extLst>
      <p:ext uri="{BB962C8B-B14F-4D97-AF65-F5344CB8AC3E}">
        <p14:creationId xmlns:p14="http://schemas.microsoft.com/office/powerpoint/2010/main" val="169170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pPr lvl="0"/>
            <a:r>
              <a:rPr lang="en-US" b="1" dirty="0" smtClean="0"/>
              <a:t>Electric Resistance and Ohm’s Law</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1752600"/>
            <a:ext cx="8458200" cy="4602960"/>
          </a:xfrm>
        </p:spPr>
        <p:txBody>
          <a:bodyPr>
            <a:normAutofit/>
          </a:bodyPr>
          <a:lstStyle/>
          <a:p>
            <a:r>
              <a:rPr lang="en-US" sz="3200" b="1" i="1" dirty="0" err="1" smtClean="0">
                <a:solidFill>
                  <a:srgbClr val="92D050"/>
                </a:solidFill>
              </a:rPr>
              <a:t>Powerlines</a:t>
            </a:r>
            <a:r>
              <a:rPr lang="en-US" sz="3200" b="1" i="1" dirty="0" smtClean="0">
                <a:solidFill>
                  <a:srgbClr val="92D050"/>
                </a:solidFill>
              </a:rPr>
              <a:t> are long and thin which means more resistance and more power lost.  How else might they lower resistance?</a:t>
            </a:r>
            <a:endParaRPr lang="en-US" sz="2800" i="1" dirty="0">
              <a:solidFill>
                <a:srgbClr val="92D050"/>
              </a:solidFill>
            </a:endParaRPr>
          </a:p>
        </p:txBody>
      </p:sp>
      <p:graphicFrame>
        <p:nvGraphicFramePr>
          <p:cNvPr id="35842" name="Object 2"/>
          <p:cNvGraphicFramePr>
            <a:graphicFrameLocks noChangeAspect="1"/>
          </p:cNvGraphicFramePr>
          <p:nvPr>
            <p:extLst>
              <p:ext uri="{D42A27DB-BD31-4B8C-83A1-F6EECF244321}">
                <p14:modId xmlns:p14="http://schemas.microsoft.com/office/powerpoint/2010/main" val="2074119110"/>
              </p:ext>
            </p:extLst>
          </p:nvPr>
        </p:nvGraphicFramePr>
        <p:xfrm>
          <a:off x="7620000" y="533400"/>
          <a:ext cx="1325563" cy="1208420"/>
        </p:xfrm>
        <a:graphic>
          <a:graphicData uri="http://schemas.openxmlformats.org/presentationml/2006/ole">
            <mc:AlternateContent xmlns:mc="http://schemas.openxmlformats.org/markup-compatibility/2006">
              <mc:Choice xmlns:v="urn:schemas-microsoft-com:vml" Requires="v">
                <p:oleObj spid="_x0000_s52238" name="Equation" r:id="rId3" imgW="431640" imgH="393480" progId="Equation.3">
                  <p:embed/>
                </p:oleObj>
              </mc:Choice>
              <mc:Fallback>
                <p:oleObj name="Equation" r:id="rId3" imgW="4316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33400"/>
                        <a:ext cx="1325563" cy="1208420"/>
                      </a:xfrm>
                      <a:prstGeom prst="rect">
                        <a:avLst/>
                      </a:prstGeom>
                      <a:solidFill>
                        <a:srgbClr val="92D050"/>
                      </a:solidFill>
                      <a:ln>
                        <a:solidFill>
                          <a:schemeClr val="accent1"/>
                        </a:solidFill>
                      </a:ln>
                    </p:spPr>
                  </p:pic>
                </p:oleObj>
              </mc:Fallback>
            </mc:AlternateContent>
          </a:graphicData>
        </a:graphic>
      </p:graphicFrame>
      <p:graphicFrame>
        <p:nvGraphicFramePr>
          <p:cNvPr id="36867" name="Object 3"/>
          <p:cNvGraphicFramePr>
            <a:graphicFrameLocks noChangeAspect="1"/>
          </p:cNvGraphicFramePr>
          <p:nvPr/>
        </p:nvGraphicFramePr>
        <p:xfrm>
          <a:off x="5867400" y="990600"/>
          <a:ext cx="1349926" cy="609600"/>
        </p:xfrm>
        <a:graphic>
          <a:graphicData uri="http://schemas.openxmlformats.org/presentationml/2006/ole">
            <mc:AlternateContent xmlns:mc="http://schemas.openxmlformats.org/markup-compatibility/2006">
              <mc:Choice xmlns:v="urn:schemas-microsoft-com:vml" Requires="v">
                <p:oleObj spid="_x0000_s52239" name="Equation" r:id="rId5" imgW="393480" imgH="177480" progId="Equation.3">
                  <p:embed/>
                </p:oleObj>
              </mc:Choice>
              <mc:Fallback>
                <p:oleObj name="Equation" r:id="rId5" imgW="39348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990600"/>
                        <a:ext cx="1349926" cy="609600"/>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nvGraphicFramePr>
        <p:xfrm>
          <a:off x="7467600" y="3354070"/>
          <a:ext cx="1289050" cy="1141730"/>
        </p:xfrm>
        <a:graphic>
          <a:graphicData uri="http://schemas.openxmlformats.org/presentationml/2006/ole">
            <mc:AlternateContent xmlns:mc="http://schemas.openxmlformats.org/markup-compatibility/2006">
              <mc:Choice xmlns:v="urn:schemas-microsoft-com:vml" Requires="v">
                <p:oleObj spid="_x0000_s52240" name="Equation" r:id="rId7" imgW="444240" imgH="393480" progId="Equation.3">
                  <p:embed/>
                </p:oleObj>
              </mc:Choice>
              <mc:Fallback>
                <p:oleObj name="Equation" r:id="rId7" imgW="44424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3354070"/>
                        <a:ext cx="1289050" cy="1141730"/>
                      </a:xfrm>
                      <a:prstGeom prst="rect">
                        <a:avLst/>
                      </a:prstGeom>
                      <a:solidFill>
                        <a:schemeClr val="tx1"/>
                      </a:solidFill>
                    </p:spPr>
                  </p:pic>
                </p:oleObj>
              </mc:Fallback>
            </mc:AlternateContent>
          </a:graphicData>
        </a:graphic>
      </p:graphicFrame>
      <p:pic>
        <p:nvPicPr>
          <p:cNvPr id="8" name="Picture 7" descr="scan0027.jpg"/>
          <p:cNvPicPr>
            <a:picLocks noChangeAspect="1"/>
          </p:cNvPicPr>
          <p:nvPr/>
        </p:nvPicPr>
        <p:blipFill>
          <a:blip r:embed="rId9" cstate="print"/>
          <a:stretch>
            <a:fillRect/>
          </a:stretch>
        </p:blipFill>
        <p:spPr>
          <a:xfrm>
            <a:off x="381000" y="3886200"/>
            <a:ext cx="5791200" cy="2848228"/>
          </a:xfrm>
          <a:prstGeom prst="rect">
            <a:avLst/>
          </a:prstGeom>
        </p:spPr>
      </p:pic>
      <p:sp>
        <p:nvSpPr>
          <p:cNvPr id="4" name="TextBox 3"/>
          <p:cNvSpPr txBox="1"/>
          <p:nvPr/>
        </p:nvSpPr>
        <p:spPr>
          <a:xfrm>
            <a:off x="6324600" y="5029200"/>
            <a:ext cx="2743200" cy="523220"/>
          </a:xfrm>
          <a:prstGeom prst="rect">
            <a:avLst/>
          </a:prstGeom>
          <a:noFill/>
        </p:spPr>
        <p:txBody>
          <a:bodyPr wrap="square" rtlCol="0">
            <a:spAutoFit/>
          </a:bodyPr>
          <a:lstStyle/>
          <a:p>
            <a:r>
              <a:rPr lang="en-US" sz="2800" b="1" i="1" dirty="0" smtClean="0">
                <a:solidFill>
                  <a:srgbClr val="FF0000"/>
                </a:solidFill>
              </a:rPr>
              <a:t>Transformers!!!</a:t>
            </a:r>
            <a:endParaRPr lang="en-US" sz="2800" b="1" i="1" dirty="0">
              <a:solidFill>
                <a:srgbClr val="FF0000"/>
              </a:solidFill>
            </a:endParaRPr>
          </a:p>
        </p:txBody>
      </p:sp>
    </p:spTree>
    <p:extLst>
      <p:ext uri="{BB962C8B-B14F-4D97-AF65-F5344CB8AC3E}">
        <p14:creationId xmlns:p14="http://schemas.microsoft.com/office/powerpoint/2010/main" val="3464324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Resistivity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04800" y="1524000"/>
            <a:ext cx="5884176" cy="4953000"/>
          </a:xfrm>
          <a:prstGeom prst="rect">
            <a:avLst/>
          </a:prstGeom>
        </p:spPr>
      </p:pic>
      <p:pic>
        <p:nvPicPr>
          <p:cNvPr id="5" name="Picture 4"/>
          <p:cNvPicPr>
            <a:picLocks noChangeAspect="1"/>
          </p:cNvPicPr>
          <p:nvPr/>
        </p:nvPicPr>
        <p:blipFill>
          <a:blip r:embed="rId3"/>
          <a:stretch>
            <a:fillRect/>
          </a:stretch>
        </p:blipFill>
        <p:spPr>
          <a:xfrm>
            <a:off x="6400800" y="250799"/>
            <a:ext cx="2590800" cy="3065521"/>
          </a:xfrm>
          <a:prstGeom prst="rect">
            <a:avLst/>
          </a:prstGeom>
        </p:spPr>
      </p:pic>
    </p:spTree>
    <p:extLst>
      <p:ext uri="{BB962C8B-B14F-4D97-AF65-F5344CB8AC3E}">
        <p14:creationId xmlns:p14="http://schemas.microsoft.com/office/powerpoint/2010/main" val="592761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Resistivity (</a:t>
            </a:r>
            <a:r>
              <a:rPr lang="el-GR" dirty="0" smtClean="0"/>
              <a:t>ρ</a:t>
            </a:r>
            <a:r>
              <a:rPr lang="en-US" dirty="0" smtClean="0"/>
              <a:t>)</a:t>
            </a:r>
            <a:endParaRPr lang="en-US" dirty="0"/>
          </a:p>
        </p:txBody>
      </p:sp>
      <p:sp>
        <p:nvSpPr>
          <p:cNvPr id="3" name="Content Placeholder 2"/>
          <p:cNvSpPr>
            <a:spLocks noGrp="1"/>
          </p:cNvSpPr>
          <p:nvPr>
            <p:ph idx="1"/>
          </p:nvPr>
        </p:nvSpPr>
        <p:spPr>
          <a:xfrm>
            <a:off x="914400" y="2286000"/>
            <a:ext cx="7772400" cy="4069560"/>
          </a:xfrm>
        </p:spPr>
        <p:txBody>
          <a:bodyPr/>
          <a:lstStyle/>
          <a:p>
            <a:r>
              <a:rPr lang="en-US" dirty="0" smtClean="0"/>
              <a:t>A physical property of a material</a:t>
            </a:r>
          </a:p>
          <a:p>
            <a:r>
              <a:rPr lang="en-US" dirty="0" smtClean="0"/>
              <a:t>Units are </a:t>
            </a:r>
            <a:r>
              <a:rPr lang="el-GR" dirty="0" smtClean="0"/>
              <a:t>Ω•</a:t>
            </a:r>
            <a:r>
              <a:rPr lang="en-US" dirty="0" smtClean="0"/>
              <a:t>m</a:t>
            </a:r>
          </a:p>
          <a:p>
            <a:r>
              <a:rPr lang="en-US" dirty="0" smtClean="0"/>
              <a:t>Conductors should have low resistivity</a:t>
            </a:r>
            <a:endParaRPr lang="en-US" dirty="0" smtClean="0"/>
          </a:p>
          <a:p>
            <a:pPr lvl="1"/>
            <a:r>
              <a:rPr lang="en-US" dirty="0" smtClean="0"/>
              <a:t>Silver is the best, but expensive</a:t>
            </a:r>
          </a:p>
          <a:p>
            <a:pPr lvl="1"/>
            <a:r>
              <a:rPr lang="en-US" dirty="0" smtClean="0"/>
              <a:t>Copper is most frequently used</a:t>
            </a:r>
          </a:p>
          <a:p>
            <a:pPr lvl="1"/>
            <a:r>
              <a:rPr lang="en-US" dirty="0" smtClean="0"/>
              <a:t>Aluminum has higher resistivity, but is lighter (resistance per pound is less than copper) and cheaper</a:t>
            </a:r>
            <a:endParaRPr lang="en-US" dirty="0"/>
          </a:p>
        </p:txBody>
      </p:sp>
      <mc:AlternateContent xmlns:mc="http://schemas.openxmlformats.org/markup-compatibility/2006">
        <mc:Choice xmlns:a14="http://schemas.microsoft.com/office/drawing/2010/main" Requires="a14">
          <p:sp>
            <p:nvSpPr>
              <p:cNvPr id="4" name="TextBox 3"/>
              <p:cNvSpPr txBox="1"/>
              <p:nvPr/>
            </p:nvSpPr>
            <p:spPr>
              <a:xfrm>
                <a:off x="6096000" y="500668"/>
                <a:ext cx="2286000" cy="1355564"/>
              </a:xfrm>
              <a:prstGeom prst="rect">
                <a:avLst/>
              </a:prstGeom>
              <a:solidFill>
                <a:schemeClr val="tx1">
                  <a:lumMod val="95000"/>
                </a:schemeClr>
              </a:solid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4400" b="0" i="1" smtClean="0">
                          <a:solidFill>
                            <a:schemeClr val="bg1"/>
                          </a:solidFill>
                          <a:latin typeface="Cambria Math" panose="02040503050406030204" pitchFamily="18" charset="0"/>
                        </a:rPr>
                        <m:t>𝑅</m:t>
                      </m:r>
                      <m:r>
                        <a:rPr lang="en-US" sz="4400" b="0" i="1" smtClean="0">
                          <a:solidFill>
                            <a:schemeClr val="bg1"/>
                          </a:solidFill>
                          <a:latin typeface="Cambria Math" panose="02040503050406030204" pitchFamily="18" charset="0"/>
                        </a:rPr>
                        <m:t>=</m:t>
                      </m:r>
                      <m:r>
                        <a:rPr lang="en-US" sz="4400" b="0" i="1" smtClean="0">
                          <a:solidFill>
                            <a:schemeClr val="bg1"/>
                          </a:solidFill>
                          <a:latin typeface="Cambria Math" panose="02040503050406030204" pitchFamily="18" charset="0"/>
                          <a:ea typeface="Cambria Math" panose="02040503050406030204" pitchFamily="18" charset="0"/>
                        </a:rPr>
                        <m:t>𝜌</m:t>
                      </m:r>
                      <m:f>
                        <m:fPr>
                          <m:ctrlPr>
                            <a:rPr lang="en-US" sz="4400" i="1" smtClean="0">
                              <a:solidFill>
                                <a:schemeClr val="bg1"/>
                              </a:solidFill>
                              <a:latin typeface="Cambria Math" panose="02040503050406030204" pitchFamily="18" charset="0"/>
                              <a:ea typeface="Cambria Math" panose="02040503050406030204" pitchFamily="18" charset="0"/>
                            </a:rPr>
                          </m:ctrlPr>
                        </m:fPr>
                        <m:num>
                          <m:r>
                            <a:rPr lang="en-US" sz="4400" b="0" i="1" smtClean="0">
                              <a:solidFill>
                                <a:schemeClr val="bg1"/>
                              </a:solidFill>
                              <a:latin typeface="Cambria Math" panose="02040503050406030204" pitchFamily="18" charset="0"/>
                              <a:ea typeface="Cambria Math" panose="02040503050406030204" pitchFamily="18" charset="0"/>
                            </a:rPr>
                            <m:t>𝐿</m:t>
                          </m:r>
                        </m:num>
                        <m:den>
                          <m:r>
                            <a:rPr lang="en-US" sz="4400" b="0" i="1" smtClean="0">
                              <a:solidFill>
                                <a:schemeClr val="bg1"/>
                              </a:solidFill>
                              <a:latin typeface="Cambria Math" panose="02040503050406030204" pitchFamily="18" charset="0"/>
                              <a:ea typeface="Cambria Math" panose="02040503050406030204" pitchFamily="18" charset="0"/>
                            </a:rPr>
                            <m:t>𝐴</m:t>
                          </m:r>
                        </m:den>
                      </m:f>
                    </m:oMath>
                  </m:oMathPara>
                </a14:m>
                <a:endParaRPr lang="en-US" sz="4400" dirty="0">
                  <a:solidFill>
                    <a:schemeClr val="bg1"/>
                  </a:solidFill>
                </a:endParaRPr>
              </a:p>
            </p:txBody>
          </p:sp>
        </mc:Choice>
        <mc:Fallback>
          <p:sp>
            <p:nvSpPr>
              <p:cNvPr id="4" name="TextBox 3"/>
              <p:cNvSpPr txBox="1">
                <a:spLocks noRot="1" noChangeAspect="1" noMove="1" noResize="1" noEditPoints="1" noAdjustHandles="1" noChangeArrowheads="1" noChangeShapeType="1" noTextEdit="1"/>
              </p:cNvSpPr>
              <p:nvPr/>
            </p:nvSpPr>
            <p:spPr>
              <a:xfrm>
                <a:off x="6096000" y="500668"/>
                <a:ext cx="2286000" cy="1355564"/>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6484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Resistivity (</a:t>
            </a:r>
            <a:r>
              <a:rPr lang="el-GR" dirty="0" smtClean="0"/>
              <a:t>ρ</a:t>
            </a:r>
            <a:r>
              <a:rPr lang="en-US" dirty="0" smtClean="0"/>
              <a:t>)</a:t>
            </a:r>
            <a:endParaRPr lang="en-US" dirty="0"/>
          </a:p>
        </p:txBody>
      </p:sp>
      <p:sp>
        <p:nvSpPr>
          <p:cNvPr id="3" name="Content Placeholder 2"/>
          <p:cNvSpPr>
            <a:spLocks noGrp="1"/>
          </p:cNvSpPr>
          <p:nvPr>
            <p:ph idx="1"/>
          </p:nvPr>
        </p:nvSpPr>
        <p:spPr>
          <a:xfrm>
            <a:off x="914400" y="2286000"/>
            <a:ext cx="7772400" cy="4069560"/>
          </a:xfrm>
        </p:spPr>
        <p:txBody>
          <a:bodyPr/>
          <a:lstStyle/>
          <a:p>
            <a:r>
              <a:rPr lang="en-US" dirty="0" smtClean="0"/>
              <a:t>Resistivity is dependent on temperature</a:t>
            </a:r>
          </a:p>
          <a:p>
            <a:r>
              <a:rPr lang="en-US" dirty="0" smtClean="0"/>
              <a:t>In general, resistance increases with temperature because of the greater disorder of the atoms</a:t>
            </a:r>
          </a:p>
          <a:p>
            <a:r>
              <a:rPr lang="en-US" dirty="0" smtClean="0"/>
              <a:t>α is the </a:t>
            </a:r>
            <a:r>
              <a:rPr lang="en-US" i="1" dirty="0" smtClean="0"/>
              <a:t>temperature coefficient of resistivity</a:t>
            </a:r>
            <a:endParaRPr lang="en-US" i="1" dirty="0"/>
          </a:p>
        </p:txBody>
      </p:sp>
      <mc:AlternateContent xmlns:mc="http://schemas.openxmlformats.org/markup-compatibility/2006">
        <mc:Choice xmlns:a14="http://schemas.microsoft.com/office/drawing/2010/main" Requires="a14">
          <p:sp>
            <p:nvSpPr>
              <p:cNvPr id="4" name="TextBox 3"/>
              <p:cNvSpPr txBox="1"/>
              <p:nvPr/>
            </p:nvSpPr>
            <p:spPr>
              <a:xfrm>
                <a:off x="6096000" y="500668"/>
                <a:ext cx="2286000" cy="1355564"/>
              </a:xfrm>
              <a:prstGeom prst="rect">
                <a:avLst/>
              </a:prstGeom>
              <a:solidFill>
                <a:schemeClr val="tx1">
                  <a:lumMod val="95000"/>
                </a:schemeClr>
              </a:solid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4400" b="0" i="1" smtClean="0">
                          <a:solidFill>
                            <a:schemeClr val="bg1"/>
                          </a:solidFill>
                          <a:latin typeface="Cambria Math" panose="02040503050406030204" pitchFamily="18" charset="0"/>
                        </a:rPr>
                        <m:t>𝑅</m:t>
                      </m:r>
                      <m:r>
                        <a:rPr lang="en-US" sz="4400" b="0" i="1" smtClean="0">
                          <a:solidFill>
                            <a:schemeClr val="bg1"/>
                          </a:solidFill>
                          <a:latin typeface="Cambria Math" panose="02040503050406030204" pitchFamily="18" charset="0"/>
                        </a:rPr>
                        <m:t>=</m:t>
                      </m:r>
                      <m:r>
                        <a:rPr lang="en-US" sz="4400" b="0" i="1" smtClean="0">
                          <a:solidFill>
                            <a:schemeClr val="bg1"/>
                          </a:solidFill>
                          <a:latin typeface="Cambria Math" panose="02040503050406030204" pitchFamily="18" charset="0"/>
                          <a:ea typeface="Cambria Math" panose="02040503050406030204" pitchFamily="18" charset="0"/>
                        </a:rPr>
                        <m:t>𝜌</m:t>
                      </m:r>
                      <m:f>
                        <m:fPr>
                          <m:ctrlPr>
                            <a:rPr lang="en-US" sz="4400" i="1" smtClean="0">
                              <a:solidFill>
                                <a:schemeClr val="bg1"/>
                              </a:solidFill>
                              <a:latin typeface="Cambria Math" panose="02040503050406030204" pitchFamily="18" charset="0"/>
                              <a:ea typeface="Cambria Math" panose="02040503050406030204" pitchFamily="18" charset="0"/>
                            </a:rPr>
                          </m:ctrlPr>
                        </m:fPr>
                        <m:num>
                          <m:r>
                            <a:rPr lang="en-US" sz="4400" b="0" i="1" smtClean="0">
                              <a:solidFill>
                                <a:schemeClr val="bg1"/>
                              </a:solidFill>
                              <a:latin typeface="Cambria Math" panose="02040503050406030204" pitchFamily="18" charset="0"/>
                              <a:ea typeface="Cambria Math" panose="02040503050406030204" pitchFamily="18" charset="0"/>
                            </a:rPr>
                            <m:t>𝐿</m:t>
                          </m:r>
                        </m:num>
                        <m:den>
                          <m:r>
                            <a:rPr lang="en-US" sz="4400" b="0" i="1" smtClean="0">
                              <a:solidFill>
                                <a:schemeClr val="bg1"/>
                              </a:solidFill>
                              <a:latin typeface="Cambria Math" panose="02040503050406030204" pitchFamily="18" charset="0"/>
                              <a:ea typeface="Cambria Math" panose="02040503050406030204" pitchFamily="18" charset="0"/>
                            </a:rPr>
                            <m:t>𝐴</m:t>
                          </m:r>
                        </m:den>
                      </m:f>
                    </m:oMath>
                  </m:oMathPara>
                </a14:m>
                <a:endParaRPr lang="en-US" sz="4400" dirty="0">
                  <a:solidFill>
                    <a:schemeClr val="bg1"/>
                  </a:solidFill>
                </a:endParaRPr>
              </a:p>
            </p:txBody>
          </p:sp>
        </mc:Choice>
        <mc:Fallback>
          <p:sp>
            <p:nvSpPr>
              <p:cNvPr id="4" name="TextBox 3"/>
              <p:cNvSpPr txBox="1">
                <a:spLocks noRot="1" noChangeAspect="1" noMove="1" noResize="1" noEditPoints="1" noAdjustHandles="1" noChangeArrowheads="1" noChangeShapeType="1" noTextEdit="1"/>
              </p:cNvSpPr>
              <p:nvPr/>
            </p:nvSpPr>
            <p:spPr>
              <a:xfrm>
                <a:off x="6096000" y="500668"/>
                <a:ext cx="2286000" cy="1355564"/>
              </a:xfrm>
              <a:prstGeom prst="rect">
                <a:avLst/>
              </a:prstGeo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3729621" y="3244334"/>
            <a:ext cx="1684757" cy="369332"/>
          </a:xfrm>
          <a:prstGeom prst="rect">
            <a:avLst/>
          </a:prstGeom>
        </p:spPr>
        <p:txBody>
          <a:bodyPr wrap="none">
            <a:spAutoFit/>
          </a:bodyPr>
          <a:lstStyle/>
          <a:p>
            <a:r>
              <a:rPr lang="en-US" dirty="0">
                <a:solidFill>
                  <a:srgbClr val="000000"/>
                </a:solidFill>
                <a:latin typeface="Calibri" panose="020F0502020204030204" pitchFamily="34" charset="0"/>
              </a:rPr>
              <a:t>Physical Science</a:t>
            </a:r>
            <a:endParaRPr lang="en-US" dirty="0"/>
          </a:p>
        </p:txBody>
      </p:sp>
      <mc:AlternateContent xmlns:mc="http://schemas.openxmlformats.org/markup-compatibility/2006">
        <mc:Choice xmlns:a14="http://schemas.microsoft.com/office/drawing/2010/main" Requires="a14">
          <p:sp>
            <p:nvSpPr>
              <p:cNvPr id="6" name="TextBox 5"/>
              <p:cNvSpPr txBox="1"/>
              <p:nvPr/>
            </p:nvSpPr>
            <p:spPr>
              <a:xfrm>
                <a:off x="1600200" y="5334000"/>
                <a:ext cx="6172200" cy="769441"/>
              </a:xfrm>
              <a:prstGeom prst="rect">
                <a:avLst/>
              </a:prstGeom>
              <a:solidFill>
                <a:schemeClr val="tx1">
                  <a:lumMod val="95000"/>
                </a:schemeClr>
              </a:solid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sz="4400" b="0" i="1" smtClean="0">
                              <a:solidFill>
                                <a:schemeClr val="bg1"/>
                              </a:solidFill>
                              <a:latin typeface="Cambria Math" panose="02040503050406030204" pitchFamily="18" charset="0"/>
                              <a:ea typeface="Cambria Math" panose="02040503050406030204" pitchFamily="18" charset="0"/>
                            </a:rPr>
                          </m:ctrlPr>
                        </m:sSubPr>
                        <m:e>
                          <m:r>
                            <a:rPr lang="en-US" sz="4400" i="1">
                              <a:solidFill>
                                <a:schemeClr val="bg1"/>
                              </a:solidFill>
                              <a:latin typeface="Cambria Math" panose="02040503050406030204" pitchFamily="18" charset="0"/>
                              <a:ea typeface="Cambria Math" panose="02040503050406030204" pitchFamily="18" charset="0"/>
                            </a:rPr>
                            <m:t>𝜌</m:t>
                          </m:r>
                        </m:e>
                        <m:sub>
                          <m:r>
                            <a:rPr lang="en-US" sz="4400" b="0" i="1" smtClean="0">
                              <a:solidFill>
                                <a:schemeClr val="bg1"/>
                              </a:solidFill>
                              <a:latin typeface="Cambria Math" panose="02040503050406030204" pitchFamily="18" charset="0"/>
                              <a:ea typeface="Cambria Math" panose="02040503050406030204" pitchFamily="18" charset="0"/>
                            </a:rPr>
                            <m:t>𝑇</m:t>
                          </m:r>
                        </m:sub>
                      </m:sSub>
                      <m:r>
                        <a:rPr lang="en-US" sz="4400" b="0" i="1" smtClean="0">
                          <a:solidFill>
                            <a:schemeClr val="bg1"/>
                          </a:solidFill>
                          <a:latin typeface="Cambria Math" panose="02040503050406030204" pitchFamily="18" charset="0"/>
                        </a:rPr>
                        <m:t>=</m:t>
                      </m:r>
                      <m:sSub>
                        <m:sSubPr>
                          <m:ctrlPr>
                            <a:rPr lang="en-US" sz="4400" b="0" i="1" smtClean="0">
                              <a:solidFill>
                                <a:schemeClr val="bg1"/>
                              </a:solidFill>
                              <a:latin typeface="Cambria Math" panose="02040503050406030204" pitchFamily="18" charset="0"/>
                            </a:rPr>
                          </m:ctrlPr>
                        </m:sSubPr>
                        <m:e>
                          <m:r>
                            <a:rPr lang="en-US" sz="4400" i="1">
                              <a:solidFill>
                                <a:schemeClr val="bg1"/>
                              </a:solidFill>
                              <a:latin typeface="Cambria Math" panose="02040503050406030204" pitchFamily="18" charset="0"/>
                              <a:ea typeface="Cambria Math" panose="02040503050406030204" pitchFamily="18" charset="0"/>
                            </a:rPr>
                            <m:t>𝜌</m:t>
                          </m:r>
                        </m:e>
                        <m:sub>
                          <m:r>
                            <a:rPr lang="en-US" sz="4400" b="0" i="1" smtClean="0">
                              <a:solidFill>
                                <a:schemeClr val="bg1"/>
                              </a:solidFill>
                              <a:latin typeface="Cambria Math" panose="02040503050406030204" pitchFamily="18" charset="0"/>
                            </a:rPr>
                            <m:t>0</m:t>
                          </m:r>
                        </m:sub>
                      </m:sSub>
                      <m:r>
                        <a:rPr lang="en-US" sz="4400" b="0" i="1" smtClean="0">
                          <a:solidFill>
                            <a:schemeClr val="bg1"/>
                          </a:solidFill>
                          <a:latin typeface="Cambria Math" panose="02040503050406030204" pitchFamily="18" charset="0"/>
                        </a:rPr>
                        <m:t>[1+</m:t>
                      </m:r>
                      <m:r>
                        <a:rPr lang="en-US" sz="4400" b="0" i="1" smtClean="0">
                          <a:solidFill>
                            <a:schemeClr val="bg1"/>
                          </a:solidFill>
                          <a:latin typeface="Cambria Math" panose="02040503050406030204" pitchFamily="18" charset="0"/>
                          <a:ea typeface="Cambria Math" panose="02040503050406030204" pitchFamily="18" charset="0"/>
                        </a:rPr>
                        <m:t>𝛼</m:t>
                      </m:r>
                      <m:d>
                        <m:dPr>
                          <m:ctrlPr>
                            <a:rPr lang="en-US" sz="4400" b="0" i="1" smtClean="0">
                              <a:solidFill>
                                <a:schemeClr val="bg1"/>
                              </a:solidFill>
                              <a:latin typeface="Cambria Math" panose="02040503050406030204" pitchFamily="18" charset="0"/>
                              <a:ea typeface="Cambria Math" panose="02040503050406030204" pitchFamily="18" charset="0"/>
                            </a:rPr>
                          </m:ctrlPr>
                        </m:dPr>
                        <m:e>
                          <m:r>
                            <a:rPr lang="en-US" sz="4400" b="0" i="1" smtClean="0">
                              <a:solidFill>
                                <a:schemeClr val="bg1"/>
                              </a:solidFill>
                              <a:latin typeface="Cambria Math" panose="02040503050406030204" pitchFamily="18" charset="0"/>
                              <a:ea typeface="Cambria Math" panose="02040503050406030204" pitchFamily="18" charset="0"/>
                            </a:rPr>
                            <m:t>𝑇</m:t>
                          </m:r>
                          <m:r>
                            <a:rPr lang="en-US" sz="4400" b="0" i="1" smtClean="0">
                              <a:solidFill>
                                <a:schemeClr val="bg1"/>
                              </a:solidFill>
                              <a:latin typeface="Cambria Math" panose="02040503050406030204" pitchFamily="18" charset="0"/>
                              <a:ea typeface="Cambria Math" panose="02040503050406030204" pitchFamily="18" charset="0"/>
                            </a:rPr>
                            <m:t>−</m:t>
                          </m:r>
                          <m:sSub>
                            <m:sSubPr>
                              <m:ctrlPr>
                                <a:rPr lang="en-US" sz="4400" b="0" i="1" smtClean="0">
                                  <a:solidFill>
                                    <a:schemeClr val="bg1"/>
                                  </a:solidFill>
                                  <a:latin typeface="Cambria Math" panose="02040503050406030204" pitchFamily="18" charset="0"/>
                                  <a:ea typeface="Cambria Math" panose="02040503050406030204" pitchFamily="18" charset="0"/>
                                </a:rPr>
                              </m:ctrlPr>
                            </m:sSubPr>
                            <m:e>
                              <m:r>
                                <a:rPr lang="en-US" sz="4400" b="0" i="1" smtClean="0">
                                  <a:solidFill>
                                    <a:schemeClr val="bg1"/>
                                  </a:solidFill>
                                  <a:latin typeface="Cambria Math" panose="02040503050406030204" pitchFamily="18" charset="0"/>
                                  <a:ea typeface="Cambria Math" panose="02040503050406030204" pitchFamily="18" charset="0"/>
                                </a:rPr>
                                <m:t>𝑇</m:t>
                              </m:r>
                            </m:e>
                            <m:sub>
                              <m:r>
                                <a:rPr lang="en-US" sz="4400" b="0" i="1" smtClean="0">
                                  <a:solidFill>
                                    <a:schemeClr val="bg1"/>
                                  </a:solidFill>
                                  <a:latin typeface="Cambria Math" panose="02040503050406030204" pitchFamily="18" charset="0"/>
                                  <a:ea typeface="Cambria Math" panose="02040503050406030204" pitchFamily="18" charset="0"/>
                                </a:rPr>
                                <m:t>0</m:t>
                              </m:r>
                            </m:sub>
                          </m:sSub>
                        </m:e>
                      </m:d>
                      <m:r>
                        <a:rPr lang="en-US" sz="4400" b="0" i="1" smtClean="0">
                          <a:solidFill>
                            <a:schemeClr val="bg1"/>
                          </a:solidFill>
                          <a:latin typeface="Cambria Math" panose="02040503050406030204" pitchFamily="18" charset="0"/>
                          <a:ea typeface="Cambria Math" panose="02040503050406030204" pitchFamily="18" charset="0"/>
                        </a:rPr>
                        <m:t>]</m:t>
                      </m:r>
                    </m:oMath>
                  </m:oMathPara>
                </a14:m>
                <a:endParaRPr lang="en-US" sz="4400" dirty="0">
                  <a:solidFill>
                    <a:schemeClr val="bg1"/>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1600200" y="5334000"/>
                <a:ext cx="6172200" cy="76944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91520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134868" y="163068"/>
            <a:ext cx="8458200" cy="1274064"/>
          </a:xfrm>
        </p:spPr>
        <p:txBody>
          <a:bodyPr/>
          <a:lstStyle/>
          <a:p>
            <a:r>
              <a:rPr lang="en-US" dirty="0" smtClean="0"/>
              <a:t>Resistivity</a:t>
            </a:r>
            <a:endParaRPr lang="en-US" dirty="0"/>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1905000" y="887637"/>
            <a:ext cx="7086600" cy="5859779"/>
          </a:xfrm>
          <a:prstGeom prst="rect">
            <a:avLst/>
          </a:prstGeom>
        </p:spPr>
      </p:pic>
    </p:spTree>
    <p:extLst>
      <p:ext uri="{BB962C8B-B14F-4D97-AF65-F5344CB8AC3E}">
        <p14:creationId xmlns:p14="http://schemas.microsoft.com/office/powerpoint/2010/main" val="1686820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Guide Equations</a:t>
            </a:r>
            <a:endParaRPr lang="en-US" dirty="0"/>
          </a:p>
        </p:txBody>
      </p:sp>
      <mc:AlternateContent xmlns:mc="http://schemas.openxmlformats.org/markup-compatibility/2006">
        <mc:Choice xmlns:a14="http://schemas.microsoft.com/office/drawing/2010/main" Requires="a14">
          <p:sp>
            <p:nvSpPr>
              <p:cNvPr id="5" name="Content Placeholder 4"/>
              <p:cNvSpPr>
                <a:spLocks noGrp="1"/>
              </p:cNvSpPr>
              <p:nvPr>
                <p:ph sz="half" idx="1"/>
              </p:nvPr>
            </p:nvSpPr>
            <p:spPr>
              <a:xfrm>
                <a:off x="464344" y="1770501"/>
                <a:ext cx="4038600" cy="4935099"/>
              </a:xfrm>
            </p:spPr>
            <p:txBody>
              <a:bodyPr>
                <a:normAutofit/>
              </a:bodyPr>
              <a:lstStyle/>
              <a:p>
                <a:r>
                  <a:rPr lang="en-US" dirty="0" smtClean="0"/>
                  <a:t>In Data Guide</a:t>
                </a:r>
              </a:p>
              <a:p>
                <a:pPr lvl="1"/>
                <a14:m>
                  <m:oMath xmlns:m="http://schemas.openxmlformats.org/officeDocument/2006/math">
                    <m:d>
                      <m:dPr>
                        <m:begChr m:val="|"/>
                        <m:endChr m:val="|"/>
                        <m:ctrlPr>
                          <a:rPr lang="en-US" b="1" i="1" smtClean="0">
                            <a:solidFill>
                              <a:srgbClr val="FFFF00"/>
                            </a:solidFill>
                            <a:latin typeface="Cambria Math" panose="02040503050406030204" pitchFamily="18" charset="0"/>
                          </a:rPr>
                        </m:ctrlPr>
                      </m:dPr>
                      <m:e>
                        <m:acc>
                          <m:accPr>
                            <m:chr m:val="⃗"/>
                            <m:ctrlPr>
                              <a:rPr lang="en-US" b="1" i="1" smtClean="0">
                                <a:solidFill>
                                  <a:srgbClr val="FFFF00"/>
                                </a:solidFill>
                                <a:latin typeface="Cambria Math" panose="02040503050406030204" pitchFamily="18" charset="0"/>
                              </a:rPr>
                            </m:ctrlPr>
                          </m:accPr>
                          <m:e>
                            <m:sSub>
                              <m:sSubPr>
                                <m:ctrlPr>
                                  <a:rPr lang="en-US" b="1" i="1" smtClean="0">
                                    <a:solidFill>
                                      <a:srgbClr val="FFFF00"/>
                                    </a:solidFill>
                                    <a:latin typeface="Cambria Math" panose="02040503050406030204" pitchFamily="18" charset="0"/>
                                  </a:rPr>
                                </m:ctrlPr>
                              </m:sSubPr>
                              <m:e>
                                <m:r>
                                  <a:rPr lang="en-US" b="1" i="1" smtClean="0">
                                    <a:solidFill>
                                      <a:srgbClr val="FFFF00"/>
                                    </a:solidFill>
                                    <a:latin typeface="Cambria Math" panose="02040503050406030204" pitchFamily="18" charset="0"/>
                                  </a:rPr>
                                  <m:t>𝑭</m:t>
                                </m:r>
                              </m:e>
                              <m:sub>
                                <m:r>
                                  <a:rPr lang="en-US" b="1" i="1" smtClean="0">
                                    <a:solidFill>
                                      <a:srgbClr val="FFFF00"/>
                                    </a:solidFill>
                                    <a:latin typeface="Cambria Math" panose="02040503050406030204" pitchFamily="18" charset="0"/>
                                  </a:rPr>
                                  <m:t>𝑬</m:t>
                                </m:r>
                              </m:sub>
                            </m:sSub>
                          </m:e>
                        </m:acc>
                      </m:e>
                    </m:d>
                    <m:r>
                      <a:rPr lang="en-US" b="1" i="1" smtClean="0">
                        <a:solidFill>
                          <a:srgbClr val="FFFF00"/>
                        </a:solidFill>
                        <a:latin typeface="Cambria Math" panose="02040503050406030204" pitchFamily="18" charset="0"/>
                      </a:rPr>
                      <m:t>=</m:t>
                    </m:r>
                    <m:r>
                      <a:rPr lang="en-US" b="1" i="1" smtClean="0">
                        <a:solidFill>
                          <a:srgbClr val="FFFF00"/>
                        </a:solidFill>
                        <a:latin typeface="Cambria Math" panose="02040503050406030204" pitchFamily="18" charset="0"/>
                      </a:rPr>
                      <m:t>𝒌</m:t>
                    </m:r>
                    <m:f>
                      <m:fPr>
                        <m:ctrlPr>
                          <a:rPr lang="en-US" b="1" i="1" smtClean="0">
                            <a:solidFill>
                              <a:srgbClr val="FFFF00"/>
                            </a:solidFill>
                            <a:latin typeface="Cambria Math" panose="02040503050406030204" pitchFamily="18" charset="0"/>
                          </a:rPr>
                        </m:ctrlPr>
                      </m:fPr>
                      <m:num>
                        <m:d>
                          <m:dPr>
                            <m:begChr m:val="|"/>
                            <m:endChr m:val="|"/>
                            <m:ctrlPr>
                              <a:rPr lang="en-US" b="1" i="1" smtClean="0">
                                <a:solidFill>
                                  <a:srgbClr val="FFFF00"/>
                                </a:solidFill>
                                <a:latin typeface="Cambria Math" panose="02040503050406030204" pitchFamily="18" charset="0"/>
                              </a:rPr>
                            </m:ctrlPr>
                          </m:dPr>
                          <m:e>
                            <m:sSub>
                              <m:sSubPr>
                                <m:ctrlPr>
                                  <a:rPr lang="en-US" b="1" i="1" smtClean="0">
                                    <a:solidFill>
                                      <a:srgbClr val="FFFF00"/>
                                    </a:solidFill>
                                    <a:latin typeface="Cambria Math" panose="02040503050406030204" pitchFamily="18" charset="0"/>
                                  </a:rPr>
                                </m:ctrlPr>
                              </m:sSubPr>
                              <m:e>
                                <m:r>
                                  <a:rPr lang="en-US" b="1" i="1" smtClean="0">
                                    <a:solidFill>
                                      <a:srgbClr val="FFFF00"/>
                                    </a:solidFill>
                                    <a:latin typeface="Cambria Math" panose="02040503050406030204" pitchFamily="18" charset="0"/>
                                  </a:rPr>
                                  <m:t>𝒒</m:t>
                                </m:r>
                              </m:e>
                              <m:sub>
                                <m:r>
                                  <a:rPr lang="en-US" b="1" i="1" smtClean="0">
                                    <a:solidFill>
                                      <a:srgbClr val="FFFF00"/>
                                    </a:solidFill>
                                    <a:latin typeface="Cambria Math" panose="02040503050406030204" pitchFamily="18" charset="0"/>
                                  </a:rPr>
                                  <m:t>𝟏</m:t>
                                </m:r>
                              </m:sub>
                            </m:sSub>
                            <m:sSub>
                              <m:sSubPr>
                                <m:ctrlPr>
                                  <a:rPr lang="en-US" b="1" i="1" smtClean="0">
                                    <a:solidFill>
                                      <a:srgbClr val="FFFF00"/>
                                    </a:solidFill>
                                    <a:latin typeface="Cambria Math" panose="02040503050406030204" pitchFamily="18" charset="0"/>
                                  </a:rPr>
                                </m:ctrlPr>
                              </m:sSubPr>
                              <m:e>
                                <m:r>
                                  <a:rPr lang="en-US" b="1" i="1" smtClean="0">
                                    <a:solidFill>
                                      <a:srgbClr val="FFFF00"/>
                                    </a:solidFill>
                                    <a:latin typeface="Cambria Math" panose="02040503050406030204" pitchFamily="18" charset="0"/>
                                  </a:rPr>
                                  <m:t>𝒒</m:t>
                                </m:r>
                              </m:e>
                              <m:sub>
                                <m:r>
                                  <a:rPr lang="en-US" b="1" i="1" smtClean="0">
                                    <a:solidFill>
                                      <a:srgbClr val="FFFF00"/>
                                    </a:solidFill>
                                    <a:latin typeface="Cambria Math" panose="02040503050406030204" pitchFamily="18" charset="0"/>
                                  </a:rPr>
                                  <m:t>𝟐</m:t>
                                </m:r>
                              </m:sub>
                            </m:sSub>
                          </m:e>
                        </m:d>
                      </m:num>
                      <m:den>
                        <m:sSup>
                          <m:sSupPr>
                            <m:ctrlPr>
                              <a:rPr lang="en-US" b="1" i="1" smtClean="0">
                                <a:solidFill>
                                  <a:srgbClr val="FFFF00"/>
                                </a:solidFill>
                                <a:latin typeface="Cambria Math" panose="02040503050406030204" pitchFamily="18" charset="0"/>
                              </a:rPr>
                            </m:ctrlPr>
                          </m:sSupPr>
                          <m:e>
                            <m:r>
                              <a:rPr lang="en-US" b="1" i="1" smtClean="0">
                                <a:solidFill>
                                  <a:srgbClr val="FFFF00"/>
                                </a:solidFill>
                                <a:latin typeface="Cambria Math" panose="02040503050406030204" pitchFamily="18" charset="0"/>
                              </a:rPr>
                              <m:t>𝒓</m:t>
                            </m:r>
                          </m:e>
                          <m:sup>
                            <m:r>
                              <a:rPr lang="en-US" b="1" i="1" smtClean="0">
                                <a:solidFill>
                                  <a:srgbClr val="FFFF00"/>
                                </a:solidFill>
                                <a:latin typeface="Cambria Math" panose="02040503050406030204" pitchFamily="18" charset="0"/>
                              </a:rPr>
                              <m:t>𝟐</m:t>
                            </m:r>
                          </m:sup>
                        </m:sSup>
                      </m:den>
                    </m:f>
                  </m:oMath>
                </a14:m>
                <a:endParaRPr lang="en-US" b="1" dirty="0" smtClean="0">
                  <a:solidFill>
                    <a:srgbClr val="FFFF00"/>
                  </a:solidFill>
                </a:endParaRPr>
              </a:p>
              <a:p>
                <a:pPr lvl="1"/>
                <a14:m>
                  <m:oMath xmlns:m="http://schemas.openxmlformats.org/officeDocument/2006/math">
                    <m:r>
                      <a:rPr lang="en-US" b="1" i="1" smtClean="0">
                        <a:solidFill>
                          <a:srgbClr val="FFFF00"/>
                        </a:solidFill>
                        <a:latin typeface="Cambria Math" panose="02040503050406030204" pitchFamily="18" charset="0"/>
                      </a:rPr>
                      <m:t>𝑰</m:t>
                    </m:r>
                    <m:r>
                      <a:rPr lang="en-US" b="1" i="1" smtClean="0">
                        <a:solidFill>
                          <a:srgbClr val="FFFF00"/>
                        </a:solidFill>
                        <a:latin typeface="Cambria Math" panose="02040503050406030204" pitchFamily="18" charset="0"/>
                      </a:rPr>
                      <m:t>=</m:t>
                    </m:r>
                    <m:f>
                      <m:fPr>
                        <m:ctrlPr>
                          <a:rPr lang="en-US" b="1" i="1" smtClean="0">
                            <a:solidFill>
                              <a:srgbClr val="FFFF00"/>
                            </a:solidFill>
                            <a:latin typeface="Cambria Math" panose="02040503050406030204" pitchFamily="18" charset="0"/>
                          </a:rPr>
                        </m:ctrlPr>
                      </m:fPr>
                      <m:num>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𝒒</m:t>
                        </m:r>
                      </m:num>
                      <m:den>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𝒕</m:t>
                        </m:r>
                      </m:den>
                    </m:f>
                  </m:oMath>
                </a14:m>
                <a:endParaRPr lang="en-US" b="1" dirty="0" smtClean="0">
                  <a:solidFill>
                    <a:srgbClr val="FFFF00"/>
                  </a:solidFill>
                </a:endParaRPr>
              </a:p>
              <a:p>
                <a:pPr lvl="1"/>
                <a14:m>
                  <m:oMath xmlns:m="http://schemas.openxmlformats.org/officeDocument/2006/math">
                    <m:r>
                      <a:rPr lang="en-US" b="1" i="1" smtClean="0">
                        <a:solidFill>
                          <a:srgbClr val="FFFF00"/>
                        </a:solidFill>
                        <a:latin typeface="Cambria Math" panose="02040503050406030204" pitchFamily="18" charset="0"/>
                      </a:rPr>
                      <m:t>𝑹</m:t>
                    </m:r>
                    <m:r>
                      <a:rPr lang="en-US" b="1" i="1" smtClean="0">
                        <a:solidFill>
                          <a:srgbClr val="FFFF00"/>
                        </a:solidFill>
                        <a:latin typeface="Cambria Math" panose="02040503050406030204" pitchFamily="18" charset="0"/>
                      </a:rPr>
                      <m:t>=</m:t>
                    </m:r>
                    <m:f>
                      <m:fPr>
                        <m:ctrlPr>
                          <a:rPr lang="en-US" b="1" i="1" smtClean="0">
                            <a:solidFill>
                              <a:srgbClr val="FFFF00"/>
                            </a:solidFill>
                            <a:latin typeface="Cambria Math" panose="02040503050406030204" pitchFamily="18" charset="0"/>
                          </a:rPr>
                        </m:ctrlPr>
                      </m:fPr>
                      <m:num>
                        <m:r>
                          <a:rPr lang="en-US" b="1" i="1" smtClean="0">
                            <a:solidFill>
                              <a:srgbClr val="FFFF00"/>
                            </a:solidFill>
                            <a:latin typeface="Cambria Math" panose="02040503050406030204" pitchFamily="18" charset="0"/>
                            <a:ea typeface="Cambria Math" panose="02040503050406030204" pitchFamily="18" charset="0"/>
                          </a:rPr>
                          <m:t>𝝆</m:t>
                        </m:r>
                        <m:r>
                          <a:rPr lang="en-US" b="1" i="1" smtClean="0">
                            <a:solidFill>
                              <a:srgbClr val="FFFF00"/>
                            </a:solidFill>
                            <a:latin typeface="Cambria Math" panose="02040503050406030204" pitchFamily="18" charset="0"/>
                            <a:ea typeface="Cambria Math" panose="02040503050406030204" pitchFamily="18" charset="0"/>
                          </a:rPr>
                          <m:t>𝒍</m:t>
                        </m:r>
                      </m:num>
                      <m:den>
                        <m:r>
                          <a:rPr lang="en-US" b="1" i="1" smtClean="0">
                            <a:solidFill>
                              <a:srgbClr val="FFFF00"/>
                            </a:solidFill>
                            <a:latin typeface="Cambria Math" panose="02040503050406030204" pitchFamily="18" charset="0"/>
                          </a:rPr>
                          <m:t>𝑨</m:t>
                        </m:r>
                      </m:den>
                    </m:f>
                  </m:oMath>
                </a14:m>
                <a:endParaRPr lang="en-US" b="1" dirty="0" smtClean="0">
                  <a:solidFill>
                    <a:srgbClr val="FFFF00"/>
                  </a:solidFill>
                </a:endParaRPr>
              </a:p>
              <a:p>
                <a:pPr lvl="1"/>
                <a14:m>
                  <m:oMath xmlns:m="http://schemas.openxmlformats.org/officeDocument/2006/math">
                    <m:r>
                      <a:rPr lang="en-US" b="1" i="1" smtClean="0">
                        <a:solidFill>
                          <a:srgbClr val="FFFF00"/>
                        </a:solidFill>
                        <a:latin typeface="Cambria Math" panose="02040503050406030204" pitchFamily="18" charset="0"/>
                      </a:rPr>
                      <m:t>𝑰</m:t>
                    </m:r>
                    <m:r>
                      <a:rPr lang="en-US" b="1" i="1" smtClean="0">
                        <a:solidFill>
                          <a:srgbClr val="FFFF00"/>
                        </a:solidFill>
                        <a:latin typeface="Cambria Math" panose="02040503050406030204" pitchFamily="18" charset="0"/>
                      </a:rPr>
                      <m:t>=</m:t>
                    </m:r>
                    <m:f>
                      <m:fPr>
                        <m:ctrlPr>
                          <a:rPr lang="en-US" b="1" i="1" smtClean="0">
                            <a:solidFill>
                              <a:srgbClr val="FFFF00"/>
                            </a:solidFill>
                            <a:latin typeface="Cambria Math" panose="02040503050406030204" pitchFamily="18" charset="0"/>
                          </a:rPr>
                        </m:ctrlPr>
                      </m:fPr>
                      <m:num>
                        <m:r>
                          <a:rPr lang="en-US" b="1" i="1" smtClean="0">
                            <a:solidFill>
                              <a:srgbClr val="FFFF00"/>
                            </a:solidFill>
                            <a:latin typeface="Cambria Math" panose="02040503050406030204" pitchFamily="18" charset="0"/>
                            <a:ea typeface="Cambria Math" panose="02040503050406030204" pitchFamily="18" charset="0"/>
                          </a:rPr>
                          <m:t>∆</m:t>
                        </m:r>
                        <m:r>
                          <a:rPr lang="en-US" b="1" i="1" smtClean="0">
                            <a:solidFill>
                              <a:srgbClr val="FFFF00"/>
                            </a:solidFill>
                            <a:latin typeface="Cambria Math" panose="02040503050406030204" pitchFamily="18" charset="0"/>
                            <a:ea typeface="Cambria Math" panose="02040503050406030204" pitchFamily="18" charset="0"/>
                          </a:rPr>
                          <m:t>𝑽</m:t>
                        </m:r>
                      </m:num>
                      <m:den>
                        <m:r>
                          <a:rPr lang="en-US" b="1" i="1" smtClean="0">
                            <a:solidFill>
                              <a:srgbClr val="FFFF00"/>
                            </a:solidFill>
                            <a:latin typeface="Cambria Math" panose="02040503050406030204" pitchFamily="18" charset="0"/>
                          </a:rPr>
                          <m:t>𝑹</m:t>
                        </m:r>
                      </m:den>
                    </m:f>
                  </m:oMath>
                </a14:m>
                <a:endParaRPr lang="en-US" b="1" dirty="0" smtClean="0"/>
              </a:p>
              <a:p>
                <a:pPr lvl="1"/>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oMath>
                </a14:m>
                <a:endParaRPr lang="en-US" dirty="0" smtClean="0"/>
              </a:p>
              <a:p>
                <a:pPr lvl="1"/>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b="0" i="1" smtClean="0">
                            <a:latin typeface="Cambria Math" panose="02040503050406030204" pitchFamily="18" charset="0"/>
                          </a:rPr>
                          <m:t>𝑠</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b="0" i="1" smtClean="0">
                                <a:latin typeface="Cambria Math" panose="02040503050406030204" pitchFamily="18" charset="0"/>
                              </a:rPr>
                              <m:t>𝑖</m:t>
                            </m:r>
                          </m:sub>
                        </m:sSub>
                      </m:e>
                    </m:nary>
                  </m:oMath>
                </a14:m>
                <a:endParaRPr lang="en-US" dirty="0" smtClean="0"/>
              </a:p>
              <a:p>
                <a:pPr lvl="1"/>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b="0" i="1" smtClean="0">
                                <a:latin typeface="Cambria Math" panose="02040503050406030204" pitchFamily="18" charset="0"/>
                              </a:rPr>
                              <m:t>𝑝</m:t>
                            </m:r>
                          </m:sub>
                        </m:sSub>
                      </m:den>
                    </m:f>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r>
                                  <m:rPr>
                                    <m:nor/>
                                  </m:rPr>
                                  <a:rPr lang="en-US" dirty="0"/>
                                  <m:t> </m:t>
                                </m:r>
                              </m:e>
                              <m:sub>
                                <m:r>
                                  <a:rPr lang="en-US" i="1">
                                    <a:latin typeface="Cambria Math" panose="02040503050406030204" pitchFamily="18" charset="0"/>
                                  </a:rPr>
                                  <m:t>𝑖</m:t>
                                </m:r>
                              </m:sub>
                            </m:sSub>
                          </m:den>
                        </m:f>
                      </m:e>
                    </m:nary>
                  </m:oMath>
                </a14:m>
                <a:endParaRPr lang="en-US" dirty="0"/>
              </a:p>
            </p:txBody>
          </p:sp>
        </mc:Choice>
        <mc:Fallback>
          <p:sp>
            <p:nvSpPr>
              <p:cNvPr id="5" name="Content Placeholder 4"/>
              <p:cNvSpPr>
                <a:spLocks noGrp="1" noRot="1" noChangeAspect="1" noMove="1" noResize="1" noEditPoints="1" noAdjustHandles="1" noChangeArrowheads="1" noChangeShapeType="1" noTextEdit="1"/>
              </p:cNvSpPr>
              <p:nvPr>
                <p:ph sz="half" idx="1"/>
              </p:nvPr>
            </p:nvSpPr>
            <p:spPr>
              <a:xfrm>
                <a:off x="464344" y="1770501"/>
                <a:ext cx="4038600" cy="4935099"/>
              </a:xfrm>
              <a:blipFill rotWithShape="0">
                <a:blip r:embed="rId2"/>
                <a:stretch>
                  <a:fillRect l="-754" t="-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ontent Placeholder 5"/>
              <p:cNvSpPr>
                <a:spLocks noGrp="1"/>
              </p:cNvSpPr>
              <p:nvPr>
                <p:ph sz="half" idx="2"/>
              </p:nvPr>
            </p:nvSpPr>
            <p:spPr>
              <a:xfrm>
                <a:off x="4655344" y="1770501"/>
                <a:ext cx="4336256" cy="4525963"/>
              </a:xfrm>
            </p:spPr>
            <p:txBody>
              <a:bodyPr>
                <a:normAutofit/>
              </a:bodyPr>
              <a:lstStyle/>
              <a:p>
                <a:r>
                  <a:rPr lang="en-US" dirty="0" smtClean="0"/>
                  <a:t>NOT in Data Guide</a:t>
                </a:r>
              </a:p>
              <a:p>
                <a:pPr lvl="1"/>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𝐼𝑅</m:t>
                    </m:r>
                  </m:oMath>
                </a14:m>
                <a:endParaRPr lang="en-US" dirty="0" smtClean="0"/>
              </a:p>
              <a:p>
                <a:pPr lvl="1"/>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𝜌</m:t>
                        </m:r>
                      </m:e>
                      <m:sub>
                        <m:r>
                          <a:rPr lang="en-US" i="1">
                            <a:solidFill>
                              <a:schemeClr val="tx1"/>
                            </a:solidFill>
                            <a:latin typeface="Cambria Math" panose="02040503050406030204" pitchFamily="18" charset="0"/>
                            <a:ea typeface="Cambria Math" panose="02040503050406030204" pitchFamily="18" charset="0"/>
                          </a:rPr>
                          <m:t>𝑇</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𝜌</m:t>
                        </m:r>
                      </m:e>
                      <m:sub>
                        <m:r>
                          <a:rPr lang="en-US" i="1">
                            <a:solidFill>
                              <a:schemeClr val="tx1"/>
                            </a:solidFill>
                            <a:latin typeface="Cambria Math" panose="02040503050406030204" pitchFamily="18" charset="0"/>
                          </a:rPr>
                          <m:t>0</m:t>
                        </m:r>
                      </m:sub>
                    </m:sSub>
                    <m:r>
                      <a:rPr lang="en-US" i="1">
                        <a:solidFill>
                          <a:schemeClr val="tx1"/>
                        </a:solidFill>
                        <a:latin typeface="Cambria Math" panose="02040503050406030204" pitchFamily="18" charset="0"/>
                      </a:rPr>
                      <m:t>[1+</m:t>
                    </m:r>
                    <m:r>
                      <a:rPr lang="en-US" i="1">
                        <a:solidFill>
                          <a:schemeClr val="tx1"/>
                        </a:solidFill>
                        <a:latin typeface="Cambria Math" panose="02040503050406030204" pitchFamily="18" charset="0"/>
                        <a:ea typeface="Cambria Math" panose="02040503050406030204" pitchFamily="18" charset="0"/>
                      </a:rPr>
                      <m:t>𝛼</m:t>
                    </m:r>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𝑇</m:t>
                        </m:r>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𝑇</m:t>
                            </m:r>
                          </m:e>
                          <m:sub>
                            <m:r>
                              <a:rPr lang="en-US" i="1">
                                <a:solidFill>
                                  <a:schemeClr val="tx1"/>
                                </a:solidFill>
                                <a:latin typeface="Cambria Math" panose="02040503050406030204" pitchFamily="18" charset="0"/>
                                <a:ea typeface="Cambria Math" panose="02040503050406030204" pitchFamily="18" charset="0"/>
                              </a:rPr>
                              <m:t>0</m:t>
                            </m:r>
                          </m:sub>
                        </m:sSub>
                      </m:e>
                    </m:d>
                  </m:oMath>
                </a14:m>
                <a:endParaRPr lang="en-US" i="1" dirty="0" smtClean="0">
                  <a:solidFill>
                    <a:schemeClr val="tx1"/>
                  </a:solidFill>
                  <a:latin typeface="Cambria Math" panose="02040503050406030204" pitchFamily="18" charset="0"/>
                  <a:ea typeface="Cambria Math" panose="02040503050406030204" pitchFamily="18" charset="0"/>
                </a:endParaRPr>
              </a:p>
              <a:p>
                <a:pPr marL="454914" lvl="1" indent="0">
                  <a:buNone/>
                </a:pPr>
                <a:r>
                  <a:rPr lang="en-US" dirty="0" smtClean="0"/>
                  <a:t>           not in curriculum</a:t>
                </a:r>
              </a:p>
              <a:p>
                <a:pPr lvl="1"/>
                <a:endParaRPr lang="en-US" dirty="0"/>
              </a:p>
            </p:txBody>
          </p:sp>
        </mc:Choice>
        <mc:Fallback>
          <p:sp>
            <p:nvSpPr>
              <p:cNvPr id="6" name="Content Placeholder 5"/>
              <p:cNvSpPr>
                <a:spLocks noGrp="1" noRot="1" noChangeAspect="1" noMove="1" noResize="1" noEditPoints="1" noAdjustHandles="1" noChangeArrowheads="1" noChangeShapeType="1" noTextEdit="1"/>
              </p:cNvSpPr>
              <p:nvPr>
                <p:ph sz="half" idx="2"/>
              </p:nvPr>
            </p:nvSpPr>
            <p:spPr>
              <a:xfrm>
                <a:off x="4655344" y="1770501"/>
                <a:ext cx="4336256" cy="4525963"/>
              </a:xfrm>
              <a:blipFill rotWithShape="0">
                <a:blip r:embed="rId3"/>
                <a:stretch>
                  <a:fillRect l="-703" t="-1211"/>
                </a:stretch>
              </a:blipFill>
            </p:spPr>
            <p:txBody>
              <a:bodyPr/>
              <a:lstStyle/>
              <a:p>
                <a:r>
                  <a:rPr lang="en-US">
                    <a:noFill/>
                  </a:rPr>
                  <a:t> </a:t>
                </a:r>
              </a:p>
            </p:txBody>
          </p:sp>
        </mc:Fallback>
      </mc:AlternateContent>
    </p:spTree>
    <p:extLst>
      <p:ext uri="{BB962C8B-B14F-4D97-AF65-F5344CB8AC3E}">
        <p14:creationId xmlns:p14="http://schemas.microsoft.com/office/powerpoint/2010/main" val="3979598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Electric </a:t>
            </a:r>
            <a:r>
              <a:rPr lang="en-US" sz="3200" dirty="0"/>
              <a:t>charge is conserved. The net charge of a system is equal to the sum of the charges of all the objects in the system.</a:t>
            </a:r>
          </a:p>
          <a:p>
            <a:pPr lvl="1"/>
            <a:r>
              <a:rPr lang="en-US" dirty="0"/>
              <a:t>An electrical current is a movement of charge through a conductor.</a:t>
            </a:r>
          </a:p>
          <a:p>
            <a:pPr lvl="1"/>
            <a:r>
              <a:rPr lang="en-US" dirty="0"/>
              <a:t>A circuit is a closed loop of electrical current</a:t>
            </a:r>
            <a:r>
              <a:rPr lang="en-US" dirty="0" smtClean="0"/>
              <a:t>.</a:t>
            </a:r>
            <a:endParaRPr lang="en-US" dirty="0"/>
          </a:p>
        </p:txBody>
      </p:sp>
    </p:spTree>
    <p:extLst>
      <p:ext uri="{BB962C8B-B14F-4D97-AF65-F5344CB8AC3E}">
        <p14:creationId xmlns:p14="http://schemas.microsoft.com/office/powerpoint/2010/main" val="4053851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resistance of a resistor, and the capacitance of a capacitor, can be understood from the basic properties of electric fields and forces, as well as the properties of materials and their geometry.</a:t>
            </a:r>
          </a:p>
          <a:p>
            <a:pPr lvl="1"/>
            <a:r>
              <a:rPr lang="en-US" dirty="0"/>
              <a:t>The current through a resistor is equal to the potential difference across the resistor divided by its resistance</a:t>
            </a:r>
            <a:r>
              <a:rPr lang="en-US" dirty="0" smtClean="0"/>
              <a:t>.</a:t>
            </a:r>
            <a:endParaRPr lang="en-US" dirty="0"/>
          </a:p>
        </p:txBody>
      </p:sp>
    </p:spTree>
    <p:extLst>
      <p:ext uri="{BB962C8B-B14F-4D97-AF65-F5344CB8AC3E}">
        <p14:creationId xmlns:p14="http://schemas.microsoft.com/office/powerpoint/2010/main" val="71380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Electric </a:t>
            </a:r>
            <a:r>
              <a:rPr lang="en-US" sz="3200" dirty="0"/>
              <a:t>charge is a property of an object or system that affects its interactions with other objects or systems containing charge.</a:t>
            </a:r>
          </a:p>
          <a:p>
            <a:r>
              <a:rPr lang="en-US" sz="3200" dirty="0"/>
              <a:t>The electric and magnetic properties of a system can change in response to the presence of, or changes in, other objects or systems</a:t>
            </a:r>
            <a:r>
              <a:rPr lang="en-US" sz="3200" dirty="0" smtClean="0"/>
              <a:t>.</a:t>
            </a:r>
            <a:endParaRPr lang="en-US" sz="3200" dirty="0"/>
          </a:p>
        </p:txBody>
      </p:sp>
    </p:spTree>
    <p:extLst>
      <p:ext uri="{BB962C8B-B14F-4D97-AF65-F5344CB8AC3E}">
        <p14:creationId xmlns:p14="http://schemas.microsoft.com/office/powerpoint/2010/main" val="3014273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Matter </a:t>
            </a:r>
            <a:r>
              <a:rPr lang="en-US" sz="3200" dirty="0"/>
              <a:t>has a property called resistivity.</a:t>
            </a:r>
          </a:p>
          <a:p>
            <a:pPr lvl="1"/>
            <a:r>
              <a:rPr lang="en-US" dirty="0"/>
              <a:t>The resistivity of a material depends on its molecular and atomic structure.</a:t>
            </a:r>
          </a:p>
          <a:p>
            <a:pPr lvl="1"/>
            <a:r>
              <a:rPr lang="en-US" dirty="0"/>
              <a:t>The resistivity depends on the temperature of the material</a:t>
            </a:r>
            <a:r>
              <a:rPr lang="en-US" dirty="0" smtClean="0"/>
              <a:t>.</a:t>
            </a:r>
            <a:endParaRPr lang="en-US" dirty="0"/>
          </a:p>
        </p:txBody>
      </p:sp>
    </p:spTree>
    <p:extLst>
      <p:ext uri="{BB962C8B-B14F-4D97-AF65-F5344CB8AC3E}">
        <p14:creationId xmlns:p14="http://schemas.microsoft.com/office/powerpoint/2010/main" val="996412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student is able to make claims about natural phenomena based on conservation of electric charge.</a:t>
            </a:r>
          </a:p>
          <a:p>
            <a:r>
              <a:rPr lang="en-US" sz="3200" dirty="0"/>
              <a:t>The student is able to choose and justify the selection of data needed to determine resistivity for a given material</a:t>
            </a:r>
            <a:r>
              <a:rPr lang="en-US" sz="3200" dirty="0" smtClean="0"/>
              <a:t>.</a:t>
            </a:r>
            <a:endParaRPr lang="en-US" dirty="0"/>
          </a:p>
        </p:txBody>
      </p:sp>
    </p:spTree>
    <p:extLst>
      <p:ext uri="{BB962C8B-B14F-4D97-AF65-F5344CB8AC3E}">
        <p14:creationId xmlns:p14="http://schemas.microsoft.com/office/powerpoint/2010/main" val="13102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make predictions, using the conservation of electric charge, about the sign and relative quantity of net charge of objects or systems after various charging processes, including conservation of charge in simple circuits.</a:t>
            </a:r>
          </a:p>
          <a:p>
            <a:endParaRPr lang="en-US" dirty="0"/>
          </a:p>
        </p:txBody>
      </p:sp>
    </p:spTree>
    <p:extLst>
      <p:ext uri="{BB962C8B-B14F-4D97-AF65-F5344CB8AC3E}">
        <p14:creationId xmlns:p14="http://schemas.microsoft.com/office/powerpoint/2010/main" val="976037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Electric </a:t>
            </a:r>
            <a:r>
              <a:rPr lang="en-US" sz="3200" dirty="0"/>
              <a:t>charge is a property of an object or system that affects its interactions with other objects or systems containing charge.</a:t>
            </a:r>
          </a:p>
          <a:p>
            <a:r>
              <a:rPr lang="en-US" sz="3200" dirty="0"/>
              <a:t>The electric and magnetic properties of a system can change in response to the presence of, or changes in, other objects or systems</a:t>
            </a:r>
            <a:r>
              <a:rPr lang="en-US" sz="3200" dirty="0" smtClean="0"/>
              <a:t>.</a:t>
            </a:r>
            <a:endParaRPr lang="en-US" sz="3200" dirty="0"/>
          </a:p>
        </p:txBody>
      </p:sp>
    </p:spTree>
    <p:extLst>
      <p:ext uri="{BB962C8B-B14F-4D97-AF65-F5344CB8AC3E}">
        <p14:creationId xmlns:p14="http://schemas.microsoft.com/office/powerpoint/2010/main" val="1620607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energy of a system is conserved.</a:t>
            </a:r>
          </a:p>
          <a:p>
            <a:r>
              <a:rPr lang="en-US" sz="3200" dirty="0"/>
              <a:t>Materials have many macroscopic properties that result from the arrangement and interactions of the atoms and molecules that make up the material</a:t>
            </a:r>
            <a:r>
              <a:rPr lang="en-US" sz="3200" dirty="0" smtClean="0"/>
              <a:t>.</a:t>
            </a:r>
            <a:endParaRPr lang="en-US" sz="3200" dirty="0"/>
          </a:p>
        </p:txBody>
      </p:sp>
    </p:spTree>
    <p:extLst>
      <p:ext uri="{BB962C8B-B14F-4D97-AF65-F5344CB8AC3E}">
        <p14:creationId xmlns:p14="http://schemas.microsoft.com/office/powerpoint/2010/main" val="657732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Big Idea(s):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Objects </a:t>
            </a:r>
            <a:r>
              <a:rPr lang="en-US" sz="3200" dirty="0"/>
              <a:t>and systems have properties such as mass and charge. Systems may have internal structure.</a:t>
            </a:r>
          </a:p>
          <a:p>
            <a:r>
              <a:rPr lang="en-US" sz="3200" dirty="0"/>
              <a:t>Interactions between systems can result in changes in those systems.</a:t>
            </a:r>
          </a:p>
          <a:p>
            <a:r>
              <a:rPr lang="en-US" sz="3200" dirty="0"/>
              <a:t>Changes that occur as a result of interactions are constrained by conservation laws</a:t>
            </a:r>
            <a:r>
              <a:rPr lang="en-US" sz="3200" dirty="0" smtClean="0"/>
              <a:t>.</a:t>
            </a:r>
            <a:endParaRPr lang="en-US" sz="3200" dirty="0"/>
          </a:p>
        </p:txBody>
      </p:sp>
    </p:spTree>
    <p:extLst>
      <p:ext uri="{BB962C8B-B14F-4D97-AF65-F5344CB8AC3E}">
        <p14:creationId xmlns:p14="http://schemas.microsoft.com/office/powerpoint/2010/main" val="1733011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2382128"/>
          </a:xfrm>
        </p:spPr>
        <p:txBody>
          <a:bodyPr>
            <a:normAutofit/>
          </a:bodyPr>
          <a:lstStyle/>
          <a:p>
            <a:r>
              <a:rPr lang="en-US" sz="3200" b="1" i="1" dirty="0" smtClean="0"/>
              <a:t>#1-16, 20-22</a:t>
            </a:r>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Stopped here 9/8/14</a:t>
            </a: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0490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energy of a system is conserved.</a:t>
            </a:r>
          </a:p>
          <a:p>
            <a:r>
              <a:rPr lang="en-US" sz="3200" dirty="0"/>
              <a:t>Materials have many macroscopic properties that result from the arrangement and interactions of the atoms and molecules that make up the material</a:t>
            </a:r>
            <a:r>
              <a:rPr lang="en-US" sz="3200" dirty="0" smtClean="0"/>
              <a:t>.</a:t>
            </a:r>
            <a:endParaRPr lang="en-US" sz="3200" dirty="0"/>
          </a:p>
        </p:txBody>
      </p:sp>
    </p:spTree>
    <p:extLst>
      <p:ext uri="{BB962C8B-B14F-4D97-AF65-F5344CB8AC3E}">
        <p14:creationId xmlns:p14="http://schemas.microsoft.com/office/powerpoint/2010/main" val="168375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Electric </a:t>
            </a:r>
            <a:r>
              <a:rPr lang="en-US" sz="3200" dirty="0"/>
              <a:t>charge is conserved. The net charge of a system is equal to the sum of the charges of all the objects in the system.</a:t>
            </a:r>
          </a:p>
          <a:p>
            <a:pPr lvl="1"/>
            <a:r>
              <a:rPr lang="en-US" dirty="0"/>
              <a:t>An electrical current is a movement of charge through a conductor.</a:t>
            </a:r>
          </a:p>
          <a:p>
            <a:pPr lvl="1"/>
            <a:r>
              <a:rPr lang="en-US" dirty="0"/>
              <a:t>A circuit is a closed loop of electrical current</a:t>
            </a:r>
            <a:r>
              <a:rPr lang="en-US" dirty="0" smtClean="0"/>
              <a:t>.</a:t>
            </a:r>
            <a:endParaRPr lang="en-US" dirty="0"/>
          </a:p>
        </p:txBody>
      </p:sp>
    </p:spTree>
    <p:extLst>
      <p:ext uri="{BB962C8B-B14F-4D97-AF65-F5344CB8AC3E}">
        <p14:creationId xmlns:p14="http://schemas.microsoft.com/office/powerpoint/2010/main" val="255444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resistance of a resistor, and the capacitance of a capacitor, can be understood from the basic properties of electric fields and forces, as well as the properties of materials and their geometry.</a:t>
            </a:r>
          </a:p>
          <a:p>
            <a:pPr lvl="1"/>
            <a:r>
              <a:rPr lang="en-US" dirty="0"/>
              <a:t>The current through a resistor is equal to the potential difference across the resistor divided by its resistance</a:t>
            </a:r>
            <a:r>
              <a:rPr lang="en-US" dirty="0" smtClean="0"/>
              <a:t>.</a:t>
            </a:r>
            <a:endParaRPr lang="en-US" dirty="0"/>
          </a:p>
        </p:txBody>
      </p:sp>
    </p:spTree>
    <p:extLst>
      <p:ext uri="{BB962C8B-B14F-4D97-AF65-F5344CB8AC3E}">
        <p14:creationId xmlns:p14="http://schemas.microsoft.com/office/powerpoint/2010/main" val="1488654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Matter </a:t>
            </a:r>
            <a:r>
              <a:rPr lang="en-US" sz="3200" dirty="0"/>
              <a:t>has a property called resistivity.</a:t>
            </a:r>
          </a:p>
          <a:p>
            <a:pPr lvl="1"/>
            <a:r>
              <a:rPr lang="en-US" dirty="0"/>
              <a:t>The resistivity of a material depends on its molecular and atomic structure.</a:t>
            </a:r>
          </a:p>
          <a:p>
            <a:pPr lvl="1"/>
            <a:r>
              <a:rPr lang="en-US" dirty="0"/>
              <a:t>The resistivity depends on the temperature of the material</a:t>
            </a:r>
            <a:r>
              <a:rPr lang="en-US" dirty="0" smtClean="0"/>
              <a:t>.</a:t>
            </a:r>
            <a:endParaRPr lang="en-US" dirty="0"/>
          </a:p>
        </p:txBody>
      </p:sp>
    </p:spTree>
    <p:extLst>
      <p:ext uri="{BB962C8B-B14F-4D97-AF65-F5344CB8AC3E}">
        <p14:creationId xmlns:p14="http://schemas.microsoft.com/office/powerpoint/2010/main" val="22946199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698</TotalTime>
  <Words>1762</Words>
  <Application>Microsoft Office PowerPoint</Application>
  <PresentationFormat>On-screen Show (4:3)</PresentationFormat>
  <Paragraphs>214</Paragraphs>
  <Slides>58</Slides>
  <Notes>0</Notes>
  <HiddenSlides>0</HiddenSlides>
  <MMClips>4</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0" baseType="lpstr">
      <vt:lpstr>Arial</vt:lpstr>
      <vt:lpstr>Calibri</vt:lpstr>
      <vt:lpstr>Cambria Math</vt:lpstr>
      <vt:lpstr>Consolas</vt:lpstr>
      <vt:lpstr>Corbel</vt:lpstr>
      <vt:lpstr>Pristina</vt:lpstr>
      <vt:lpstr>Viner Hand ITC</vt:lpstr>
      <vt:lpstr>Wingdings</vt:lpstr>
      <vt:lpstr>Wingdings 2</vt:lpstr>
      <vt:lpstr>Wingdings 3</vt:lpstr>
      <vt:lpstr>Metro</vt:lpstr>
      <vt:lpstr>Equation</vt:lpstr>
      <vt:lpstr>Devil physics The baddest class on campus AP Physics</vt:lpstr>
      <vt:lpstr>18-1: The electric battery 18-2: Electric current 18-3: Ohm’s Law:Resistance    and Resistors 18-4: Resistivity</vt:lpstr>
      <vt:lpstr>Reading Activity Questions?</vt:lpstr>
      <vt:lpstr>Big Idea(s): </vt:lpstr>
      <vt:lpstr>Enduring Understanding(s): </vt:lpstr>
      <vt:lpstr>Enduring Understanding(s): </vt:lpstr>
      <vt:lpstr>Essential Knowledge(s): </vt:lpstr>
      <vt:lpstr>Essential Knowledge(s): </vt:lpstr>
      <vt:lpstr>Essential Knowledge(s): </vt:lpstr>
      <vt:lpstr>Learning Objective(s): </vt:lpstr>
      <vt:lpstr>Learning Objective(s): </vt:lpstr>
      <vt:lpstr>Data Guide Equations</vt:lpstr>
      <vt:lpstr>PowerPoint Presentation</vt:lpstr>
      <vt:lpstr>Batteries</vt:lpstr>
      <vt:lpstr>Batteries: Practical Source of Electric Current</vt:lpstr>
      <vt:lpstr>Batteries</vt:lpstr>
      <vt:lpstr>Batteries</vt:lpstr>
      <vt:lpstr>Secondary Cells</vt:lpstr>
      <vt:lpstr>Secondary Cells</vt:lpstr>
      <vt:lpstr>Batteries</vt:lpstr>
      <vt:lpstr>Video: Electric Current</vt:lpstr>
      <vt:lpstr>Electric Current </vt:lpstr>
      <vt:lpstr>Electric Current </vt:lpstr>
      <vt:lpstr>Electric Current </vt:lpstr>
      <vt:lpstr>Electric Current </vt:lpstr>
      <vt:lpstr>Electric Current </vt:lpstr>
      <vt:lpstr>Electric Current </vt:lpstr>
      <vt:lpstr>Electric Current </vt:lpstr>
      <vt:lpstr>Electric Current </vt:lpstr>
      <vt:lpstr>Electric Current </vt:lpstr>
      <vt:lpstr>Electric Current </vt:lpstr>
      <vt:lpstr>Electric Current </vt:lpstr>
      <vt:lpstr>Electric Current </vt:lpstr>
      <vt:lpstr>Developing Ohm’s Law</vt:lpstr>
      <vt:lpstr>Electric Resistance and Ohm’s Law </vt:lpstr>
      <vt:lpstr>Electric Resistance and Ohm’s Law </vt:lpstr>
      <vt:lpstr>Electric Resistance and Ohm’s Law </vt:lpstr>
      <vt:lpstr>Electric Resistance and Ohm’s Law </vt:lpstr>
      <vt:lpstr>Electric Resistance and Ohm’s Law </vt:lpstr>
      <vt:lpstr>Electric Resistance and Ohm’s Law </vt:lpstr>
      <vt:lpstr>Electric Resistance and Ohm’s Law </vt:lpstr>
      <vt:lpstr>Electric Resistance and Ohm’s Law </vt:lpstr>
      <vt:lpstr>Resistivity</vt:lpstr>
      <vt:lpstr>Resistivity (ρ)</vt:lpstr>
      <vt:lpstr>Resistivity (ρ)</vt:lpstr>
      <vt:lpstr>Resistivity</vt:lpstr>
      <vt:lpstr>Data Guide Equations</vt:lpstr>
      <vt:lpstr>Essential Knowledge(s): </vt:lpstr>
      <vt:lpstr>Essential Knowledge(s): </vt:lpstr>
      <vt:lpstr>Essential Knowledge(s): </vt:lpstr>
      <vt:lpstr>Learning Objective(s): </vt:lpstr>
      <vt:lpstr>Learning Objective(s): </vt:lpstr>
      <vt:lpstr>Enduring Understanding(s): </vt:lpstr>
      <vt:lpstr>Enduring Understanding(s): </vt:lpstr>
      <vt:lpstr>Big Idea(s): </vt:lpstr>
      <vt:lpstr> Questions?</vt:lpstr>
      <vt:lpstr>Homework</vt:lpstr>
      <vt:lpstr>Stopped here 9/8/14</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55</cp:revision>
  <dcterms:created xsi:type="dcterms:W3CDTF">2010-12-08T08:20:03Z</dcterms:created>
  <dcterms:modified xsi:type="dcterms:W3CDTF">2016-04-06T12:25:55Z</dcterms:modified>
</cp:coreProperties>
</file>