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5" r:id="rId4"/>
    <p:sldId id="284" r:id="rId5"/>
    <p:sldId id="287" r:id="rId6"/>
    <p:sldId id="289" r:id="rId7"/>
    <p:sldId id="286" r:id="rId8"/>
    <p:sldId id="291" r:id="rId9"/>
    <p:sldId id="292" r:id="rId10"/>
    <p:sldId id="293" r:id="rId11"/>
    <p:sldId id="294" r:id="rId12"/>
    <p:sldId id="288" r:id="rId13"/>
    <p:sldId id="295" r:id="rId14"/>
    <p:sldId id="296" r:id="rId15"/>
    <p:sldId id="297" r:id="rId16"/>
    <p:sldId id="298" r:id="rId17"/>
    <p:sldId id="257" r:id="rId18"/>
    <p:sldId id="260" r:id="rId19"/>
    <p:sldId id="266" r:id="rId20"/>
    <p:sldId id="265" r:id="rId21"/>
    <p:sldId id="267" r:id="rId22"/>
    <p:sldId id="268" r:id="rId23"/>
    <p:sldId id="261" r:id="rId24"/>
    <p:sldId id="262" r:id="rId25"/>
    <p:sldId id="263" r:id="rId26"/>
    <p:sldId id="264" r:id="rId27"/>
    <p:sldId id="325" r:id="rId28"/>
    <p:sldId id="282" r:id="rId29"/>
    <p:sldId id="283" r:id="rId30"/>
    <p:sldId id="259" r:id="rId31"/>
    <p:sldId id="271" r:id="rId32"/>
    <p:sldId id="270" r:id="rId33"/>
    <p:sldId id="280" r:id="rId34"/>
    <p:sldId id="272" r:id="rId35"/>
    <p:sldId id="273"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08" r:id="rId49"/>
    <p:sldId id="309" r:id="rId50"/>
    <p:sldId id="310" r:id="rId51"/>
    <p:sldId id="311" r:id="rId52"/>
    <p:sldId id="312" r:id="rId53"/>
    <p:sldId id="302" r:id="rId54"/>
    <p:sldId id="303" r:id="rId55"/>
    <p:sldId id="304" r:id="rId56"/>
    <p:sldId id="305" r:id="rId57"/>
    <p:sldId id="306" r:id="rId58"/>
    <p:sldId id="307" r:id="rId59"/>
    <p:sldId id="300" r:id="rId60"/>
    <p:sldId id="301" r:id="rId61"/>
    <p:sldId id="299" r:id="rId62"/>
    <p:sldId id="275" r:id="rId63"/>
    <p:sldId id="274"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2/3/2016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2/3/2016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Linear%20Momentum.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7\Giancoli%20Lesson%207-1%20to%207-3\Linear%20Momentum.wmv" TargetMode="Externa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Conservation%20of%20Linear%20Momentum.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7\Giancoli%20Lesson%207-1%20to%207-3\Conservation%20of%20Linear%20Momentum.wmv" TargetMode="External"/><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33.xml.rels><?xml version="1.0" encoding="UTF-8" standalone="yes"?>
<Relationships xmlns="http://schemas.openxmlformats.org/package/2006/relationships"><Relationship Id="rId3" Type="http://schemas.openxmlformats.org/officeDocument/2006/relationships/hyperlink" Target="3%20Momentum%20Experiments.wmv" TargetMode="External"/><Relationship Id="rId2" Type="http://schemas.openxmlformats.org/officeDocument/2006/relationships/slideLayout" Target="../slideLayouts/slideLayout2.xml"/><Relationship Id="rId1" Type="http://schemas.openxmlformats.org/officeDocument/2006/relationships/video" Target="file:///G:\AAASync\AP%20Physics%201\Lesson%20Plans\Giancoli%20Lessons\Giancoli%20Chapter%207\Giancoli%20Lesson%207-1%20to%207-3\3%20Momentum%20Experiments.wmv" TargetMode="External"/><Relationship Id="rId5" Type="http://schemas.openxmlformats.org/officeDocument/2006/relationships/image" Target="../media/image20.png"/><Relationship Id="rId4" Type="http://schemas.microsoft.com/office/2007/relationships/media" Target="file:///E:\AAASync\AP%20Physics%201\Lesson%20Plans\Giancoli%20Lessons\Giancoli%20Chapter%207\Giancoli%20Lesson%207-1%20to%207-3\3%20Momentum%20Experiments.wmv" TargetMode="Externa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2.jpeg"/></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2.jpeg"/></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2.jpeg"/></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22.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boundary between a system and its environment is a decision made by the person considering the situation in order to simplify or otherwise assist in analysis.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analyze a scenario and make claims (develop arguments, justify assertions) about the forces exerted on an object by other objects for different types of forces or components of forces.</a:t>
            </a:r>
          </a:p>
          <a:p>
            <a:r>
              <a:rPr lang="en-US" sz="3200" dirty="0" smtClean="0"/>
              <a:t>The student is able to describe a force as an interaction between two objects and identify both objects for any force.</a:t>
            </a:r>
          </a:p>
          <a:p>
            <a:r>
              <a:rPr lang="en-US" sz="3200" dirty="0" smtClean="0"/>
              <a:t>The student is able to construct explanations of physical situations involving the interaction of bodies using Newton’s third law and the representation of action-reaction pairs of forces.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use Newton’s third law to make claims and predictions about the action-reaction pairs of forces when two objects interact.</a:t>
            </a:r>
          </a:p>
          <a:p>
            <a:r>
              <a:rPr lang="en-US" sz="3200" dirty="0" smtClean="0"/>
              <a:t>The student is able to justify the selection of data needed to determine the relationship between the direction of the force acting on an object and the change in momentum caused by that force.</a:t>
            </a:r>
          </a:p>
          <a:p>
            <a:r>
              <a:rPr lang="en-US" sz="3200" dirty="0" smtClean="0"/>
              <a:t>The student is able to justify the selection of routines for the calculation of the relationships between changes in momentum of an object, average force, impulse, and time of interaction.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predict the change in momentum of an object from the average force exerted on the object and the interval of time during which the force is exerted.</a:t>
            </a:r>
          </a:p>
          <a:p>
            <a:r>
              <a:rPr lang="en-US" sz="3200" dirty="0" smtClean="0"/>
              <a:t>The student is able to analyze data to characterize the change in momentum of an object from the average force exerted on the object and the interval of time during which the force is exerted.</a:t>
            </a:r>
          </a:p>
          <a:p>
            <a:r>
              <a:rPr lang="en-US" sz="3200" dirty="0" smtClean="0"/>
              <a:t>The student is able to design a plan for collecting data to investigate the relationship between changes in momentum and the average force exerted on an object over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calculate the change in linear momentum of a two-object system with constant mass in linear motion from a representation of the system (data, graphs, etc.).</a:t>
            </a:r>
          </a:p>
          <a:p>
            <a:r>
              <a:rPr lang="en-US" sz="3200" dirty="0" smtClean="0"/>
              <a:t>The student is able to analyze data to find the change in linear momentum for a constant-mass system using the product of the mass and the change in velocity of the center of mass.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apply mathematical routines to calculate the change in momentum of a system by analyzing the average force exerted over a certain time on the system.</a:t>
            </a:r>
          </a:p>
          <a:p>
            <a:r>
              <a:rPr lang="en-US" sz="3200" dirty="0" smtClean="0"/>
              <a:t>The student is able to perform analysis on data presented as a force-time graph and predict the change in momentum of a system.</a:t>
            </a:r>
          </a:p>
          <a:p>
            <a:r>
              <a:rPr lang="en-US" sz="3200" dirty="0" smtClean="0"/>
              <a:t>The student is able to define open and closed systems for everyday situations and apply conservation concepts for energy, charge, and linear momentum to those situations.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hlinkClick r:id="rId3" action="ppaction://hlinkfile"/>
              </a:rPr>
              <a:t>Introductory Video I: </a:t>
            </a:r>
            <a:br>
              <a:rPr lang="en-US" dirty="0" smtClean="0">
                <a:hlinkClick r:id="rId3" action="ppaction://hlinkfile"/>
              </a:rPr>
            </a:br>
            <a:r>
              <a:rPr lang="en-US" dirty="0" smtClean="0">
                <a:hlinkClick r:id="rId3" action="ppaction://hlinkfile"/>
              </a:rPr>
              <a:t>Linear Momentum</a:t>
            </a:r>
            <a:endParaRPr lang="en-US" dirty="0"/>
          </a:p>
        </p:txBody>
      </p:sp>
      <p:pic>
        <p:nvPicPr>
          <p:cNvPr id="5" name="Linear Momentum.wmv">
            <a:hlinkClick r:id="" action="ppaction://media"/>
          </p:cNvPr>
          <p:cNvPicPr>
            <a:picLocks noGrp="1" noRot="1" noChangeAspect="1"/>
          </p:cNvPicPr>
          <p:nvPr>
            <p:ph idx="1"/>
            <a:videoFile r:link="rId1"/>
          </p:nvPr>
        </p:nvPicPr>
        <p:blipFill>
          <a:blip r:embed="rId4" cstate="print"/>
          <a:stretch>
            <a:fillRect/>
          </a:stretch>
        </p:blipFill>
        <p:spPr>
          <a:xfrm>
            <a:off x="1523999" y="1612900"/>
            <a:ext cx="6790267" cy="50927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r>
              <a:rPr lang="en-US" dirty="0" smtClean="0"/>
              <a:t>Linear momentum of a body is defined as mass times velocity</a:t>
            </a:r>
          </a:p>
          <a:p>
            <a:endParaRPr lang="en-US" dirty="0" smtClean="0"/>
          </a:p>
          <a:p>
            <a:endParaRPr lang="en-US" dirty="0" smtClean="0"/>
          </a:p>
          <a:p>
            <a:endParaRPr lang="en-US" dirty="0" smtClean="0"/>
          </a:p>
          <a:p>
            <a:r>
              <a:rPr lang="en-US" dirty="0" smtClean="0">
                <a:solidFill>
                  <a:srgbClr val="FFFF00"/>
                </a:solidFill>
              </a:rPr>
              <a:t>What are the units for momentum?</a:t>
            </a:r>
          </a:p>
          <a:p>
            <a:r>
              <a:rPr lang="en-US" dirty="0" smtClean="0">
                <a:solidFill>
                  <a:srgbClr val="FFFF00"/>
                </a:solidFill>
              </a:rPr>
              <a:t>What is the SI unit for momentum?</a:t>
            </a:r>
          </a:p>
          <a:p>
            <a:pPr algn="ctr">
              <a:buNone/>
            </a:pPr>
            <a:endParaRPr lang="en-US" dirty="0" smtClean="0"/>
          </a:p>
        </p:txBody>
      </p:sp>
      <p:graphicFrame>
        <p:nvGraphicFramePr>
          <p:cNvPr id="4" name="Object 3"/>
          <p:cNvGraphicFramePr>
            <a:graphicFrameLocks noChangeAspect="1"/>
          </p:cNvGraphicFramePr>
          <p:nvPr/>
        </p:nvGraphicFramePr>
        <p:xfrm>
          <a:off x="2954215" y="3048000"/>
          <a:ext cx="2709985" cy="927100"/>
        </p:xfrm>
        <a:graphic>
          <a:graphicData uri="http://schemas.openxmlformats.org/presentationml/2006/ole">
            <p:oleObj spid="_x0000_s1028" name="Equation" r:id="rId3" imgW="482391" imgH="165028"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What are the units for momentum?</a:t>
            </a:r>
          </a:p>
          <a:p>
            <a:pPr lvl="1"/>
            <a:r>
              <a:rPr lang="en-US" b="1" dirty="0" smtClean="0">
                <a:solidFill>
                  <a:srgbClr val="FF0000"/>
                </a:solidFill>
              </a:rPr>
              <a:t>kg-m/s</a:t>
            </a:r>
          </a:p>
          <a:p>
            <a:r>
              <a:rPr lang="en-US" dirty="0" smtClean="0"/>
              <a:t>What is the SI unit for momentum?</a:t>
            </a:r>
          </a:p>
          <a:p>
            <a:pPr lvl="1"/>
            <a:r>
              <a:rPr lang="en-US" b="1" dirty="0" smtClean="0">
                <a:solidFill>
                  <a:srgbClr val="FF0000"/>
                </a:solidFill>
              </a:rPr>
              <a:t>There is no SI unit for momentum</a:t>
            </a:r>
            <a:endParaRPr lang="en-US" dirty="0" smtClean="0"/>
          </a:p>
          <a:p>
            <a:pPr algn="ctr">
              <a:buNone/>
            </a:pPr>
            <a:endParaRPr lang="en-US" dirty="0" smtClean="0"/>
          </a:p>
        </p:txBody>
      </p:sp>
      <p:graphicFrame>
        <p:nvGraphicFramePr>
          <p:cNvPr id="4" name="Object 3"/>
          <p:cNvGraphicFramePr>
            <a:graphicFrameLocks noChangeAspect="1"/>
          </p:cNvGraphicFramePr>
          <p:nvPr/>
        </p:nvGraphicFramePr>
        <p:xfrm>
          <a:off x="2895600" y="1600200"/>
          <a:ext cx="2709985" cy="927100"/>
        </p:xfrm>
        <a:graphic>
          <a:graphicData uri="http://schemas.openxmlformats.org/presentationml/2006/ole">
            <p:oleObj spid="_x0000_s8196" name="Equation" r:id="rId3" imgW="482391" imgH="165028"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590800"/>
            <a:ext cx="8839200" cy="3727704"/>
          </a:xfrm>
        </p:spPr>
        <p:txBody>
          <a:bodyPr/>
          <a:lstStyle/>
          <a:p>
            <a:r>
              <a:rPr lang="en-US" dirty="0" err="1" smtClean="0"/>
              <a:t>Lsn</a:t>
            </a:r>
            <a:r>
              <a:rPr lang="en-US" dirty="0" smtClean="0"/>
              <a:t> 7-1: momentum and its 				   relation to force </a:t>
            </a:r>
            <a:br>
              <a:rPr lang="en-US" dirty="0" smtClean="0"/>
            </a:br>
            <a:r>
              <a:rPr lang="en-US" dirty="0" err="1" smtClean="0"/>
              <a:t>Lsn</a:t>
            </a:r>
            <a:r>
              <a:rPr lang="en-US" dirty="0" smtClean="0"/>
              <a:t> 7-2: conservation of </a:t>
            </a:r>
            <a:br>
              <a:rPr lang="en-US" dirty="0" smtClean="0"/>
            </a:br>
            <a:r>
              <a:rPr lang="en-US" dirty="0" smtClean="0"/>
              <a:t>		   momentum</a:t>
            </a:r>
            <a:br>
              <a:rPr lang="en-US" dirty="0" smtClean="0"/>
            </a:br>
            <a:r>
              <a:rPr lang="en-US" dirty="0" err="1" smtClean="0"/>
              <a:t>Lsn</a:t>
            </a:r>
            <a:r>
              <a:rPr lang="en-US" dirty="0" smtClean="0"/>
              <a:t> 7-3: Collisions and </a:t>
            </a:r>
            <a:br>
              <a:rPr lang="en-US" dirty="0" smtClean="0"/>
            </a:br>
            <a:r>
              <a:rPr lang="en-US" dirty="0" smtClean="0"/>
              <a:t>		   impulse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295400"/>
            <a:ext cx="7772400" cy="5060160"/>
          </a:xfrm>
        </p:spPr>
        <p:txBody>
          <a:bodyPr/>
          <a:lstStyle/>
          <a:p>
            <a:r>
              <a:rPr lang="en-US" dirty="0" smtClean="0"/>
              <a:t>Homework Problem #1</a:t>
            </a:r>
          </a:p>
          <a:p>
            <a:pPr marL="463550" indent="0">
              <a:buNone/>
            </a:pPr>
            <a:r>
              <a:rPr lang="en-US" dirty="0" smtClean="0"/>
              <a:t>What is the magnitude of the momentum of a 22-g sparrow flying with a speed of 8.1 m/s?</a:t>
            </a:r>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r>
              <a:rPr lang="en-US" dirty="0" smtClean="0">
                <a:solidFill>
                  <a:srgbClr val="FFFF00"/>
                </a:solidFill>
              </a:rPr>
              <a:t>How does that compare to a 2.2kg pelican flying at the same speed?</a:t>
            </a:r>
          </a:p>
          <a:p>
            <a:pPr algn="ctr">
              <a:buNone/>
            </a:pPr>
            <a:endParaRPr lang="en-US" dirty="0" smtClean="0"/>
          </a:p>
        </p:txBody>
      </p:sp>
      <p:graphicFrame>
        <p:nvGraphicFramePr>
          <p:cNvPr id="4" name="Object 3"/>
          <p:cNvGraphicFramePr>
            <a:graphicFrameLocks noChangeAspect="1"/>
          </p:cNvGraphicFramePr>
          <p:nvPr/>
        </p:nvGraphicFramePr>
        <p:xfrm>
          <a:off x="1447800" y="3505200"/>
          <a:ext cx="6910388" cy="1202025"/>
        </p:xfrm>
        <a:graphic>
          <a:graphicData uri="http://schemas.openxmlformats.org/presentationml/2006/ole">
            <p:oleObj spid="_x0000_s7172" name="Equation" r:id="rId3" imgW="2336800" imgH="4064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295400"/>
            <a:ext cx="7772400" cy="5334000"/>
          </a:xfrm>
        </p:spPr>
        <p:txBody>
          <a:bodyPr>
            <a:normAutofit/>
          </a:bodyPr>
          <a:lstStyle/>
          <a:p>
            <a:r>
              <a:rPr lang="en-US" dirty="0" smtClean="0"/>
              <a:t>Homework Problem #1, Expanded</a:t>
            </a:r>
          </a:p>
          <a:p>
            <a:pPr marL="463550" indent="0">
              <a:buNone/>
            </a:pPr>
            <a:r>
              <a:rPr lang="en-US" dirty="0" smtClean="0"/>
              <a:t>How does that compare to a 2.2kg pelican flying at the same speed?</a:t>
            </a:r>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r>
              <a:rPr lang="en-US" dirty="0" smtClean="0"/>
              <a:t>Momentum is one hundred times greater.</a:t>
            </a:r>
          </a:p>
          <a:p>
            <a:pPr marL="463550" indent="0">
              <a:buNone/>
            </a:pPr>
            <a:r>
              <a:rPr lang="en-US" dirty="0" smtClean="0">
                <a:solidFill>
                  <a:srgbClr val="FFFF00"/>
                </a:solidFill>
              </a:rPr>
              <a:t>How fast would the sparrow have to fly to equal the momentum of the pelican?</a:t>
            </a:r>
          </a:p>
        </p:txBody>
      </p:sp>
      <p:graphicFrame>
        <p:nvGraphicFramePr>
          <p:cNvPr id="4" name="Object 3"/>
          <p:cNvGraphicFramePr>
            <a:graphicFrameLocks noChangeAspect="1"/>
          </p:cNvGraphicFramePr>
          <p:nvPr/>
        </p:nvGraphicFramePr>
        <p:xfrm>
          <a:off x="1447800" y="3029988"/>
          <a:ext cx="6946900" cy="1770612"/>
        </p:xfrm>
        <a:graphic>
          <a:graphicData uri="http://schemas.openxmlformats.org/presentationml/2006/ole">
            <p:oleObj spid="_x0000_s9220" name="Equation" r:id="rId3" imgW="2641600" imgH="6731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295400"/>
            <a:ext cx="7772400" cy="5060160"/>
          </a:xfrm>
        </p:spPr>
        <p:txBody>
          <a:bodyPr>
            <a:normAutofit fontScale="92500" lnSpcReduction="10000"/>
          </a:bodyPr>
          <a:lstStyle/>
          <a:p>
            <a:r>
              <a:rPr lang="en-US" dirty="0" smtClean="0"/>
              <a:t>Homework Problem #1, Expanded, Again</a:t>
            </a:r>
          </a:p>
          <a:p>
            <a:pPr marL="463550" indent="0">
              <a:buNone/>
            </a:pPr>
            <a:r>
              <a:rPr lang="en-US" dirty="0" smtClean="0"/>
              <a:t>How fast would the sparrow have to fly to equal the momentum of the pelican?</a:t>
            </a:r>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endParaRPr lang="en-US" dirty="0" smtClean="0"/>
          </a:p>
          <a:p>
            <a:pPr marL="463550" indent="0">
              <a:buNone/>
            </a:pPr>
            <a:r>
              <a:rPr lang="en-US" dirty="0" smtClean="0"/>
              <a:t>The required speed is one hundred times greater (and since it is 2.5 times the speed of sound it is also not very likely).</a:t>
            </a:r>
          </a:p>
          <a:p>
            <a:pPr algn="ctr">
              <a:buNone/>
            </a:pPr>
            <a:endParaRPr lang="en-US" dirty="0" smtClean="0"/>
          </a:p>
        </p:txBody>
      </p:sp>
      <p:graphicFrame>
        <p:nvGraphicFramePr>
          <p:cNvPr id="4" name="Object 3"/>
          <p:cNvGraphicFramePr>
            <a:graphicFrameLocks noChangeAspect="1"/>
          </p:cNvGraphicFramePr>
          <p:nvPr/>
        </p:nvGraphicFramePr>
        <p:xfrm>
          <a:off x="1524000" y="2847975"/>
          <a:ext cx="4845050" cy="1952625"/>
        </p:xfrm>
        <a:graphic>
          <a:graphicData uri="http://schemas.openxmlformats.org/presentationml/2006/ole">
            <p:oleObj spid="_x0000_s10244" name="Equation" r:id="rId3" imgW="1638300" imgH="6604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r>
              <a:rPr lang="en-US" dirty="0" smtClean="0"/>
              <a:t>Newton’s Second Law Revisited</a:t>
            </a:r>
          </a:p>
          <a:p>
            <a:pPr algn="ctr">
              <a:buNone/>
            </a:pPr>
            <a:endParaRPr lang="en-US" dirty="0" smtClean="0"/>
          </a:p>
        </p:txBody>
      </p:sp>
      <p:graphicFrame>
        <p:nvGraphicFramePr>
          <p:cNvPr id="4" name="Object 3"/>
          <p:cNvGraphicFramePr>
            <a:graphicFrameLocks noChangeAspect="1"/>
          </p:cNvGraphicFramePr>
          <p:nvPr/>
        </p:nvGraphicFramePr>
        <p:xfrm>
          <a:off x="914400" y="2743200"/>
          <a:ext cx="3001189" cy="2706689"/>
        </p:xfrm>
        <a:graphic>
          <a:graphicData uri="http://schemas.openxmlformats.org/presentationml/2006/ole">
            <p:oleObj spid="_x0000_s2054" name="Equation" r:id="rId3" imgW="761669" imgH="609336" progId="Equation.3">
              <p:embed/>
            </p:oleObj>
          </a:graphicData>
        </a:graphic>
      </p:graphicFrame>
      <p:graphicFrame>
        <p:nvGraphicFramePr>
          <p:cNvPr id="2051" name="Object 3"/>
          <p:cNvGraphicFramePr>
            <a:graphicFrameLocks noChangeAspect="1"/>
          </p:cNvGraphicFramePr>
          <p:nvPr/>
        </p:nvGraphicFramePr>
        <p:xfrm>
          <a:off x="5638800" y="2514600"/>
          <a:ext cx="2551113" cy="3547262"/>
        </p:xfrm>
        <a:graphic>
          <a:graphicData uri="http://schemas.openxmlformats.org/presentationml/2006/ole">
            <p:oleObj spid="_x0000_s2055" name="Equation" r:id="rId4" imgW="748975" imgH="1040948"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r>
              <a:rPr lang="en-US" dirty="0" smtClean="0"/>
              <a:t>Newton’s Second Law Revisited</a:t>
            </a:r>
          </a:p>
          <a:p>
            <a:pPr lvl="1"/>
            <a:r>
              <a:rPr lang="en-US" dirty="0" smtClean="0"/>
              <a:t>The rate of change of momentum of a body is equal to the net force applied to it.</a:t>
            </a:r>
          </a:p>
          <a:p>
            <a:pPr algn="ctr">
              <a:buNone/>
            </a:pPr>
            <a:endParaRPr lang="en-US" dirty="0" smtClean="0"/>
          </a:p>
        </p:txBody>
      </p:sp>
      <p:graphicFrame>
        <p:nvGraphicFramePr>
          <p:cNvPr id="2051" name="Object 3"/>
          <p:cNvGraphicFramePr>
            <a:graphicFrameLocks noChangeAspect="1"/>
          </p:cNvGraphicFramePr>
          <p:nvPr/>
        </p:nvGraphicFramePr>
        <p:xfrm>
          <a:off x="1676400" y="3429000"/>
          <a:ext cx="5189537" cy="1428750"/>
        </p:xfrm>
        <a:graphic>
          <a:graphicData uri="http://schemas.openxmlformats.org/presentationml/2006/ole">
            <p:oleObj spid="_x0000_s3077" name="Equation" r:id="rId3" imgW="1524000" imgH="4191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371600"/>
            <a:ext cx="7772400" cy="4983960"/>
          </a:xfrm>
        </p:spPr>
        <p:txBody>
          <a:bodyPr/>
          <a:lstStyle/>
          <a:p>
            <a:r>
              <a:rPr lang="en-US" u="sng" dirty="0" smtClean="0"/>
              <a:t>Example 7-1</a:t>
            </a:r>
          </a:p>
          <a:p>
            <a:pPr marL="463550" indent="0">
              <a:buNone/>
            </a:pPr>
            <a:r>
              <a:rPr lang="en-US" sz="2800" dirty="0" smtClean="0"/>
              <a:t>Washing a car:  Momentum change and force</a:t>
            </a:r>
          </a:p>
          <a:p>
            <a:pPr marL="463550" indent="0">
              <a:buNone/>
            </a:pPr>
            <a:r>
              <a:rPr lang="en-US" sz="2800" dirty="0" smtClean="0"/>
              <a:t>Water leaves a hose at a rate of 1.5 kg/s with a speed of 20 m/s and is aimed at the side of a car, which stops it (ignore </a:t>
            </a:r>
            <a:r>
              <a:rPr lang="en-US" sz="2800" dirty="0" err="1" smtClean="0"/>
              <a:t>splashback</a:t>
            </a:r>
            <a:r>
              <a:rPr lang="en-US" sz="2800" dirty="0" smtClean="0"/>
              <a:t>). What is the force exerted by the water on the car?</a:t>
            </a:r>
          </a:p>
        </p:txBody>
      </p:sp>
      <p:graphicFrame>
        <p:nvGraphicFramePr>
          <p:cNvPr id="2051" name="Object 3"/>
          <p:cNvGraphicFramePr>
            <a:graphicFrameLocks noChangeAspect="1"/>
          </p:cNvGraphicFramePr>
          <p:nvPr/>
        </p:nvGraphicFramePr>
        <p:xfrm>
          <a:off x="1524000" y="4343400"/>
          <a:ext cx="5867400" cy="2305688"/>
        </p:xfrm>
        <a:graphic>
          <a:graphicData uri="http://schemas.openxmlformats.org/presentationml/2006/ole">
            <p:oleObj spid="_x0000_s4100" name="Equation" r:id="rId3" imgW="2133600" imgH="8382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371600"/>
            <a:ext cx="7772400" cy="4983960"/>
          </a:xfrm>
        </p:spPr>
        <p:txBody>
          <a:bodyPr/>
          <a:lstStyle/>
          <a:p>
            <a:r>
              <a:rPr lang="en-US" u="sng" dirty="0" smtClean="0"/>
              <a:t>Example 7-1, Conceptual Question</a:t>
            </a:r>
          </a:p>
          <a:p>
            <a:pPr marL="463550" indent="0">
              <a:buNone/>
            </a:pPr>
            <a:r>
              <a:rPr lang="en-US" sz="2800" dirty="0" smtClean="0"/>
              <a:t>Washing a car:  Momentum change and force</a:t>
            </a:r>
          </a:p>
          <a:p>
            <a:pPr marL="463550" indent="0">
              <a:buNone/>
            </a:pPr>
            <a:r>
              <a:rPr lang="en-US" sz="2800" i="1" dirty="0" smtClean="0"/>
              <a:t>We ignored the </a:t>
            </a:r>
            <a:r>
              <a:rPr lang="en-US" sz="2800" i="1" dirty="0" err="1" smtClean="0"/>
              <a:t>splashback</a:t>
            </a:r>
            <a:r>
              <a:rPr lang="en-US" sz="2800" i="1" dirty="0" smtClean="0"/>
              <a:t>.  </a:t>
            </a:r>
            <a:r>
              <a:rPr lang="en-US" sz="2800" i="1" dirty="0" smtClean="0">
                <a:solidFill>
                  <a:srgbClr val="FFFF00"/>
                </a:solidFill>
              </a:rPr>
              <a:t>If we considered the momentum of the </a:t>
            </a:r>
            <a:r>
              <a:rPr lang="en-US" sz="2800" i="1" dirty="0" err="1" smtClean="0">
                <a:solidFill>
                  <a:srgbClr val="FFFF00"/>
                </a:solidFill>
              </a:rPr>
              <a:t>splashback</a:t>
            </a:r>
            <a:r>
              <a:rPr lang="en-US" sz="2800" i="1" dirty="0" smtClean="0">
                <a:solidFill>
                  <a:srgbClr val="FFFF00"/>
                </a:solidFill>
              </a:rPr>
              <a:t>, would the force be more or less?</a:t>
            </a:r>
          </a:p>
          <a:p>
            <a:pPr marL="463550" indent="0">
              <a:buNone/>
            </a:pPr>
            <a:endParaRPr lang="en-US" sz="2800" i="1" dirty="0" smtClean="0"/>
          </a:p>
          <a:p>
            <a:pPr marL="463550" indent="0">
              <a:buNone/>
            </a:pPr>
            <a:endParaRPr lang="en-US" sz="2800" i="1" dirty="0" smtClean="0"/>
          </a:p>
          <a:p>
            <a:pPr marL="463550" indent="0">
              <a:buNone/>
            </a:pPr>
            <a:endParaRPr lang="en-US" sz="2800" i="1" dirty="0" smtClean="0"/>
          </a:p>
          <a:p>
            <a:pPr marL="463550" indent="0">
              <a:buNone/>
            </a:pPr>
            <a:r>
              <a:rPr lang="en-US" sz="2800" i="1" dirty="0" smtClean="0">
                <a:solidFill>
                  <a:srgbClr val="FFFF00"/>
                </a:solidFill>
              </a:rPr>
              <a:t>What would the force be if momentum were conserved like energy?</a:t>
            </a:r>
          </a:p>
        </p:txBody>
      </p:sp>
      <p:graphicFrame>
        <p:nvGraphicFramePr>
          <p:cNvPr id="2051" name="Object 3"/>
          <p:cNvGraphicFramePr>
            <a:graphicFrameLocks noChangeAspect="1"/>
          </p:cNvGraphicFramePr>
          <p:nvPr/>
        </p:nvGraphicFramePr>
        <p:xfrm>
          <a:off x="2438400" y="3886200"/>
          <a:ext cx="4191000" cy="1152525"/>
        </p:xfrm>
        <a:graphic>
          <a:graphicData uri="http://schemas.openxmlformats.org/presentationml/2006/ole">
            <p:oleObj spid="_x0000_s5124" name="Equation" r:id="rId3" imgW="1524000" imgH="4191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a:xfrm>
            <a:off x="914400" y="1371600"/>
            <a:ext cx="7772400" cy="4983960"/>
          </a:xfrm>
        </p:spPr>
        <p:txBody>
          <a:bodyPr/>
          <a:lstStyle/>
          <a:p>
            <a:r>
              <a:rPr lang="en-US" u="sng" dirty="0" smtClean="0"/>
              <a:t>Example 7-1</a:t>
            </a:r>
          </a:p>
          <a:p>
            <a:pPr marL="463550" indent="0">
              <a:buNone/>
            </a:pPr>
            <a:r>
              <a:rPr lang="en-US" sz="2800" dirty="0" smtClean="0"/>
              <a:t>Washing a car:  Momentum change and force</a:t>
            </a:r>
          </a:p>
          <a:p>
            <a:pPr marL="463550" indent="0">
              <a:buNone/>
            </a:pPr>
            <a:r>
              <a:rPr lang="en-US" sz="2800" dirty="0" smtClean="0"/>
              <a:t>Water leaves a hose at a rate of 1.5 kg/s with a speed of 20 m/s and is aimed at the side of a car, which stops it </a:t>
            </a:r>
            <a:r>
              <a:rPr lang="en-US" sz="2800" dirty="0" smtClean="0"/>
              <a:t>(</a:t>
            </a:r>
            <a:r>
              <a:rPr lang="en-US" sz="2800" b="1" i="1" dirty="0" smtClean="0">
                <a:solidFill>
                  <a:srgbClr val="FFFF00"/>
                </a:solidFill>
              </a:rPr>
              <a:t>considering</a:t>
            </a:r>
            <a:r>
              <a:rPr lang="en-US" sz="2800" dirty="0" smtClean="0"/>
              <a:t> </a:t>
            </a:r>
            <a:r>
              <a:rPr lang="en-US" sz="2800" dirty="0" err="1" smtClean="0"/>
              <a:t>splashback</a:t>
            </a:r>
            <a:r>
              <a:rPr lang="en-US" sz="2800" dirty="0" smtClean="0"/>
              <a:t>). What is the force exerted by the water on the car?</a:t>
            </a:r>
          </a:p>
        </p:txBody>
      </p:sp>
      <p:graphicFrame>
        <p:nvGraphicFramePr>
          <p:cNvPr id="2051" name="Object 3"/>
          <p:cNvGraphicFramePr>
            <a:graphicFrameLocks noChangeAspect="1"/>
          </p:cNvGraphicFramePr>
          <p:nvPr/>
        </p:nvGraphicFramePr>
        <p:xfrm>
          <a:off x="685800" y="4535656"/>
          <a:ext cx="7745413" cy="2017544"/>
        </p:xfrm>
        <a:graphic>
          <a:graphicData uri="http://schemas.openxmlformats.org/presentationml/2006/ole">
            <p:oleObj spid="_x0000_s61442" name="Equation" r:id="rId3" imgW="3111480" imgH="812520" progId="Equation.3">
              <p:embed/>
            </p:oleObj>
          </a:graphicData>
        </a:graphic>
      </p:graphicFrame>
      <p:sp>
        <p:nvSpPr>
          <p:cNvPr id="5" name="Oval 4"/>
          <p:cNvSpPr/>
          <p:nvPr/>
        </p:nvSpPr>
        <p:spPr>
          <a:xfrm>
            <a:off x="1524000" y="5562600"/>
            <a:ext cx="838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r>
              <a:rPr lang="en-US" dirty="0" smtClean="0"/>
              <a:t>Newton’s Second Law Revisited</a:t>
            </a:r>
          </a:p>
          <a:p>
            <a:pPr lvl="1"/>
            <a:r>
              <a:rPr lang="en-US" dirty="0" smtClean="0"/>
              <a:t>The rate of change of momentum of a body is equal to the net force applied to it.</a:t>
            </a:r>
          </a:p>
          <a:p>
            <a:pPr algn="ctr">
              <a:buNone/>
            </a:pPr>
            <a:endParaRPr lang="en-US" dirty="0" smtClean="0"/>
          </a:p>
        </p:txBody>
      </p:sp>
      <p:graphicFrame>
        <p:nvGraphicFramePr>
          <p:cNvPr id="2051" name="Object 3"/>
          <p:cNvGraphicFramePr>
            <a:graphicFrameLocks noChangeAspect="1"/>
          </p:cNvGraphicFramePr>
          <p:nvPr/>
        </p:nvGraphicFramePr>
        <p:xfrm>
          <a:off x="1676400" y="3429000"/>
          <a:ext cx="5189537" cy="1428750"/>
        </p:xfrm>
        <a:graphic>
          <a:graphicData uri="http://schemas.openxmlformats.org/presentationml/2006/ole">
            <p:oleObj spid="_x0000_s33800" name="Equation" r:id="rId3" imgW="1524000" imgH="419100" progId="Equation.3">
              <p:embed/>
            </p:oleObj>
          </a:graphicData>
        </a:graphic>
      </p:graphicFrame>
      <p:graphicFrame>
        <p:nvGraphicFramePr>
          <p:cNvPr id="3076" name="Object 4"/>
          <p:cNvGraphicFramePr>
            <a:graphicFrameLocks noChangeAspect="1"/>
          </p:cNvGraphicFramePr>
          <p:nvPr/>
        </p:nvGraphicFramePr>
        <p:xfrm>
          <a:off x="381000" y="5486400"/>
          <a:ext cx="2119313" cy="693737"/>
        </p:xfrm>
        <a:graphic>
          <a:graphicData uri="http://schemas.openxmlformats.org/presentationml/2006/ole">
            <p:oleObj spid="_x0000_s33801" name="Equation" r:id="rId4" imgW="622030" imgH="203112" progId="Equation.3">
              <p:embed/>
            </p:oleObj>
          </a:graphicData>
        </a:graphic>
      </p:graphicFrame>
      <p:graphicFrame>
        <p:nvGraphicFramePr>
          <p:cNvPr id="3078" name="Object 6"/>
          <p:cNvGraphicFramePr>
            <a:graphicFrameLocks noChangeAspect="1"/>
          </p:cNvGraphicFramePr>
          <p:nvPr/>
        </p:nvGraphicFramePr>
        <p:xfrm>
          <a:off x="4495800" y="5426075"/>
          <a:ext cx="3633787" cy="822325"/>
        </p:xfrm>
        <a:graphic>
          <a:graphicData uri="http://schemas.openxmlformats.org/presentationml/2006/ole">
            <p:oleObj spid="_x0000_s33802" name="Equation" r:id="rId5" imgW="1066800" imgH="2413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Momentum</a:t>
            </a:r>
            <a:endParaRPr lang="en-US" dirty="0"/>
          </a:p>
        </p:txBody>
      </p:sp>
      <p:sp>
        <p:nvSpPr>
          <p:cNvPr id="3" name="Content Placeholder 2"/>
          <p:cNvSpPr>
            <a:spLocks noGrp="1"/>
          </p:cNvSpPr>
          <p:nvPr>
            <p:ph idx="1"/>
          </p:nvPr>
        </p:nvSpPr>
        <p:spPr/>
        <p:txBody>
          <a:bodyPr/>
          <a:lstStyle/>
          <a:p>
            <a:r>
              <a:rPr lang="en-US" dirty="0" smtClean="0"/>
              <a:t>If momentum is conserved,</a:t>
            </a:r>
          </a:p>
          <a:p>
            <a:pPr algn="ctr">
              <a:buNone/>
            </a:pPr>
            <a:endParaRPr lang="en-US" dirty="0" smtClean="0"/>
          </a:p>
        </p:txBody>
      </p:sp>
      <p:graphicFrame>
        <p:nvGraphicFramePr>
          <p:cNvPr id="3078" name="Object 6"/>
          <p:cNvGraphicFramePr>
            <a:graphicFrameLocks noChangeAspect="1"/>
          </p:cNvGraphicFramePr>
          <p:nvPr/>
        </p:nvGraphicFramePr>
        <p:xfrm>
          <a:off x="1447800" y="2541513"/>
          <a:ext cx="4953000" cy="3859287"/>
        </p:xfrm>
        <a:graphic>
          <a:graphicData uri="http://schemas.openxmlformats.org/presentationml/2006/ole">
            <p:oleObj spid="_x0000_s34822" name="Equation" r:id="rId3" imgW="1549400" imgH="12065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97864"/>
          </a:xfrm>
        </p:spPr>
        <p:txBody>
          <a:bodyPr/>
          <a:lstStyle/>
          <a:p>
            <a:r>
              <a:rPr lang="en-US" dirty="0" smtClean="0">
                <a:hlinkClick r:id="rId3" action="ppaction://hlinkfile"/>
              </a:rPr>
              <a:t>Conservation of Linear Momentum</a:t>
            </a:r>
            <a:endParaRPr lang="en-US" dirty="0"/>
          </a:p>
        </p:txBody>
      </p:sp>
      <p:pic>
        <p:nvPicPr>
          <p:cNvPr id="6" name="Conservation of Linear Momentum.wmv">
            <a:hlinkClick r:id="" action="ppaction://media"/>
          </p:cNvPr>
          <p:cNvPicPr>
            <a:picLocks noGrp="1" noRot="1" noChangeAspect="1"/>
          </p:cNvPicPr>
          <p:nvPr>
            <p:ph idx="1"/>
            <a:videoFile r:link="rId1"/>
          </p:nvPr>
        </p:nvPicPr>
        <p:blipFill>
          <a:blip r:embed="rId4" cstate="print"/>
          <a:stretch>
            <a:fillRect/>
          </a:stretch>
        </p:blipFill>
        <p:spPr>
          <a:xfrm>
            <a:off x="897467" y="1143000"/>
            <a:ext cx="7315200" cy="5486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MOMENTUM</a:t>
            </a:r>
            <a:endParaRPr lang="en-US" dirty="0"/>
          </a:p>
        </p:txBody>
      </p:sp>
      <p:sp>
        <p:nvSpPr>
          <p:cNvPr id="5" name="Content Placeholder 4"/>
          <p:cNvSpPr>
            <a:spLocks noGrp="1"/>
          </p:cNvSpPr>
          <p:nvPr>
            <p:ph idx="1"/>
          </p:nvPr>
        </p:nvSpPr>
        <p:spPr/>
        <p:txBody>
          <a:bodyPr/>
          <a:lstStyle/>
          <a:p>
            <a:r>
              <a:rPr lang="en-US" dirty="0" smtClean="0"/>
              <a:t>The vector sum of the </a:t>
            </a:r>
            <a:r>
              <a:rPr lang="en-US" dirty="0" err="1" smtClean="0"/>
              <a:t>momenta</a:t>
            </a:r>
            <a:r>
              <a:rPr lang="en-US" dirty="0" smtClean="0"/>
              <a:t> of two bodies colliding remains constant</a:t>
            </a:r>
          </a:p>
          <a:p>
            <a:endParaRPr lang="en-US" dirty="0" smtClean="0"/>
          </a:p>
          <a:p>
            <a:r>
              <a:rPr lang="en-US" dirty="0" smtClean="0"/>
              <a:t>Think of two billiard balls colliding head 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MOMENTUM</a:t>
            </a:r>
            <a:endParaRPr lang="en-US" dirty="0"/>
          </a:p>
        </p:txBody>
      </p:sp>
      <p:sp>
        <p:nvSpPr>
          <p:cNvPr id="5" name="Content Placeholder 4"/>
          <p:cNvSpPr>
            <a:spLocks noGrp="1"/>
          </p:cNvSpPr>
          <p:nvPr>
            <p:ph idx="1"/>
          </p:nvPr>
        </p:nvSpPr>
        <p:spPr/>
        <p:txBody>
          <a:bodyPr/>
          <a:lstStyle/>
          <a:p>
            <a:r>
              <a:rPr lang="en-US" dirty="0" smtClean="0"/>
              <a:t>LAW OF CONSERVATION OF LINEAR MOMENTUM</a:t>
            </a:r>
          </a:p>
          <a:p>
            <a:pPr lvl="1"/>
            <a:r>
              <a:rPr lang="en-US" dirty="0" smtClean="0"/>
              <a:t>The total momentum of an isolated system of bodies remains constant.</a:t>
            </a:r>
            <a:endParaRPr lang="en-US" dirty="0"/>
          </a:p>
        </p:txBody>
      </p:sp>
      <p:graphicFrame>
        <p:nvGraphicFramePr>
          <p:cNvPr id="6" name="Object 5"/>
          <p:cNvGraphicFramePr>
            <a:graphicFrameLocks noChangeAspect="1"/>
          </p:cNvGraphicFramePr>
          <p:nvPr/>
        </p:nvGraphicFramePr>
        <p:xfrm>
          <a:off x="1752599" y="3962400"/>
          <a:ext cx="5960533" cy="838200"/>
        </p:xfrm>
        <a:graphic>
          <a:graphicData uri="http://schemas.openxmlformats.org/presentationml/2006/ole">
            <p:oleObj spid="_x0000_s12292" name="Equation" r:id="rId3" imgW="1625600" imgH="22860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Momentum Experiments</a:t>
            </a:r>
            <a:endParaRPr lang="en-US" dirty="0"/>
          </a:p>
        </p:txBody>
      </p:sp>
      <p:pic>
        <p:nvPicPr>
          <p:cNvPr id="6" name="3 Momentum Experiments.wmv">
            <a:hlinkClick r:id="" action="ppaction://media"/>
          </p:cNvPr>
          <p:cNvPicPr>
            <a:picLocks noGrp="1" noChangeAspect="1"/>
          </p:cNvPicPr>
          <p:nvPr>
            <p:ph idx="1"/>
            <a:videoFile r:link="rId1"/>
            <p:extLst>
              <p:ext uri="{DAA4B4D4-6D71-4841-9C94-3DE7FCFB9230}">
                <p14:media xmlns:p14="http://schemas.microsoft.com/office/powerpoint/2010/main" xmlns="" r:link="rId4"/>
              </p:ext>
            </p:extLst>
          </p:nvPr>
        </p:nvPicPr>
        <p:blipFill>
          <a:blip r:embed="rId5" cstate="print"/>
          <a:stretch>
            <a:fillRect/>
          </a:stretch>
        </p:blipFill>
        <p:spPr>
          <a:xfrm>
            <a:off x="1295400" y="1441450"/>
            <a:ext cx="6858000" cy="5143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MOMENTUM</a:t>
            </a:r>
            <a:endParaRPr lang="en-US" dirty="0"/>
          </a:p>
        </p:txBody>
      </p:sp>
      <p:sp>
        <p:nvSpPr>
          <p:cNvPr id="5" name="Content Placeholder 4"/>
          <p:cNvSpPr>
            <a:spLocks noGrp="1"/>
          </p:cNvSpPr>
          <p:nvPr>
            <p:ph idx="1"/>
          </p:nvPr>
        </p:nvSpPr>
        <p:spPr>
          <a:xfrm>
            <a:off x="914400" y="1219200"/>
            <a:ext cx="7772400" cy="5136360"/>
          </a:xfrm>
        </p:spPr>
        <p:txBody>
          <a:bodyPr/>
          <a:lstStyle/>
          <a:p>
            <a:r>
              <a:rPr lang="en-US" dirty="0" smtClean="0"/>
              <a:t>Example 7-3, Railroad Cars Collide</a:t>
            </a:r>
          </a:p>
          <a:p>
            <a:pPr lvl="1"/>
            <a:r>
              <a:rPr lang="en-US" dirty="0" smtClean="0"/>
              <a:t>A 10,000-kg railroad car travelling at 24.0 m/s strikes an identical car at rest.  If the cars lock together as a result of the collision, what is their common speed afterward?</a:t>
            </a:r>
            <a:endParaRPr lang="en-US" dirty="0"/>
          </a:p>
        </p:txBody>
      </p:sp>
      <p:graphicFrame>
        <p:nvGraphicFramePr>
          <p:cNvPr id="6" name="Object 5"/>
          <p:cNvGraphicFramePr>
            <a:graphicFrameLocks noChangeAspect="1"/>
          </p:cNvGraphicFramePr>
          <p:nvPr/>
        </p:nvGraphicFramePr>
        <p:xfrm>
          <a:off x="1752599" y="3962400"/>
          <a:ext cx="5960533" cy="838200"/>
        </p:xfrm>
        <a:graphic>
          <a:graphicData uri="http://schemas.openxmlformats.org/presentationml/2006/ole">
            <p:oleObj spid="_x0000_s14340" name="Equation" r:id="rId3" imgW="1625600" imgH="22860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MOMENTUM</a:t>
            </a:r>
            <a:endParaRPr lang="en-US" dirty="0"/>
          </a:p>
        </p:txBody>
      </p:sp>
      <p:sp>
        <p:nvSpPr>
          <p:cNvPr id="5" name="Content Placeholder 4"/>
          <p:cNvSpPr>
            <a:spLocks noGrp="1"/>
          </p:cNvSpPr>
          <p:nvPr>
            <p:ph idx="1"/>
          </p:nvPr>
        </p:nvSpPr>
        <p:spPr>
          <a:xfrm>
            <a:off x="914400" y="1219200"/>
            <a:ext cx="7772400" cy="5136360"/>
          </a:xfrm>
        </p:spPr>
        <p:txBody>
          <a:bodyPr/>
          <a:lstStyle/>
          <a:p>
            <a:r>
              <a:rPr lang="en-US" dirty="0" smtClean="0"/>
              <a:t>Example 7-4, Rifle Recoil</a:t>
            </a:r>
          </a:p>
          <a:p>
            <a:pPr lvl="1"/>
            <a:r>
              <a:rPr lang="en-US" dirty="0" smtClean="0"/>
              <a:t>Calculate the recoil velocity of a 5.0-kg rifle that shoots a 0.050-kg bullet at a speed of 120 m/s.</a:t>
            </a:r>
            <a:endParaRPr lang="en-US" dirty="0"/>
          </a:p>
        </p:txBody>
      </p:sp>
      <p:graphicFrame>
        <p:nvGraphicFramePr>
          <p:cNvPr id="6" name="Object 5"/>
          <p:cNvGraphicFramePr>
            <a:graphicFrameLocks noChangeAspect="1"/>
          </p:cNvGraphicFramePr>
          <p:nvPr/>
        </p:nvGraphicFramePr>
        <p:xfrm>
          <a:off x="1752599" y="3962400"/>
          <a:ext cx="5960533" cy="838200"/>
        </p:xfrm>
        <a:graphic>
          <a:graphicData uri="http://schemas.openxmlformats.org/presentationml/2006/ole">
            <p:oleObj spid="_x0000_s15364" name="Equation" r:id="rId3" imgW="1625600" imgH="22860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121664"/>
          </a:xfrm>
        </p:spPr>
        <p:txBody>
          <a:bodyPr/>
          <a:lstStyle/>
          <a:p>
            <a:r>
              <a:rPr lang="en-US" dirty="0" smtClean="0"/>
              <a:t>Conservation of Momentum in Collisions</a:t>
            </a:r>
            <a:endParaRPr lang="en-US" dirty="0"/>
          </a:p>
        </p:txBody>
      </p:sp>
      <p:sp>
        <p:nvSpPr>
          <p:cNvPr id="7" name="Content Placeholder 6"/>
          <p:cNvSpPr>
            <a:spLocks noGrp="1"/>
          </p:cNvSpPr>
          <p:nvPr>
            <p:ph idx="1"/>
          </p:nvPr>
        </p:nvSpPr>
        <p:spPr>
          <a:xfrm>
            <a:off x="152400" y="1783560"/>
            <a:ext cx="4419600" cy="4572000"/>
          </a:xfrm>
        </p:spPr>
        <p:txBody>
          <a:bodyPr/>
          <a:lstStyle/>
          <a:p>
            <a:r>
              <a:rPr lang="en-US" dirty="0" smtClean="0"/>
              <a:t>Collisions represent a definitive change in momentum</a:t>
            </a:r>
          </a:p>
          <a:p>
            <a:r>
              <a:rPr lang="en-US" dirty="0" smtClean="0"/>
              <a:t>Most collisions involve a deformation of the two colliding bodies due to the large forces required to change momentum</a:t>
            </a:r>
            <a:endParaRPr lang="en-US" dirty="0"/>
          </a:p>
        </p:txBody>
      </p:sp>
      <p:pic>
        <p:nvPicPr>
          <p:cNvPr id="9" name="Picture 8" descr="Impulse 2.jpg"/>
          <p:cNvPicPr>
            <a:picLocks noChangeAspect="1"/>
          </p:cNvPicPr>
          <p:nvPr/>
        </p:nvPicPr>
        <p:blipFill>
          <a:blip r:embed="rId2" cstate="print"/>
          <a:srcRect b="24359"/>
          <a:stretch>
            <a:fillRect/>
          </a:stretch>
        </p:blipFill>
        <p:spPr>
          <a:xfrm>
            <a:off x="4800600" y="1066800"/>
            <a:ext cx="4168140" cy="2948684"/>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121664"/>
          </a:xfrm>
        </p:spPr>
        <p:txBody>
          <a:bodyPr/>
          <a:lstStyle/>
          <a:p>
            <a:r>
              <a:rPr lang="en-US" dirty="0" smtClean="0"/>
              <a:t>Conservation of Momentum in Collisions</a:t>
            </a:r>
            <a:endParaRPr lang="en-US" dirty="0"/>
          </a:p>
        </p:txBody>
      </p:sp>
      <p:sp>
        <p:nvSpPr>
          <p:cNvPr id="7" name="Content Placeholder 6"/>
          <p:cNvSpPr>
            <a:spLocks noGrp="1"/>
          </p:cNvSpPr>
          <p:nvPr>
            <p:ph idx="1"/>
          </p:nvPr>
        </p:nvSpPr>
        <p:spPr>
          <a:xfrm>
            <a:off x="381000" y="4114800"/>
            <a:ext cx="8382000" cy="2514600"/>
          </a:xfrm>
        </p:spPr>
        <p:txBody>
          <a:bodyPr>
            <a:normAutofit/>
          </a:bodyPr>
          <a:lstStyle/>
          <a:p>
            <a:r>
              <a:rPr lang="en-US" dirty="0" smtClean="0"/>
              <a:t>The large force is rapidly applied over a short period of time, then falls just as abruptly to zero</a:t>
            </a:r>
          </a:p>
          <a:p>
            <a:r>
              <a:rPr lang="en-US" dirty="0" smtClean="0"/>
              <a:t>This is what we call </a:t>
            </a:r>
            <a:r>
              <a:rPr lang="en-US" b="1" i="1" dirty="0" smtClean="0"/>
              <a:t>Impulse</a:t>
            </a:r>
            <a:endParaRPr lang="en-US" b="1" i="1" dirty="0"/>
          </a:p>
        </p:txBody>
      </p:sp>
      <p:pic>
        <p:nvPicPr>
          <p:cNvPr id="9" name="Picture 8" descr="Impulse 2.jpg"/>
          <p:cNvPicPr>
            <a:picLocks noChangeAspect="1"/>
          </p:cNvPicPr>
          <p:nvPr/>
        </p:nvPicPr>
        <p:blipFill>
          <a:blip r:embed="rId2" cstate="print"/>
          <a:srcRect b="25058"/>
          <a:stretch>
            <a:fillRect/>
          </a:stretch>
        </p:blipFill>
        <p:spPr>
          <a:xfrm>
            <a:off x="3429000" y="1410180"/>
            <a:ext cx="4252265" cy="247602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Impulse</a:t>
            </a:r>
            <a:endParaRPr lang="en-US" dirty="0"/>
          </a:p>
        </p:txBody>
      </p:sp>
      <p:sp>
        <p:nvSpPr>
          <p:cNvPr id="5" name="Content Placeholder 4"/>
          <p:cNvSpPr>
            <a:spLocks noGrp="1"/>
          </p:cNvSpPr>
          <p:nvPr>
            <p:ph idx="1"/>
          </p:nvPr>
        </p:nvSpPr>
        <p:spPr>
          <a:xfrm>
            <a:off x="304800" y="1783560"/>
            <a:ext cx="4343400" cy="4572000"/>
          </a:xfrm>
        </p:spPr>
        <p:txBody>
          <a:bodyPr/>
          <a:lstStyle/>
          <a:p>
            <a:r>
              <a:rPr lang="en-US" dirty="0" smtClean="0"/>
              <a:t>From Newton’s Second Law, we derived the equation relating force to the change in momentum per unit time</a:t>
            </a:r>
            <a:endParaRPr lang="en-US" dirty="0"/>
          </a:p>
        </p:txBody>
      </p:sp>
      <p:graphicFrame>
        <p:nvGraphicFramePr>
          <p:cNvPr id="6" name="Object 5"/>
          <p:cNvGraphicFramePr>
            <a:graphicFrameLocks noChangeAspect="1"/>
          </p:cNvGraphicFramePr>
          <p:nvPr/>
        </p:nvGraphicFramePr>
        <p:xfrm>
          <a:off x="5791200" y="2514600"/>
          <a:ext cx="2438400" cy="1889760"/>
        </p:xfrm>
        <a:graphic>
          <a:graphicData uri="http://schemas.openxmlformats.org/presentationml/2006/ole">
            <p:oleObj spid="_x0000_s41988" name="Equation" r:id="rId3" imgW="507780" imgH="393529"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Impulse</a:t>
            </a:r>
            <a:endParaRPr lang="en-US" dirty="0"/>
          </a:p>
        </p:txBody>
      </p:sp>
      <p:sp>
        <p:nvSpPr>
          <p:cNvPr id="5" name="Content Placeholder 4"/>
          <p:cNvSpPr>
            <a:spLocks noGrp="1"/>
          </p:cNvSpPr>
          <p:nvPr>
            <p:ph idx="1"/>
          </p:nvPr>
        </p:nvSpPr>
        <p:spPr>
          <a:xfrm>
            <a:off x="304800" y="1783560"/>
            <a:ext cx="4343400" cy="4572000"/>
          </a:xfrm>
        </p:spPr>
        <p:txBody>
          <a:bodyPr/>
          <a:lstStyle/>
          <a:p>
            <a:r>
              <a:rPr lang="en-US" b="1" i="1" dirty="0" smtClean="0">
                <a:solidFill>
                  <a:srgbClr val="FFFF00"/>
                </a:solidFill>
              </a:rPr>
              <a:t>From a car manufacturer’s standpoint, how can we use this equation to make crashes more survivable?</a:t>
            </a:r>
            <a:endParaRPr lang="en-US" b="1" i="1" dirty="0">
              <a:solidFill>
                <a:srgbClr val="FFFF00"/>
              </a:solidFill>
            </a:endParaRPr>
          </a:p>
        </p:txBody>
      </p:sp>
      <p:graphicFrame>
        <p:nvGraphicFramePr>
          <p:cNvPr id="6" name="Object 5"/>
          <p:cNvGraphicFramePr>
            <a:graphicFrameLocks noChangeAspect="1"/>
          </p:cNvGraphicFramePr>
          <p:nvPr/>
        </p:nvGraphicFramePr>
        <p:xfrm>
          <a:off x="5791200" y="2514600"/>
          <a:ext cx="2438400" cy="1889760"/>
        </p:xfrm>
        <a:graphic>
          <a:graphicData uri="http://schemas.openxmlformats.org/presentationml/2006/ole">
            <p:oleObj spid="_x0000_s43012" name="Equation" r:id="rId3" imgW="507780" imgH="393529"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All forces share certain common characteristics when considered by observers in inertial reference frames.</a:t>
            </a:r>
          </a:p>
          <a:p>
            <a:r>
              <a:rPr lang="en-US" sz="3200" dirty="0" smtClean="0"/>
              <a:t>A force exerted on an object can change the momentum of the object.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Impulse</a:t>
            </a:r>
            <a:endParaRPr lang="en-US" dirty="0"/>
          </a:p>
        </p:txBody>
      </p:sp>
      <p:sp>
        <p:nvSpPr>
          <p:cNvPr id="5" name="Content Placeholder 4"/>
          <p:cNvSpPr>
            <a:spLocks noGrp="1"/>
          </p:cNvSpPr>
          <p:nvPr>
            <p:ph idx="1"/>
          </p:nvPr>
        </p:nvSpPr>
        <p:spPr>
          <a:xfrm>
            <a:off x="304800" y="1797840"/>
            <a:ext cx="4343400" cy="4907760"/>
          </a:xfrm>
        </p:spPr>
        <p:txBody>
          <a:bodyPr>
            <a:normAutofit/>
          </a:bodyPr>
          <a:lstStyle/>
          <a:p>
            <a:r>
              <a:rPr lang="en-US" b="1" i="1" dirty="0" smtClean="0">
                <a:solidFill>
                  <a:srgbClr val="FFFF00"/>
                </a:solidFill>
              </a:rPr>
              <a:t>From a car manufacturer’s standpoint, how can we use this equation to make crashes more survivable?</a:t>
            </a:r>
          </a:p>
          <a:p>
            <a:pPr lvl="1"/>
            <a:r>
              <a:rPr lang="en-US" b="1" i="1" dirty="0" smtClean="0">
                <a:solidFill>
                  <a:srgbClr val="FF0000"/>
                </a:solidFill>
              </a:rPr>
              <a:t>Crumple zones</a:t>
            </a:r>
          </a:p>
          <a:p>
            <a:pPr lvl="1"/>
            <a:r>
              <a:rPr lang="en-US" b="1" i="1" dirty="0" smtClean="0">
                <a:solidFill>
                  <a:srgbClr val="FF0000"/>
                </a:solidFill>
              </a:rPr>
              <a:t>Air bags (not to be confused with Hillary Clinton)</a:t>
            </a:r>
          </a:p>
        </p:txBody>
      </p:sp>
      <p:graphicFrame>
        <p:nvGraphicFramePr>
          <p:cNvPr id="6" name="Object 5"/>
          <p:cNvGraphicFramePr>
            <a:graphicFrameLocks noChangeAspect="1"/>
          </p:cNvGraphicFramePr>
          <p:nvPr/>
        </p:nvGraphicFramePr>
        <p:xfrm>
          <a:off x="5791200" y="2514600"/>
          <a:ext cx="2438400" cy="1889760"/>
        </p:xfrm>
        <a:graphic>
          <a:graphicData uri="http://schemas.openxmlformats.org/presentationml/2006/ole">
            <p:oleObj spid="_x0000_s44036" name="Equation" r:id="rId3" imgW="507780" imgH="393529"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p:txBody>
          <a:bodyPr/>
          <a:lstStyle/>
          <a:p>
            <a:r>
              <a:rPr lang="en-US" dirty="0" smtClean="0"/>
              <a:t>We define </a:t>
            </a:r>
            <a:r>
              <a:rPr lang="en-US" b="1" i="1" dirty="0" smtClean="0"/>
              <a:t>impulse</a:t>
            </a:r>
            <a:r>
              <a:rPr lang="en-US" dirty="0" smtClean="0"/>
              <a:t> as the </a:t>
            </a:r>
            <a:r>
              <a:rPr lang="en-US" b="1" i="1" u="sng" dirty="0" smtClean="0"/>
              <a:t>change in momentum</a:t>
            </a:r>
            <a:r>
              <a:rPr lang="en-US" dirty="0" smtClean="0"/>
              <a:t> or as the </a:t>
            </a:r>
            <a:r>
              <a:rPr lang="en-US" b="1" i="1" u="sng" dirty="0" smtClean="0"/>
              <a:t>product of force and the time over which it is applied</a:t>
            </a:r>
            <a:r>
              <a:rPr lang="en-US" dirty="0" smtClean="0"/>
              <a:t>.</a:t>
            </a:r>
            <a:endParaRPr lang="en-US" dirty="0"/>
          </a:p>
        </p:txBody>
      </p:sp>
      <p:graphicFrame>
        <p:nvGraphicFramePr>
          <p:cNvPr id="2050" name="Object 2"/>
          <p:cNvGraphicFramePr>
            <a:graphicFrameLocks noChangeAspect="1"/>
          </p:cNvGraphicFramePr>
          <p:nvPr/>
        </p:nvGraphicFramePr>
        <p:xfrm>
          <a:off x="1371600" y="3581400"/>
          <a:ext cx="5472113" cy="2680875"/>
        </p:xfrm>
        <a:graphic>
          <a:graphicData uri="http://schemas.openxmlformats.org/presentationml/2006/ole">
            <p:oleObj spid="_x0000_s45060" name="Equation" r:id="rId3" imgW="1294838" imgH="634725"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914400" y="1371600"/>
            <a:ext cx="7772400" cy="4983960"/>
          </a:xfrm>
        </p:spPr>
        <p:txBody>
          <a:bodyPr/>
          <a:lstStyle/>
          <a:p>
            <a:r>
              <a:rPr lang="en-US" dirty="0" smtClean="0"/>
              <a:t>Impulse is most applicable when the force is applied over a very short period of time, i.e. milliseconds</a:t>
            </a:r>
            <a:endParaRPr lang="en-US" dirty="0"/>
          </a:p>
        </p:txBody>
      </p:sp>
      <p:graphicFrame>
        <p:nvGraphicFramePr>
          <p:cNvPr id="2050" name="Object 2"/>
          <p:cNvGraphicFramePr>
            <a:graphicFrameLocks noChangeAspect="1"/>
          </p:cNvGraphicFramePr>
          <p:nvPr/>
        </p:nvGraphicFramePr>
        <p:xfrm>
          <a:off x="1371600" y="3581400"/>
          <a:ext cx="5472113" cy="2680875"/>
        </p:xfrm>
        <a:graphic>
          <a:graphicData uri="http://schemas.openxmlformats.org/presentationml/2006/ole">
            <p:oleObj spid="_x0000_s46084" name="Equation" r:id="rId3" imgW="1294838" imgH="634725" progId="Equation.3">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914400" y="1371600"/>
            <a:ext cx="7772400" cy="4983960"/>
          </a:xfrm>
        </p:spPr>
        <p:txBody>
          <a:bodyPr/>
          <a:lstStyle/>
          <a:p>
            <a:r>
              <a:rPr lang="en-US" dirty="0" smtClean="0"/>
              <a:t>However, you can have the same impulse with a smaller force over a longer period of time as with a larger force over a shorter period of time</a:t>
            </a:r>
            <a:endParaRPr lang="en-US" dirty="0"/>
          </a:p>
        </p:txBody>
      </p:sp>
      <p:graphicFrame>
        <p:nvGraphicFramePr>
          <p:cNvPr id="2050" name="Object 2"/>
          <p:cNvGraphicFramePr>
            <a:graphicFrameLocks noChangeAspect="1"/>
          </p:cNvGraphicFramePr>
          <p:nvPr/>
        </p:nvGraphicFramePr>
        <p:xfrm>
          <a:off x="1371600" y="3581400"/>
          <a:ext cx="5472113" cy="2680875"/>
        </p:xfrm>
        <a:graphic>
          <a:graphicData uri="http://schemas.openxmlformats.org/presentationml/2006/ole">
            <p:oleObj spid="_x0000_s47108" name="Equation" r:id="rId3" imgW="1294838" imgH="634725" progId="Equation.3">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304800" y="1371600"/>
            <a:ext cx="4267200" cy="4983960"/>
          </a:xfrm>
        </p:spPr>
        <p:txBody>
          <a:bodyPr/>
          <a:lstStyle/>
          <a:p>
            <a:r>
              <a:rPr lang="en-US" i="1" dirty="0" smtClean="0">
                <a:solidFill>
                  <a:srgbClr val="FFFF00"/>
                </a:solidFill>
              </a:rPr>
              <a:t>We saw that impulse is not applied in a linear fashion (see </a:t>
            </a:r>
            <a:r>
              <a:rPr lang="en-US" b="1" i="1" u="sng" dirty="0" smtClean="0">
                <a:solidFill>
                  <a:srgbClr val="FFFF00"/>
                </a:solidFill>
              </a:rPr>
              <a:t>force-time</a:t>
            </a:r>
            <a:r>
              <a:rPr lang="en-US" i="1" dirty="0" smtClean="0">
                <a:solidFill>
                  <a:srgbClr val="FFFF00"/>
                </a:solidFill>
              </a:rPr>
              <a:t> graph) so how can we compute it?</a:t>
            </a:r>
            <a:endParaRPr lang="en-US" i="1" dirty="0">
              <a:solidFill>
                <a:srgbClr val="FFFF00"/>
              </a:solidFill>
            </a:endParaRPr>
          </a:p>
        </p:txBody>
      </p:sp>
      <p:graphicFrame>
        <p:nvGraphicFramePr>
          <p:cNvPr id="2050" name="Object 2"/>
          <p:cNvGraphicFramePr>
            <a:graphicFrameLocks noChangeAspect="1"/>
          </p:cNvGraphicFramePr>
          <p:nvPr/>
        </p:nvGraphicFramePr>
        <p:xfrm>
          <a:off x="1690687" y="5543550"/>
          <a:ext cx="5472113" cy="857250"/>
        </p:xfrm>
        <a:graphic>
          <a:graphicData uri="http://schemas.openxmlformats.org/presentationml/2006/ole">
            <p:oleObj spid="_x0000_s48132" name="Equation" r:id="rId3" imgW="1295400" imgH="203200" progId="Equation.3">
              <p:embed/>
            </p:oleObj>
          </a:graphicData>
        </a:graphic>
      </p:graphicFrame>
      <p:pic>
        <p:nvPicPr>
          <p:cNvPr id="5" name="Picture 4" descr="Impulse 2.jpg"/>
          <p:cNvPicPr>
            <a:picLocks noChangeAspect="1"/>
          </p:cNvPicPr>
          <p:nvPr/>
        </p:nvPicPr>
        <p:blipFill>
          <a:blip r:embed="rId4" cstate="print"/>
          <a:srcRect b="25058"/>
          <a:stretch>
            <a:fillRect/>
          </a:stretch>
        </p:blipFill>
        <p:spPr>
          <a:xfrm>
            <a:off x="4739335" y="1447800"/>
            <a:ext cx="4252265" cy="33528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304800" y="1371600"/>
            <a:ext cx="4267200" cy="4983960"/>
          </a:xfrm>
        </p:spPr>
        <p:txBody>
          <a:bodyPr/>
          <a:lstStyle/>
          <a:p>
            <a:r>
              <a:rPr lang="en-US" i="1" dirty="0" smtClean="0">
                <a:solidFill>
                  <a:srgbClr val="FFFF00"/>
                </a:solidFill>
              </a:rPr>
              <a:t>We saw that impulse is not applied in a linear fashion (see </a:t>
            </a:r>
            <a:r>
              <a:rPr lang="en-US" b="1" i="1" u="sng" dirty="0" smtClean="0">
                <a:solidFill>
                  <a:srgbClr val="FFFF00"/>
                </a:solidFill>
              </a:rPr>
              <a:t>force-time</a:t>
            </a:r>
            <a:r>
              <a:rPr lang="en-US" i="1" dirty="0" smtClean="0">
                <a:solidFill>
                  <a:srgbClr val="FFFF00"/>
                </a:solidFill>
              </a:rPr>
              <a:t> graph) so how can we compute it?</a:t>
            </a:r>
          </a:p>
          <a:p>
            <a:pPr lvl="1"/>
            <a:r>
              <a:rPr lang="en-US" b="1" i="1" dirty="0" smtClean="0">
                <a:solidFill>
                  <a:srgbClr val="FF0000"/>
                </a:solidFill>
              </a:rPr>
              <a:t>Area under the curve</a:t>
            </a:r>
            <a:endParaRPr lang="en-US" b="1" i="1" dirty="0">
              <a:solidFill>
                <a:srgbClr val="FF0000"/>
              </a:solidFill>
            </a:endParaRPr>
          </a:p>
        </p:txBody>
      </p:sp>
      <p:graphicFrame>
        <p:nvGraphicFramePr>
          <p:cNvPr id="2050" name="Object 2"/>
          <p:cNvGraphicFramePr>
            <a:graphicFrameLocks noChangeAspect="1"/>
          </p:cNvGraphicFramePr>
          <p:nvPr/>
        </p:nvGraphicFramePr>
        <p:xfrm>
          <a:off x="1690687" y="5543550"/>
          <a:ext cx="5472113" cy="857250"/>
        </p:xfrm>
        <a:graphic>
          <a:graphicData uri="http://schemas.openxmlformats.org/presentationml/2006/ole">
            <p:oleObj spid="_x0000_s49156" name="Equation" r:id="rId3" imgW="1295400" imgH="203200" progId="Equation.3">
              <p:embed/>
            </p:oleObj>
          </a:graphicData>
        </a:graphic>
      </p:graphicFrame>
      <p:pic>
        <p:nvPicPr>
          <p:cNvPr id="5" name="Picture 4" descr="Impulse 2.jpg"/>
          <p:cNvPicPr>
            <a:picLocks noChangeAspect="1"/>
          </p:cNvPicPr>
          <p:nvPr/>
        </p:nvPicPr>
        <p:blipFill>
          <a:blip r:embed="rId4" cstate="print"/>
          <a:srcRect b="25058"/>
          <a:stretch>
            <a:fillRect/>
          </a:stretch>
        </p:blipFill>
        <p:spPr>
          <a:xfrm>
            <a:off x="4739335" y="1447800"/>
            <a:ext cx="4252265" cy="335280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304800" y="1371600"/>
            <a:ext cx="4267200" cy="4983960"/>
          </a:xfrm>
        </p:spPr>
        <p:txBody>
          <a:bodyPr/>
          <a:lstStyle/>
          <a:p>
            <a:r>
              <a:rPr lang="en-US" i="1" dirty="0" smtClean="0">
                <a:solidFill>
                  <a:srgbClr val="FFFF00"/>
                </a:solidFill>
              </a:rPr>
              <a:t>We saw that impulse is not applied in a linear fashion (see force-time graph) so how can we compute it?</a:t>
            </a:r>
          </a:p>
          <a:p>
            <a:pPr lvl="1"/>
            <a:r>
              <a:rPr lang="en-US" b="1" i="1" dirty="0" smtClean="0">
                <a:solidFill>
                  <a:srgbClr val="FF0000"/>
                </a:solidFill>
              </a:rPr>
              <a:t>Area under the curve</a:t>
            </a:r>
          </a:p>
          <a:p>
            <a:pPr lvl="1" algn="ctr">
              <a:buNone/>
            </a:pPr>
            <a:r>
              <a:rPr lang="en-US" b="1" i="1" dirty="0" smtClean="0">
                <a:solidFill>
                  <a:srgbClr val="FF0000"/>
                </a:solidFill>
              </a:rPr>
              <a:t>OR?</a:t>
            </a:r>
          </a:p>
        </p:txBody>
      </p:sp>
      <p:graphicFrame>
        <p:nvGraphicFramePr>
          <p:cNvPr id="2050" name="Object 2"/>
          <p:cNvGraphicFramePr>
            <a:graphicFrameLocks noChangeAspect="1"/>
          </p:cNvGraphicFramePr>
          <p:nvPr/>
        </p:nvGraphicFramePr>
        <p:xfrm>
          <a:off x="1690687" y="5543550"/>
          <a:ext cx="5472113" cy="857250"/>
        </p:xfrm>
        <a:graphic>
          <a:graphicData uri="http://schemas.openxmlformats.org/presentationml/2006/ole">
            <p:oleObj spid="_x0000_s50180" name="Equation" r:id="rId3" imgW="1295400" imgH="203200" progId="Equation.3">
              <p:embed/>
            </p:oleObj>
          </a:graphicData>
        </a:graphic>
      </p:graphicFrame>
      <p:pic>
        <p:nvPicPr>
          <p:cNvPr id="5" name="Picture 4" descr="Impulse 2.jpg"/>
          <p:cNvPicPr>
            <a:picLocks noChangeAspect="1"/>
          </p:cNvPicPr>
          <p:nvPr/>
        </p:nvPicPr>
        <p:blipFill>
          <a:blip r:embed="rId4" cstate="print"/>
          <a:srcRect b="25058"/>
          <a:stretch>
            <a:fillRect/>
          </a:stretch>
        </p:blipFill>
        <p:spPr>
          <a:xfrm>
            <a:off x="4739335" y="1447800"/>
            <a:ext cx="4252265" cy="33528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Impulse</a:t>
            </a:r>
            <a:endParaRPr lang="en-US" dirty="0"/>
          </a:p>
        </p:txBody>
      </p:sp>
      <p:sp>
        <p:nvSpPr>
          <p:cNvPr id="3" name="Content Placeholder 2"/>
          <p:cNvSpPr>
            <a:spLocks noGrp="1"/>
          </p:cNvSpPr>
          <p:nvPr>
            <p:ph idx="1"/>
          </p:nvPr>
        </p:nvSpPr>
        <p:spPr>
          <a:xfrm>
            <a:off x="304800" y="1371600"/>
            <a:ext cx="4267200" cy="4983960"/>
          </a:xfrm>
        </p:spPr>
        <p:txBody>
          <a:bodyPr/>
          <a:lstStyle/>
          <a:p>
            <a:r>
              <a:rPr lang="en-US" i="1" dirty="0" smtClean="0">
                <a:solidFill>
                  <a:srgbClr val="FFFF00"/>
                </a:solidFill>
              </a:rPr>
              <a:t>We saw that impulse is not applied in a linear fashion (see force-time graph) so how can we compute it?</a:t>
            </a:r>
          </a:p>
          <a:p>
            <a:pPr lvl="1"/>
            <a:r>
              <a:rPr lang="en-US" b="1" i="1" dirty="0" smtClean="0">
                <a:solidFill>
                  <a:srgbClr val="FF0000"/>
                </a:solidFill>
              </a:rPr>
              <a:t>Area under the curve</a:t>
            </a:r>
          </a:p>
          <a:p>
            <a:pPr lvl="1" algn="ctr">
              <a:buNone/>
            </a:pPr>
            <a:r>
              <a:rPr lang="en-US" b="1" i="1" dirty="0" smtClean="0">
                <a:solidFill>
                  <a:srgbClr val="FF0000"/>
                </a:solidFill>
              </a:rPr>
              <a:t>OR?</a:t>
            </a:r>
          </a:p>
          <a:p>
            <a:pPr lvl="1"/>
            <a:r>
              <a:rPr lang="en-US" b="1" i="1" dirty="0" smtClean="0">
                <a:solidFill>
                  <a:srgbClr val="FF0000"/>
                </a:solidFill>
              </a:rPr>
              <a:t>Average Force x time</a:t>
            </a:r>
          </a:p>
        </p:txBody>
      </p:sp>
      <p:graphicFrame>
        <p:nvGraphicFramePr>
          <p:cNvPr id="2050" name="Object 2"/>
          <p:cNvGraphicFramePr>
            <a:graphicFrameLocks noChangeAspect="1"/>
          </p:cNvGraphicFramePr>
          <p:nvPr/>
        </p:nvGraphicFramePr>
        <p:xfrm>
          <a:off x="1663700" y="5491163"/>
          <a:ext cx="5526088" cy="963612"/>
        </p:xfrm>
        <a:graphic>
          <a:graphicData uri="http://schemas.openxmlformats.org/presentationml/2006/ole">
            <p:oleObj spid="_x0000_s51204" name="Equation" r:id="rId3" imgW="1308100" imgH="228600" progId="Equation.3">
              <p:embed/>
            </p:oleObj>
          </a:graphicData>
        </a:graphic>
      </p:graphicFrame>
      <p:pic>
        <p:nvPicPr>
          <p:cNvPr id="5" name="Picture 4" descr="Impulse 2.jpg"/>
          <p:cNvPicPr>
            <a:picLocks noChangeAspect="1"/>
          </p:cNvPicPr>
          <p:nvPr/>
        </p:nvPicPr>
        <p:blipFill>
          <a:blip r:embed="rId4" cstate="print"/>
          <a:srcRect b="25058"/>
          <a:stretch>
            <a:fillRect/>
          </a:stretch>
        </p:blipFill>
        <p:spPr>
          <a:xfrm>
            <a:off x="4739335" y="1447800"/>
            <a:ext cx="4252265" cy="3352800"/>
          </a:xfrm>
          <a:prstGeom prst="rect">
            <a:avLst/>
          </a:prstGeom>
        </p:spPr>
      </p:pic>
      <p:cxnSp>
        <p:nvCxnSpPr>
          <p:cNvPr id="7" name="Straight Connector 6"/>
          <p:cNvCxnSpPr/>
          <p:nvPr/>
        </p:nvCxnSpPr>
        <p:spPr>
          <a:xfrm>
            <a:off x="6096000" y="3429000"/>
            <a:ext cx="1219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5486400" y="4191000"/>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7467600" y="4191000"/>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15001" y="4114800"/>
            <a:ext cx="6857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10400" y="4114800"/>
            <a:ext cx="6857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391400" y="3124200"/>
            <a:ext cx="762000" cy="523220"/>
          </a:xfrm>
          <a:prstGeom prst="rect">
            <a:avLst/>
          </a:prstGeom>
          <a:noFill/>
          <a:ln>
            <a:noFill/>
          </a:ln>
        </p:spPr>
        <p:txBody>
          <a:bodyPr wrap="square" rtlCol="0">
            <a:spAutoFit/>
          </a:bodyPr>
          <a:lstStyle/>
          <a:p>
            <a:r>
              <a:rPr lang="en-US" sz="2800" b="1" dirty="0" err="1" smtClean="0">
                <a:solidFill>
                  <a:srgbClr val="FF0000"/>
                </a:solidFill>
              </a:rPr>
              <a:t>F</a:t>
            </a:r>
            <a:r>
              <a:rPr lang="en-US" sz="2800" b="1" baseline="-25000" dirty="0" err="1" smtClean="0">
                <a:solidFill>
                  <a:srgbClr val="FF0000"/>
                </a:solidFill>
              </a:rPr>
              <a:t>avg</a:t>
            </a:r>
            <a:endParaRPr lang="en-US" sz="2800" b="1" dirty="0">
              <a:solidFill>
                <a:srgbClr val="FF0000"/>
              </a:solidFill>
            </a:endParaRPr>
          </a:p>
        </p:txBody>
      </p:sp>
      <p:sp>
        <p:nvSpPr>
          <p:cNvPr id="16" name="TextBox 15"/>
          <p:cNvSpPr txBox="1"/>
          <p:nvPr/>
        </p:nvSpPr>
        <p:spPr>
          <a:xfrm>
            <a:off x="6477000" y="3839496"/>
            <a:ext cx="762000" cy="523220"/>
          </a:xfrm>
          <a:prstGeom prst="rect">
            <a:avLst/>
          </a:prstGeom>
          <a:noFill/>
          <a:ln>
            <a:noFill/>
          </a:ln>
        </p:spPr>
        <p:txBody>
          <a:bodyPr wrap="square" rtlCol="0">
            <a:spAutoFit/>
          </a:bodyPr>
          <a:lstStyle/>
          <a:p>
            <a:r>
              <a:rPr lang="el-GR" sz="2800" b="1" dirty="0" smtClean="0">
                <a:solidFill>
                  <a:srgbClr val="FF0000"/>
                </a:solidFill>
              </a:rPr>
              <a:t>Δ</a:t>
            </a:r>
            <a:r>
              <a:rPr lang="en-US" sz="2800" b="1" dirty="0" smtClean="0">
                <a:solidFill>
                  <a:srgbClr val="FF0000"/>
                </a:solidFill>
              </a:rPr>
              <a:t>t</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analyze a scenario and make claims (develop arguments, justify assertions) about the forces exerted on an object by other objects for different types of forces or components of forces.</a:t>
            </a:r>
          </a:p>
          <a:p>
            <a:r>
              <a:rPr lang="en-US" sz="3200" dirty="0" smtClean="0"/>
              <a:t>The student is able to describe a force as an interaction between two objects and identify both objects for any force.</a:t>
            </a:r>
          </a:p>
          <a:p>
            <a:r>
              <a:rPr lang="en-US" sz="3200" dirty="0" smtClean="0"/>
              <a:t>The student is able to construct explanations of physical situations involving the interaction of bodies using Newton’s third law and the representation of action-reaction pairs of forces.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use Newton’s third law to make claims and predictions about the action-reaction pairs of forces when two objects interact.</a:t>
            </a:r>
          </a:p>
          <a:p>
            <a:r>
              <a:rPr lang="en-US" sz="3200" dirty="0" smtClean="0"/>
              <a:t>The student is able to justify the selection of data needed to determine the relationship between the direction of the force acting on an object and the change in momentum caused by that force.</a:t>
            </a:r>
          </a:p>
          <a:p>
            <a:r>
              <a:rPr lang="en-US" sz="3200" dirty="0" smtClean="0"/>
              <a:t>The student is able to justify the selection of routines for the calculation of the relationships between changes in momentum of an object, average force, impulse, and time of interaction.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with other objects or systems can change the total linear momentum of a system.</a:t>
            </a:r>
          </a:p>
          <a:p>
            <a:r>
              <a:rPr lang="en-US" sz="3200" dirty="0" smtClean="0"/>
              <a:t>Certain quantities are conserved, in the sense that the changes of those quantities in a given system are always equal to the transfer of that quantity to or from the system by all possible interactions with other systems.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predict the change in momentum of an object from the average force exerted on the object and the interval of time during which the force is exerted.</a:t>
            </a:r>
          </a:p>
          <a:p>
            <a:r>
              <a:rPr lang="en-US" sz="3200" dirty="0" smtClean="0"/>
              <a:t>The student is able to analyze data to characterize the change in momentum of an object from the average force exerted on the object and the interval of time during which the force is exerted.</a:t>
            </a:r>
          </a:p>
          <a:p>
            <a:r>
              <a:rPr lang="en-US" sz="3200" dirty="0" smtClean="0"/>
              <a:t>The student is able to design a plan for collecting data to investigate the relationship between changes in momentum and the average force exerted on an object over time.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calculate the change in linear momentum of a two-object system with constant mass in linear motion from a representation of the system (data, graphs, etc.).</a:t>
            </a:r>
          </a:p>
          <a:p>
            <a:r>
              <a:rPr lang="en-US" sz="3200" dirty="0" smtClean="0"/>
              <a:t>The student is able to analyze data to find the change in linear momentum for a constant-mass system using the product of the mass and the change in velocity of the center of mass.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student is able to apply mathematical routines to calculate the change in momentum of a system by analyzing the average force exerted over a certain time on the system.</a:t>
            </a:r>
          </a:p>
          <a:p>
            <a:r>
              <a:rPr lang="en-US" sz="3200" dirty="0" smtClean="0"/>
              <a:t>The student is able to perform analysis on data presented as a force-time graph and predict the change in momentum of a system.</a:t>
            </a:r>
          </a:p>
          <a:p>
            <a:r>
              <a:rPr lang="en-US" sz="3200" dirty="0" smtClean="0"/>
              <a:t>The student is able to define open and closed systems for everyday situations and apply conservation concepts for energy, charge, and linear momentum to those situations.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force exerted on an object is always due to the interaction of that object with another object.</a:t>
            </a:r>
          </a:p>
          <a:p>
            <a:pPr lvl="1"/>
            <a:r>
              <a:rPr lang="en-US" dirty="0" smtClean="0"/>
              <a:t>The acceleration of an object, but not necessarily its velocity, is always in the direction of the net force exerted on the object by other objects.</a:t>
            </a:r>
          </a:p>
          <a:p>
            <a:r>
              <a:rPr lang="en-US" sz="3200" dirty="0" smtClean="0"/>
              <a:t>If one object exerts a force on a second object, the second object always exerts a force of equal magnitude on the first object in the opposite direction.</a:t>
            </a:r>
          </a:p>
          <a:p>
            <a:r>
              <a:rPr lang="en-US" sz="3200" dirty="0" smtClean="0"/>
              <a:t>The change in momentum of an object is a vector in the direction of the net force exerted on the object.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momentum of an object occurs over a time interval.</a:t>
            </a:r>
          </a:p>
          <a:p>
            <a:pPr lvl="1"/>
            <a:r>
              <a:rPr lang="en-US" dirty="0" smtClean="0"/>
              <a:t>The force that one object exerts on a second object changes the momentum of the second object (in the absence of other forces on the second object).</a:t>
            </a:r>
          </a:p>
          <a:p>
            <a:pPr lvl="1"/>
            <a:r>
              <a:rPr lang="en-US" dirty="0" smtClean="0"/>
              <a:t>The change in momentum of that object depends on the impulse, which is the product of the average force and the time interval during which the interaction occurred.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linear momentum for a constant-mass system is the product of the mass of the system and the change in velocity of the center of mass.</a:t>
            </a:r>
          </a:p>
          <a:p>
            <a:r>
              <a:rPr lang="en-US" sz="3200" dirty="0" smtClean="0"/>
              <a:t>An interaction can be either a force exerted by objects outside the system or the transfer of some quantity with objects outside the system.</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linear momentum of the system is given by the product of the average force on that system and the time interval during which the force is exerted.</a:t>
            </a:r>
          </a:p>
          <a:p>
            <a:pPr lvl="1"/>
            <a:r>
              <a:rPr lang="en-US" dirty="0" smtClean="0"/>
              <a:t>The units for momentum are the same as the units of the area under the curve of a force versus time graph.</a:t>
            </a:r>
          </a:p>
          <a:p>
            <a:pPr lvl="1"/>
            <a:r>
              <a:rPr lang="en-US" dirty="0" smtClean="0"/>
              <a:t>The changes in linear momentum and force are both vectors in the same direction.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For all systems under all circumstances, energy, charge, linear momentum, and angular momentum are conserved. For an isolated or a closed system, conserved quantities are constant. An open system is one that exchanges any conserved quantity with its surroundings.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boundary between a system and its environment is a decision made by the person considering the situation in order to simplify or otherwise assist in analysis.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All forces share certain common characteristics when considered by observers in inertial reference frames.</a:t>
            </a:r>
          </a:p>
          <a:p>
            <a:r>
              <a:rPr lang="en-US" sz="3200" dirty="0" smtClean="0"/>
              <a:t>A force exerted on an object can change the momentum of the object.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force exerted on an object is always due to the interaction of that object with another object.</a:t>
            </a:r>
          </a:p>
          <a:p>
            <a:pPr lvl="1"/>
            <a:r>
              <a:rPr lang="en-US" dirty="0" smtClean="0"/>
              <a:t>The acceleration of an object, but not necessarily its velocity, is always in the direction of the net force exerted on the object by other objects.</a:t>
            </a:r>
          </a:p>
          <a:p>
            <a:r>
              <a:rPr lang="en-US" sz="3200" dirty="0" smtClean="0"/>
              <a:t>If one object exerts a force on a second object, the second object always exerts a force of equal magnitude on the first object in the opposite direction.</a:t>
            </a:r>
          </a:p>
          <a:p>
            <a:r>
              <a:rPr lang="en-US" sz="3200" dirty="0" smtClean="0"/>
              <a:t>The change in momentum of an object is a vector in the direction of the net force exerted on the object.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Interactions with other objects or systems can change the total linear momentum of a system.</a:t>
            </a:r>
          </a:p>
          <a:p>
            <a:r>
              <a:rPr lang="en-US" sz="3200" dirty="0" smtClean="0"/>
              <a:t>Certain quantities are conserved, in the sense that the changes of those quantities in a given system are always equal to the transfer of that quantity to or from the system by all possible interactions with other systems.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interactions of an object with other objects can be described by forces.</a:t>
            </a:r>
          </a:p>
          <a:p>
            <a:r>
              <a:rPr lang="en-US" sz="3200" dirty="0" smtClean="0"/>
              <a:t>Interactions between systems can result in changes in those systems.</a:t>
            </a:r>
          </a:p>
          <a:p>
            <a:r>
              <a:rPr lang="en-US" sz="3200" dirty="0" smtClean="0"/>
              <a:t>Changes that occur as a result of interactions are constrained by conservation laws.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035296"/>
            <a:ext cx="7772400" cy="1975104"/>
          </a:xfrm>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Pristina" pitchFamily="66" charset="0"/>
              </a:rPr>
              <a:t>Questions?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5" name="Content Placeholder 3" descr="Boston Learning Physics.jpg"/>
          <p:cNvPicPr>
            <a:picLocks noChangeAspect="1"/>
          </p:cNvPicPr>
          <p:nvPr/>
        </p:nvPicPr>
        <p:blipFill>
          <a:blip r:embed="rId2" cstate="print"/>
          <a:stretch>
            <a:fillRect/>
          </a:stretch>
        </p:blipFill>
        <p:spPr>
          <a:xfrm>
            <a:off x="2590800" y="228448"/>
            <a:ext cx="3884372" cy="5181752"/>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990600" y="1351672"/>
            <a:ext cx="5434350" cy="977486"/>
          </a:xfrm>
        </p:spPr>
        <p:txBody>
          <a:bodyPr>
            <a:normAutofit/>
          </a:bodyPr>
          <a:lstStyle/>
          <a:p>
            <a:r>
              <a:rPr lang="en-US" sz="3600" b="1" smtClean="0"/>
              <a:t># </a:t>
            </a:r>
            <a:r>
              <a:rPr lang="en-US" sz="3600" b="1" smtClean="0"/>
              <a:t>1-12  AND  </a:t>
            </a:r>
            <a:r>
              <a:rPr lang="en-US" sz="3600" b="1" dirty="0" smtClean="0"/>
              <a:t>15-20</a:t>
            </a:r>
            <a:endParaRPr lang="en-US" sz="3600" b="1" dirty="0"/>
          </a:p>
        </p:txBody>
      </p:sp>
      <p:sp>
        <p:nvSpPr>
          <p:cNvPr id="2" name="Title 1"/>
          <p:cNvSpPr>
            <a:spLocks noGrp="1"/>
          </p:cNvSpPr>
          <p:nvPr>
            <p:ph type="title"/>
          </p:nvPr>
        </p:nvSpPr>
        <p:spPr/>
        <p:txBody>
          <a:bodyPr/>
          <a:lstStyle/>
          <a:p>
            <a:r>
              <a:rPr lang="en-US" dirty="0" smtClean="0"/>
              <a:t>HOMEWORK TIME!!!!!!!!!!!!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momentum of an object occurs over a time interval.</a:t>
            </a:r>
          </a:p>
          <a:p>
            <a:pPr lvl="1"/>
            <a:r>
              <a:rPr lang="en-US" dirty="0" smtClean="0"/>
              <a:t>The force that one object exerts on a second object changes the momentum of the second object (in the absence of other forces on the second object).</a:t>
            </a:r>
          </a:p>
          <a:p>
            <a:pPr lvl="1"/>
            <a:r>
              <a:rPr lang="en-US" dirty="0" smtClean="0"/>
              <a:t>The change in momentum of that object depends on the impulse, which is the product of the average force and the time interval during which the interaction occurred.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linear momentum for a constant-mass system is the product of the mass of the system and the change in velocity of the center of mass.</a:t>
            </a:r>
          </a:p>
          <a:p>
            <a:r>
              <a:rPr lang="en-US" sz="3200" dirty="0" smtClean="0"/>
              <a:t>An interaction can be either a force exerted by objects outside the system or the transfer of some quantity with objects outside the system.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The change in linear momentum of the system is given by the product of the average force on that system and the time interval during which the force is exerted.</a:t>
            </a:r>
          </a:p>
          <a:p>
            <a:pPr lvl="1"/>
            <a:r>
              <a:rPr lang="en-US" dirty="0" smtClean="0"/>
              <a:t>The units for momentum are the same as the units of the area under the curve of a force versus time graph.</a:t>
            </a:r>
          </a:p>
          <a:p>
            <a:pPr lvl="1"/>
            <a:r>
              <a:rPr lang="en-US" dirty="0" smtClean="0"/>
              <a:t>The changes in linear momentum and force are both vectors in the same direction.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518</TotalTime>
  <Words>2822</Words>
  <Application>Microsoft Office PowerPoint</Application>
  <PresentationFormat>On-screen Show (4:3)</PresentationFormat>
  <Paragraphs>221</Paragraphs>
  <Slides>63</Slides>
  <Notes>0</Notes>
  <HiddenSlides>0</HiddenSlides>
  <MMClips>3</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63</vt:i4>
      </vt:variant>
    </vt:vector>
  </HeadingPairs>
  <TitlesOfParts>
    <vt:vector size="66" baseType="lpstr">
      <vt:lpstr>Metro</vt:lpstr>
      <vt:lpstr>Equation</vt:lpstr>
      <vt:lpstr>Microsoft Equation 3.0</vt:lpstr>
      <vt:lpstr>Devil  physics The  baddest  class  on  campus AP  Physics</vt:lpstr>
      <vt:lpstr>Lsn 7-1: momentum and its        relation to force  Lsn 7-2: conservation of       momentum Lsn 7-3: Collisions and       impulse</vt:lpstr>
      <vt:lpstr>Big Idea(s):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Introductory Video I:  Linear Momentum</vt:lpstr>
      <vt:lpstr>Linear Momentum</vt:lpstr>
      <vt:lpstr>Linear Momentum</vt:lpstr>
      <vt:lpstr>Linear Momentum</vt:lpstr>
      <vt:lpstr>Linear Momentum</vt:lpstr>
      <vt:lpstr>Linear Momentum</vt:lpstr>
      <vt:lpstr>Linear Momentum</vt:lpstr>
      <vt:lpstr>Linear Momentum</vt:lpstr>
      <vt:lpstr>Linear Momentum</vt:lpstr>
      <vt:lpstr>Linear Momentum</vt:lpstr>
      <vt:lpstr>Linear Momentum</vt:lpstr>
      <vt:lpstr>Linear Momentum</vt:lpstr>
      <vt:lpstr>Linear Momentum</vt:lpstr>
      <vt:lpstr>Conservation of Linear Momentum</vt:lpstr>
      <vt:lpstr>CONSERVATION OF MOMENTUM</vt:lpstr>
      <vt:lpstr>CONSERVATION OF MOMENTUM</vt:lpstr>
      <vt:lpstr>Momentum Experiments</vt:lpstr>
      <vt:lpstr>CONSERVATION OF MOMENTUM</vt:lpstr>
      <vt:lpstr>CONSERVATION OF MOMENTUM</vt:lpstr>
      <vt:lpstr>Conservation of Momentum in Collisions</vt:lpstr>
      <vt:lpstr>Conservation of Momentum in Collisions</vt:lpstr>
      <vt:lpstr>Impulse</vt:lpstr>
      <vt:lpstr>Impulse</vt:lpstr>
      <vt:lpstr>Impulse</vt:lpstr>
      <vt:lpstr>Impulse</vt:lpstr>
      <vt:lpstr>Impulse</vt:lpstr>
      <vt:lpstr>Impulse</vt:lpstr>
      <vt:lpstr>Impulse</vt:lpstr>
      <vt:lpstr>Impulse</vt:lpstr>
      <vt:lpstr>Impulse</vt:lpstr>
      <vt:lpstr>Impulse</vt:lpstr>
      <vt:lpstr>Learning Objective(s): </vt:lpstr>
      <vt:lpstr>Learning Objective(s): </vt:lpstr>
      <vt:lpstr>Learning Objective(s): </vt:lpstr>
      <vt:lpstr>Learning Objective(s): </vt:lpstr>
      <vt:lpstr>Learning Objective(s): </vt:lpstr>
      <vt:lpstr>Essential Knowledge(s): </vt:lpstr>
      <vt:lpstr>Essential Knowledge(s): </vt:lpstr>
      <vt:lpstr>Essential Knowledge(s): </vt:lpstr>
      <vt:lpstr>Essential Knowledge(s): </vt:lpstr>
      <vt:lpstr>Essential Knowledge(s): </vt:lpstr>
      <vt:lpstr>Essential Knowledge(s): </vt:lpstr>
      <vt:lpstr>Enduring Understanding(s): </vt:lpstr>
      <vt:lpstr>Enduring Understanding(s): </vt:lpstr>
      <vt:lpstr>Big Idea(s): </vt:lpstr>
      <vt:lpstr> Questions?</vt:lpstr>
      <vt:lpstr>HOMEWORK TIME!!!!!!!!!!!!</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49</cp:revision>
  <dcterms:created xsi:type="dcterms:W3CDTF">2010-12-08T08:20:03Z</dcterms:created>
  <dcterms:modified xsi:type="dcterms:W3CDTF">2016-02-03T10:09:51Z</dcterms:modified>
</cp:coreProperties>
</file>