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4" r:id="rId7"/>
    <p:sldId id="265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95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9" r:id="rId32"/>
    <p:sldId id="290" r:id="rId33"/>
    <p:sldId id="291" r:id="rId34"/>
    <p:sldId id="292" r:id="rId35"/>
    <p:sldId id="293" r:id="rId36"/>
    <p:sldId id="294" r:id="rId37"/>
    <p:sldId id="296" r:id="rId38"/>
    <p:sldId id="297" r:id="rId39"/>
    <p:sldId id="266" r:id="rId40"/>
    <p:sldId id="267" r:id="rId41"/>
    <p:sldId id="261" r:id="rId42"/>
    <p:sldId id="262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9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hyperlink" Target="Using%20numbers%20and%20units.wm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hyperlink" Target="Scientific%20Notation.wmv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Reading%20Activity%20G1-5%20to%201-6.doc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>Devil physics</a:t>
            </a:r>
            <a:br>
              <a:rPr lang="en-US" dirty="0" smtClean="0">
                <a:latin typeface="Viner Hand ITC" pitchFamily="66" charset="0"/>
              </a:rPr>
            </a:br>
            <a:r>
              <a:rPr lang="en-US" sz="3200" dirty="0" smtClean="0">
                <a:latin typeface="Viner Hand ITC" pitchFamily="66" charset="0"/>
              </a:rPr>
              <a:t>The </a:t>
            </a:r>
            <a:r>
              <a:rPr lang="en-US" sz="3200" dirty="0" err="1" smtClean="0">
                <a:latin typeface="Viner Hand ITC" pitchFamily="66" charset="0"/>
              </a:rPr>
              <a:t>baddest</a:t>
            </a:r>
            <a:r>
              <a:rPr lang="en-US" sz="3200" dirty="0" smtClean="0">
                <a:latin typeface="Viner Hand ITC" pitchFamily="66" charset="0"/>
              </a:rPr>
              <a:t> class on campus</a:t>
            </a:r>
            <a:br>
              <a:rPr lang="en-US" sz="3200" dirty="0" smtClean="0">
                <a:latin typeface="Viner Hand ITC" pitchFamily="66" charset="0"/>
              </a:rPr>
            </a:br>
            <a:r>
              <a:rPr lang="en-US" sz="2800" dirty="0" smtClean="0">
                <a:latin typeface="Viner Hand ITC" pitchFamily="66" charset="0"/>
              </a:rPr>
              <a:t/>
            </a:r>
            <a:br>
              <a:rPr lang="en-US" sz="2800" dirty="0" smtClean="0">
                <a:latin typeface="Viner Hand ITC" pitchFamily="66" charset="0"/>
              </a:rPr>
            </a:br>
            <a:r>
              <a:rPr lang="en-US" sz="2800" dirty="0" smtClean="0">
                <a:latin typeface="Viner Hand ITC" pitchFamily="66" charset="0"/>
              </a:rPr>
              <a:t>AP Physics</a:t>
            </a:r>
            <a:endParaRPr lang="en-US" sz="28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Units and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smtClean="0"/>
              <a:t>Examples:</a:t>
            </a:r>
          </a:p>
          <a:p>
            <a:pPr lvl="1"/>
            <a:r>
              <a:rPr lang="en-US" b="1" dirty="0" smtClean="0"/>
              <a:t>The standard for one inch is 2.54 cm.  </a:t>
            </a:r>
          </a:p>
          <a:p>
            <a:pPr lvl="1"/>
            <a:r>
              <a:rPr lang="en-US" b="1" dirty="0" smtClean="0"/>
              <a:t>For the standard for cm, see meter above and divide by 100</a:t>
            </a:r>
            <a:endParaRPr lang="en-US" dirty="0" smtClean="0"/>
          </a:p>
        </p:txBody>
      </p:sp>
      <p:pic>
        <p:nvPicPr>
          <p:cNvPr id="5" name="Picture 4" descr="lawl_phys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3429000"/>
            <a:ext cx="317627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Système</a:t>
            </a:r>
            <a:r>
              <a:rPr lang="en-US" dirty="0" smtClean="0"/>
              <a:t> International (SI)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of units and standards most commonly used in science</a:t>
            </a:r>
          </a:p>
          <a:p>
            <a:r>
              <a:rPr lang="en-US" dirty="0" smtClean="0"/>
              <a:t>Commonly known as the metric system</a:t>
            </a:r>
          </a:p>
          <a:p>
            <a:r>
              <a:rPr lang="en-US" dirty="0" smtClean="0"/>
              <a:t>Base units:</a:t>
            </a:r>
          </a:p>
          <a:p>
            <a:pPr lvl="1"/>
            <a:r>
              <a:rPr lang="en-US" dirty="0" smtClean="0"/>
              <a:t>Length – meter (m)</a:t>
            </a:r>
          </a:p>
          <a:p>
            <a:pPr lvl="1"/>
            <a:r>
              <a:rPr lang="en-US" dirty="0" smtClean="0"/>
              <a:t>Mass – kilogram (kg)</a:t>
            </a:r>
          </a:p>
          <a:p>
            <a:pPr lvl="1"/>
            <a:r>
              <a:rPr lang="en-US" dirty="0" smtClean="0"/>
              <a:t>Time – second (s)</a:t>
            </a:r>
          </a:p>
          <a:p>
            <a:r>
              <a:rPr lang="en-US" dirty="0" smtClean="0"/>
              <a:t>Old name was MKS system (meter, kilogram, second)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Système</a:t>
            </a:r>
            <a:r>
              <a:rPr lang="en-US" dirty="0" smtClean="0"/>
              <a:t> International (SI)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Secondary metric system: CGS System</a:t>
            </a:r>
          </a:p>
          <a:p>
            <a:r>
              <a:rPr lang="en-US" dirty="0" smtClean="0"/>
              <a:t>Base units:</a:t>
            </a:r>
          </a:p>
          <a:p>
            <a:pPr lvl="1"/>
            <a:r>
              <a:rPr lang="en-US" dirty="0" smtClean="0"/>
              <a:t>Length – centimeter (cm)</a:t>
            </a:r>
          </a:p>
          <a:p>
            <a:pPr lvl="1"/>
            <a:r>
              <a:rPr lang="en-US" dirty="0" smtClean="0"/>
              <a:t>Mass – gram (g)</a:t>
            </a:r>
          </a:p>
          <a:p>
            <a:pPr lvl="1"/>
            <a:r>
              <a:rPr lang="en-US" dirty="0" smtClean="0"/>
              <a:t>Time – second (s)</a:t>
            </a:r>
          </a:p>
          <a:p>
            <a:r>
              <a:rPr lang="en-US" dirty="0" smtClean="0"/>
              <a:t>More useful for small stuff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British Engineering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 units:</a:t>
            </a:r>
          </a:p>
          <a:p>
            <a:pPr lvl="1"/>
            <a:r>
              <a:rPr lang="en-US" dirty="0" smtClean="0"/>
              <a:t>Length – foot (ft)</a:t>
            </a:r>
          </a:p>
          <a:p>
            <a:pPr lvl="1"/>
            <a:r>
              <a:rPr lang="en-US" dirty="0" smtClean="0"/>
              <a:t>Force – pound (lb)</a:t>
            </a:r>
          </a:p>
          <a:p>
            <a:pPr lvl="1"/>
            <a:r>
              <a:rPr lang="en-US" dirty="0" smtClean="0"/>
              <a:t>Time – second (s)</a:t>
            </a:r>
          </a:p>
          <a:p>
            <a:r>
              <a:rPr lang="en-US" dirty="0" smtClean="0"/>
              <a:t>Most engineering drawings are still in inches with tolerances measured in 1000ths of an inch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Units of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Force </a:t>
            </a:r>
            <a:r>
              <a:rPr lang="en-US" sz="3200" b="1" dirty="0" smtClean="0">
                <a:sym typeface="Symbol"/>
              </a:rPr>
              <a:t></a:t>
            </a:r>
            <a:r>
              <a:rPr lang="en-US" sz="3200" b="1" dirty="0" smtClean="0"/>
              <a:t> Newton (N) </a:t>
            </a:r>
            <a:r>
              <a:rPr lang="en-US" sz="3200" b="1" dirty="0" smtClean="0">
                <a:sym typeface="Symbol"/>
              </a:rPr>
              <a:t></a:t>
            </a:r>
            <a:r>
              <a:rPr lang="en-US" sz="3200" b="1" dirty="0" smtClean="0"/>
              <a:t> 1kg</a:t>
            </a:r>
            <a:r>
              <a:rPr lang="en-US" sz="3200" b="1" dirty="0" smtClean="0">
                <a:sym typeface="Symbol"/>
              </a:rPr>
              <a:t></a:t>
            </a:r>
            <a:r>
              <a:rPr lang="en-US" sz="3200" b="1" dirty="0" smtClean="0"/>
              <a:t>m/s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 </a:t>
            </a:r>
            <a:endParaRPr lang="en-US" sz="1800" dirty="0" smtClean="0"/>
          </a:p>
          <a:p>
            <a:r>
              <a:rPr lang="en-US" sz="3200" b="1" dirty="0" smtClean="0"/>
              <a:t>Energy and Work </a:t>
            </a:r>
            <a:r>
              <a:rPr lang="en-US" sz="3200" b="1" dirty="0" smtClean="0">
                <a:sym typeface="Symbol"/>
              </a:rPr>
              <a:t></a:t>
            </a:r>
            <a:r>
              <a:rPr lang="en-US" sz="3200" b="1" dirty="0" smtClean="0"/>
              <a:t> Joule (J) </a:t>
            </a:r>
            <a:r>
              <a:rPr lang="en-US" sz="3200" b="1" dirty="0" smtClean="0">
                <a:sym typeface="Symbol"/>
              </a:rPr>
              <a:t></a:t>
            </a:r>
            <a:r>
              <a:rPr lang="en-US" sz="3200" b="1" dirty="0" smtClean="0"/>
              <a:t> 1kg</a:t>
            </a:r>
            <a:r>
              <a:rPr lang="en-US" sz="3200" b="1" dirty="0" smtClean="0">
                <a:sym typeface="Symbol"/>
              </a:rPr>
              <a:t></a:t>
            </a:r>
            <a:r>
              <a:rPr lang="en-US" sz="3200" b="1" dirty="0" smtClean="0"/>
              <a:t>m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/s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 </a:t>
            </a:r>
            <a:endParaRPr lang="en-US" sz="1800" dirty="0" smtClean="0"/>
          </a:p>
          <a:p>
            <a:r>
              <a:rPr lang="en-US" sz="3200" b="1" dirty="0" smtClean="0"/>
              <a:t>Pressure </a:t>
            </a:r>
            <a:r>
              <a:rPr lang="en-US" sz="3200" b="1" dirty="0" smtClean="0">
                <a:sym typeface="Symbol"/>
              </a:rPr>
              <a:t></a:t>
            </a:r>
            <a:r>
              <a:rPr lang="en-US" sz="3200" b="1" dirty="0" smtClean="0"/>
              <a:t> Pascal (Pa) </a:t>
            </a:r>
            <a:r>
              <a:rPr lang="en-US" sz="3200" b="1" dirty="0" smtClean="0">
                <a:sym typeface="Symbol"/>
              </a:rPr>
              <a:t></a:t>
            </a:r>
            <a:r>
              <a:rPr lang="en-US" sz="3200" b="1" dirty="0" smtClean="0"/>
              <a:t> 1kg/m·s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 </a:t>
            </a:r>
            <a:endParaRPr lang="en-US" sz="1800" dirty="0" smtClean="0"/>
          </a:p>
        </p:txBody>
      </p:sp>
      <p:pic>
        <p:nvPicPr>
          <p:cNvPr id="5" name="Picture 4" descr="6431B1B255124569BEC1F323BC6BB2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3962400"/>
            <a:ext cx="352425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 dirty="0" smtClean="0"/>
              <a:t>Units are mucho </a:t>
            </a:r>
            <a:r>
              <a:rPr lang="en-US" sz="3200" b="1" dirty="0" err="1" smtClean="0"/>
              <a:t>importante</a:t>
            </a:r>
            <a:r>
              <a:rPr lang="en-US" sz="3200" b="1" dirty="0" smtClean="0"/>
              <a:t> to problem solving¡!</a:t>
            </a:r>
            <a:endParaRPr lang="en-US" sz="1600" dirty="0" smtClean="0"/>
          </a:p>
          <a:p>
            <a:pPr lvl="1"/>
            <a:r>
              <a:rPr lang="en-US" sz="2800" b="1" dirty="0" smtClean="0"/>
              <a:t>FIRST – ensure the units for your inputs are compatible for any constants you are given</a:t>
            </a:r>
            <a:endParaRPr lang="en-US" sz="1400" dirty="0" smtClean="0"/>
          </a:p>
          <a:p>
            <a:pPr lvl="1"/>
            <a:r>
              <a:rPr lang="en-US" sz="2800" b="1" dirty="0" smtClean="0"/>
              <a:t>SECOND – ensure all units are the same for the same type of measurement</a:t>
            </a:r>
            <a:endParaRPr lang="en-US" sz="1400" dirty="0" smtClean="0"/>
          </a:p>
          <a:p>
            <a:pPr lvl="1"/>
            <a:r>
              <a:rPr lang="en-US" sz="2800" b="1" dirty="0" smtClean="0"/>
              <a:t>THIRD – make sure your units cancel into the correct units for your answer (see below)</a:t>
            </a:r>
            <a:endParaRPr lang="en-US" sz="1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3962400" cy="528876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you add fractions?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24000" y="2423809"/>
          <a:ext cx="2057400" cy="1357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596880" imgH="393480" progId="Equation.3">
                  <p:embed/>
                </p:oleObj>
              </mc:Choice>
              <mc:Fallback>
                <p:oleObj name="Equation" r:id="rId3" imgW="5968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423809"/>
                        <a:ext cx="2057400" cy="135700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2000" cy="1121664"/>
          </a:xfrm>
        </p:spPr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114800" cy="1295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you add fractions?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4801" y="2286000"/>
          <a:ext cx="4114800" cy="4078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3" imgW="1358640" imgH="1346040" progId="Equation.3">
                  <p:embed/>
                </p:oleObj>
              </mc:Choice>
              <mc:Fallback>
                <p:oleObj name="Equation" r:id="rId3" imgW="1358640" imgH="1346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1" y="2286000"/>
                        <a:ext cx="4114800" cy="407853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1905000"/>
            <a:ext cx="4267200" cy="48006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Multiply by a conversion factor to get a common denominator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Conversion factors always equal to 1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Identity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Property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en-US" sz="3000" baseline="0" dirty="0" smtClean="0">
                <a:solidFill>
                  <a:srgbClr val="FF0000"/>
                </a:solidFill>
              </a:rPr>
              <a:t>Unit conversion</a:t>
            </a:r>
            <a:r>
              <a:rPr lang="en-US" sz="3000" dirty="0" smtClean="0">
                <a:solidFill>
                  <a:srgbClr val="FF0000"/>
                </a:solidFill>
              </a:rPr>
              <a:t> is the same – multiplying by 1 to change the </a:t>
            </a:r>
            <a:r>
              <a:rPr lang="en-US" sz="3000" i="1" dirty="0" smtClean="0">
                <a:solidFill>
                  <a:srgbClr val="FF0000"/>
                </a:solidFill>
              </a:rPr>
              <a:t>form </a:t>
            </a:r>
            <a:r>
              <a:rPr lang="en-US" sz="3000" dirty="0" smtClean="0">
                <a:solidFill>
                  <a:srgbClr val="FF0000"/>
                </a:solidFill>
              </a:rPr>
              <a:t>of a number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65484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you multiply fractions?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85800" y="2514600"/>
          <a:ext cx="3500437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3" imgW="1155600" imgH="431640" progId="Equation.3">
                  <p:embed/>
                </p:oleObj>
              </mc:Choice>
              <mc:Fallback>
                <p:oleObj name="Equation" r:id="rId3" imgW="115560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14600"/>
                        <a:ext cx="3500437" cy="13081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2514600"/>
            <a:ext cx="4267200" cy="4191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65484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you multiply fractions?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66750" y="2868612"/>
          <a:ext cx="3538538" cy="269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3" imgW="1168200" imgH="888840" progId="Equation.3">
                  <p:embed/>
                </p:oleObj>
              </mc:Choice>
              <mc:Fallback>
                <p:oleObj name="Equation" r:id="rId3" imgW="1168200" imgH="8888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2868612"/>
                        <a:ext cx="3538538" cy="26939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2514600"/>
            <a:ext cx="4267200" cy="4191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 factors cancel out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Then multiply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en-US" sz="3000" dirty="0" smtClean="0">
                <a:solidFill>
                  <a:srgbClr val="FF0000"/>
                </a:solidFill>
              </a:rPr>
              <a:t>Units cancel out in the same way fractions do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3048000"/>
            <a:ext cx="5334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3657600"/>
            <a:ext cx="5334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200" y="3657600"/>
            <a:ext cx="5334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19400" y="3048000"/>
            <a:ext cx="5334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>
                <a:hlinkClick r:id="rId4" action="ppaction://hlinkfile"/>
              </a:rPr>
              <a:t>Introductory Video</a:t>
            </a:r>
            <a:endParaRPr lang="en-US" dirty="0"/>
          </a:p>
        </p:txBody>
      </p:sp>
      <p:pic>
        <p:nvPicPr>
          <p:cNvPr id="4" name="Using numbers and uni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467" y="1143000"/>
            <a:ext cx="7332133" cy="54991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graphicFrame>
        <p:nvGraphicFramePr>
          <p:cNvPr id="34819" name="Object 2"/>
          <p:cNvGraphicFramePr>
            <a:graphicFrameLocks noChangeAspect="1"/>
          </p:cNvGraphicFramePr>
          <p:nvPr/>
        </p:nvGraphicFramePr>
        <p:xfrm>
          <a:off x="2819400" y="2286000"/>
          <a:ext cx="3538538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Equation" r:id="rId3" imgW="1168200" imgH="609480" progId="Equation.3">
                  <p:embed/>
                </p:oleObj>
              </mc:Choice>
              <mc:Fallback>
                <p:oleObj name="Equation" r:id="rId3" imgW="1168200" imgH="609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286000"/>
                        <a:ext cx="3538538" cy="18478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you convert 10 inches per second to meters per minute?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Multiply by conversion factors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Conversion factors equal to 1 (Identity Property)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Cancel out common units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Then multiply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14400" y="2112963"/>
          <a:ext cx="7807325" cy="200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3" imgW="2577960" imgH="660240" progId="Equation.3">
                  <p:embed/>
                </p:oleObj>
              </mc:Choice>
              <mc:Fallback>
                <p:oleObj name="Equation" r:id="rId3" imgW="2577960" imgH="6602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112963"/>
                        <a:ext cx="7807325" cy="20018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600200" y="2286000"/>
            <a:ext cx="5334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33800" y="2971800"/>
            <a:ext cx="5334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2971800"/>
            <a:ext cx="5334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0" y="2286000"/>
            <a:ext cx="5334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r>
              <a:rPr lang="en-US" sz="3200" b="1" dirty="0" smtClean="0"/>
              <a:t>Conversion factors do not count as significant figures if it is a defined conversion</a:t>
            </a:r>
            <a:endParaRPr lang="en-US" sz="1800" dirty="0" smtClean="0"/>
          </a:p>
          <a:p>
            <a:pPr lvl="1"/>
            <a:r>
              <a:rPr lang="en-US" b="1" dirty="0" smtClean="0"/>
              <a:t>1 in = 2.54 cm (not significant figure)</a:t>
            </a:r>
            <a:endParaRPr lang="en-US" sz="1600" dirty="0" smtClean="0"/>
          </a:p>
          <a:p>
            <a:pPr lvl="1"/>
            <a:r>
              <a:rPr lang="en-US" b="1" dirty="0" smtClean="0"/>
              <a:t>1 mi = 1.61 km (significant figure because 1.61 is not an exact or defined amount [1.609344 is exact)</a:t>
            </a:r>
          </a:p>
          <a:p>
            <a:r>
              <a:rPr lang="en-US" sz="3200" b="1" dirty="0" smtClean="0"/>
              <a:t>Look at the conversion factors on the inside front cover of your book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Sample problem:  If I drive 60 mph, how fast is that in mm/sec?</a:t>
            </a:r>
            <a:endParaRPr lang="en-US" sz="18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 descr="759298DF83AF4ADF846409A61E54D19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2514600"/>
            <a:ext cx="5235808" cy="391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Sample problem:  If I drive 60 mph, how fast is that in mm/sec?</a:t>
            </a:r>
            <a:endParaRPr lang="en-US" sz="1800" dirty="0" smtClean="0">
              <a:solidFill>
                <a:srgbClr val="FFFF00"/>
              </a:solidFill>
            </a:endParaRP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(60 mi/hr) x (1hr/60min) x (1min/60sec) x (5280ft/1mi) x (12in/1ft) x (2.54cm/1in) x (10mm/cm) = ________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Sample problem:  If I drive 60 mph, how fast is that in mm/sec?</a:t>
            </a:r>
            <a:endParaRPr lang="en-US" sz="1800" dirty="0" smtClean="0">
              <a:solidFill>
                <a:srgbClr val="FFFF00"/>
              </a:solidFill>
            </a:endParaRP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 (60 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mi</a:t>
            </a:r>
            <a:r>
              <a:rPr lang="en-US" sz="2800" b="1" dirty="0" smtClean="0">
                <a:solidFill>
                  <a:srgbClr val="FF0000"/>
                </a:solidFill>
              </a:rPr>
              <a:t>/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hr</a:t>
            </a:r>
            <a:r>
              <a:rPr lang="en-US" sz="2800" b="1" dirty="0" smtClean="0">
                <a:solidFill>
                  <a:srgbClr val="FF0000"/>
                </a:solidFill>
              </a:rPr>
              <a:t>) x (1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hr</a:t>
            </a:r>
            <a:r>
              <a:rPr lang="en-US" sz="2800" b="1" dirty="0" smtClean="0">
                <a:solidFill>
                  <a:srgbClr val="FF0000"/>
                </a:solidFill>
              </a:rPr>
              <a:t>/60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min</a:t>
            </a:r>
            <a:r>
              <a:rPr lang="en-US" sz="2800" b="1" dirty="0" smtClean="0">
                <a:solidFill>
                  <a:srgbClr val="FF0000"/>
                </a:solidFill>
              </a:rPr>
              <a:t>) x (1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min</a:t>
            </a:r>
            <a:r>
              <a:rPr lang="en-US" sz="2800" b="1" dirty="0" smtClean="0">
                <a:solidFill>
                  <a:srgbClr val="FF0000"/>
                </a:solidFill>
              </a:rPr>
              <a:t>/60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sec</a:t>
            </a:r>
            <a:r>
              <a:rPr lang="en-US" sz="2800" b="1" dirty="0" smtClean="0">
                <a:solidFill>
                  <a:srgbClr val="FF0000"/>
                </a:solidFill>
              </a:rPr>
              <a:t>) x (5280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ft</a:t>
            </a:r>
            <a:r>
              <a:rPr lang="en-US" sz="2800" b="1" dirty="0" smtClean="0">
                <a:solidFill>
                  <a:srgbClr val="FF0000"/>
                </a:solidFill>
              </a:rPr>
              <a:t>/1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mi</a:t>
            </a:r>
            <a:r>
              <a:rPr lang="en-US" sz="2800" b="1" dirty="0" smtClean="0">
                <a:solidFill>
                  <a:srgbClr val="FF0000"/>
                </a:solidFill>
              </a:rPr>
              <a:t>) x (12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in</a:t>
            </a:r>
            <a:r>
              <a:rPr lang="en-US" sz="2800" b="1" dirty="0" smtClean="0">
                <a:solidFill>
                  <a:srgbClr val="FF0000"/>
                </a:solidFill>
              </a:rPr>
              <a:t>/1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ft</a:t>
            </a:r>
            <a:r>
              <a:rPr lang="en-US" sz="2800" b="1" dirty="0" smtClean="0">
                <a:solidFill>
                  <a:srgbClr val="FF0000"/>
                </a:solidFill>
              </a:rPr>
              <a:t>) x (2.54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cm</a:t>
            </a:r>
            <a:r>
              <a:rPr lang="en-US" sz="2800" b="1" dirty="0" smtClean="0">
                <a:solidFill>
                  <a:srgbClr val="FF0000"/>
                </a:solidFill>
              </a:rPr>
              <a:t>/1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in</a:t>
            </a:r>
            <a:r>
              <a:rPr lang="en-US" sz="2800" b="1" dirty="0" smtClean="0">
                <a:solidFill>
                  <a:srgbClr val="FF0000"/>
                </a:solidFill>
              </a:rPr>
              <a:t>) x (10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mm</a:t>
            </a:r>
            <a:r>
              <a:rPr lang="en-US" sz="2800" b="1" dirty="0" smtClean="0">
                <a:solidFill>
                  <a:srgbClr val="FF0000"/>
                </a:solidFill>
              </a:rPr>
              <a:t>/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cm</a:t>
            </a:r>
            <a:r>
              <a:rPr lang="en-US" sz="2800" b="1" dirty="0" smtClean="0">
                <a:solidFill>
                  <a:srgbClr val="FF0000"/>
                </a:solidFill>
              </a:rPr>
              <a:t>) = ________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Sample problem:  If I drive 60 mph, how fast is that in mm/sec?</a:t>
            </a:r>
            <a:endParaRPr lang="en-US" sz="1800" dirty="0" smtClean="0">
              <a:solidFill>
                <a:srgbClr val="FFFF00"/>
              </a:solidFill>
            </a:endParaRP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 (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60</a:t>
            </a:r>
            <a:r>
              <a:rPr lang="en-US" sz="2800" b="1" dirty="0" smtClean="0">
                <a:solidFill>
                  <a:srgbClr val="FF0000"/>
                </a:solidFill>
              </a:rPr>
              <a:t>) x (1/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60</a:t>
            </a:r>
            <a:r>
              <a:rPr lang="en-US" sz="2800" b="1" dirty="0" smtClean="0">
                <a:solidFill>
                  <a:srgbClr val="FF0000"/>
                </a:solidFill>
              </a:rPr>
              <a:t>) x (1/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60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sec</a:t>
            </a:r>
            <a:r>
              <a:rPr lang="en-US" sz="2800" b="1" dirty="0" smtClean="0">
                <a:solidFill>
                  <a:srgbClr val="FF0000"/>
                </a:solidFill>
              </a:rPr>
              <a:t>) x (88</a:t>
            </a:r>
            <a:r>
              <a:rPr lang="en-US" sz="2800" b="1" strike="sngStrike" dirty="0" smtClean="0">
                <a:solidFill>
                  <a:srgbClr val="FF0000"/>
                </a:solidFill>
              </a:rPr>
              <a:t>5280</a:t>
            </a:r>
            <a:r>
              <a:rPr lang="en-US" sz="2800" b="1" dirty="0" smtClean="0">
                <a:solidFill>
                  <a:srgbClr val="FF0000"/>
                </a:solidFill>
              </a:rPr>
              <a:t>/1) x (12/1) x (2.54/1) x (10</a:t>
            </a: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mm</a:t>
            </a:r>
            <a:r>
              <a:rPr lang="en-US" sz="2800" b="1" dirty="0" smtClean="0">
                <a:solidFill>
                  <a:srgbClr val="FF0000"/>
                </a:solidFill>
              </a:rPr>
              <a:t>/1) = 26822.4 = 2.6x10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 mm/sec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 Figs and </a:t>
            </a:r>
            <a:r>
              <a:rPr lang="en-US" dirty="0" smtClean="0">
                <a:hlinkClick r:id="rId4" action="ppaction://hlinkfile"/>
              </a:rPr>
              <a:t>Scientific Notation</a:t>
            </a:r>
            <a:endParaRPr lang="en-US" dirty="0"/>
          </a:p>
        </p:txBody>
      </p:sp>
      <p:pic>
        <p:nvPicPr>
          <p:cNvPr id="4" name="Scientific Not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6299200" cy="4724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 Figs and Scientific Notation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2057400"/>
            <a:ext cx="77724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In order to write really large numbers and really small numbers and still comply with the rules for significant figures , you have to use scientific notation</a:t>
            </a:r>
          </a:p>
          <a:p>
            <a:r>
              <a:rPr lang="en-US" dirty="0" smtClean="0"/>
              <a:t>As a general rule for </a:t>
            </a:r>
            <a:r>
              <a:rPr lang="en-US" b="1" i="1" u="sng" dirty="0" smtClean="0"/>
              <a:t>my class</a:t>
            </a:r>
            <a:r>
              <a:rPr lang="en-US" dirty="0" smtClean="0"/>
              <a:t>, you should never have an answer longer than three digits (but four isn’t too bad)</a:t>
            </a:r>
          </a:p>
          <a:p>
            <a:r>
              <a:rPr lang="en-US" dirty="0" smtClean="0"/>
              <a:t>In problem solving, </a:t>
            </a:r>
            <a:r>
              <a:rPr lang="en-US" b="1" i="1" dirty="0" smtClean="0">
                <a:solidFill>
                  <a:srgbClr val="FFFF00"/>
                </a:solidFill>
              </a:rPr>
              <a:t>round your final answer </a:t>
            </a:r>
            <a:r>
              <a:rPr lang="en-US" b="1" i="1" dirty="0" smtClean="0">
                <a:solidFill>
                  <a:srgbClr val="FFFF00"/>
                </a:solidFill>
              </a:rPr>
              <a:t>only</a:t>
            </a:r>
            <a:r>
              <a:rPr lang="en-US" dirty="0" smtClean="0"/>
              <a:t> to </a:t>
            </a:r>
            <a:r>
              <a:rPr lang="en-US" dirty="0" smtClean="0"/>
              <a:t>significant figures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- Scientific Notation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Move decimal so there is only one number to the left of the decimal</a:t>
            </a:r>
          </a:p>
          <a:p>
            <a:r>
              <a:rPr lang="en-US" dirty="0" smtClean="0"/>
              <a:t>Number of decimal place moves equals the power of ten</a:t>
            </a:r>
          </a:p>
          <a:p>
            <a:pPr marL="411163" indent="-15875">
              <a:buNone/>
            </a:pPr>
            <a:r>
              <a:rPr lang="en-US" dirty="0" smtClean="0"/>
              <a:t>6200000 = 6.2x10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</a:p>
          <a:p>
            <a:pPr marL="411163" indent="-15875">
              <a:buNone/>
            </a:pPr>
            <a:r>
              <a:rPr lang="en-US" dirty="0" smtClean="0"/>
              <a:t>0.00725 = 7.25x10</a:t>
            </a:r>
            <a:r>
              <a:rPr lang="en-US" baseline="30000" dirty="0" smtClean="0"/>
              <a:t>-3</a:t>
            </a:r>
            <a:r>
              <a:rPr lang="en-US" dirty="0" smtClean="0"/>
              <a:t> </a:t>
            </a:r>
          </a:p>
          <a:p>
            <a:pPr marL="411163" indent="-15875">
              <a:buNone/>
            </a:pPr>
            <a:r>
              <a:rPr lang="en-US" dirty="0" smtClean="0"/>
              <a:t>9.85x10</a:t>
            </a:r>
            <a:r>
              <a:rPr lang="en-US" baseline="30000" dirty="0" smtClean="0"/>
              <a:t>5</a:t>
            </a:r>
            <a:r>
              <a:rPr lang="en-US" dirty="0" smtClean="0"/>
              <a:t> = 985000</a:t>
            </a:r>
          </a:p>
          <a:p>
            <a:pPr marL="411163" indent="-15875">
              <a:buNone/>
            </a:pPr>
            <a:r>
              <a:rPr lang="en-US" dirty="0" smtClean="0"/>
              <a:t>1.20x10</a:t>
            </a:r>
            <a:r>
              <a:rPr lang="en-US" baseline="30000" dirty="0" smtClean="0"/>
              <a:t>-3</a:t>
            </a:r>
            <a:r>
              <a:rPr lang="en-US" dirty="0" smtClean="0"/>
              <a:t> = 0.00120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04519" y="3568371"/>
            <a:ext cx="1341495" cy="315299"/>
            <a:chOff x="1504519" y="3568371"/>
            <a:chExt cx="1341495" cy="315299"/>
          </a:xfrm>
        </p:grpSpPr>
        <p:sp>
          <p:nvSpPr>
            <p:cNvPr id="7" name="Arc 6"/>
            <p:cNvSpPr/>
            <p:nvPr/>
          </p:nvSpPr>
          <p:spPr>
            <a:xfrm rot="8976228">
              <a:off x="2510660" y="3568371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8976228">
              <a:off x="2342719" y="3568372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8976228">
              <a:off x="2114119" y="3568371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8976228">
              <a:off x="1961719" y="3568371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8976228">
              <a:off x="1733119" y="3568372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8976228">
              <a:off x="1504519" y="3568371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80719" y="4101772"/>
            <a:ext cx="640154" cy="315298"/>
            <a:chOff x="1580719" y="4101772"/>
            <a:chExt cx="640154" cy="315298"/>
          </a:xfrm>
        </p:grpSpPr>
        <p:sp>
          <p:nvSpPr>
            <p:cNvPr id="13" name="Arc 12"/>
            <p:cNvSpPr/>
            <p:nvPr/>
          </p:nvSpPr>
          <p:spPr>
            <a:xfrm rot="12623772" flipH="1">
              <a:off x="1580719" y="4101772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12623772" flipH="1">
              <a:off x="1733119" y="4101772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12623772" flipH="1">
              <a:off x="1885519" y="4101772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00400" y="4648200"/>
            <a:ext cx="1021154" cy="315298"/>
            <a:chOff x="3200400" y="4648200"/>
            <a:chExt cx="1021154" cy="315298"/>
          </a:xfrm>
        </p:grpSpPr>
        <p:grpSp>
          <p:nvGrpSpPr>
            <p:cNvPr id="18" name="Group 17"/>
            <p:cNvGrpSpPr/>
            <p:nvPr/>
          </p:nvGrpSpPr>
          <p:grpSpPr>
            <a:xfrm>
              <a:off x="3200400" y="4648200"/>
              <a:ext cx="640154" cy="315298"/>
              <a:chOff x="1580719" y="4101772"/>
              <a:chExt cx="640154" cy="315298"/>
            </a:xfrm>
          </p:grpSpPr>
          <p:sp>
            <p:nvSpPr>
              <p:cNvPr id="19" name="Arc 18"/>
              <p:cNvSpPr/>
              <p:nvPr/>
            </p:nvSpPr>
            <p:spPr>
              <a:xfrm rot="12623772" flipH="1">
                <a:off x="1580719" y="4101772"/>
                <a:ext cx="335354" cy="315298"/>
              </a:xfrm>
              <a:prstGeom prst="arc">
                <a:avLst/>
              </a:prstGeom>
              <a:noFill/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/>
              <p:cNvSpPr/>
              <p:nvPr/>
            </p:nvSpPr>
            <p:spPr>
              <a:xfrm rot="12623772" flipH="1">
                <a:off x="1733119" y="4101772"/>
                <a:ext cx="335354" cy="315298"/>
              </a:xfrm>
              <a:prstGeom prst="arc">
                <a:avLst/>
              </a:prstGeom>
              <a:noFill/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2623772" flipH="1">
                <a:off x="1885519" y="4101772"/>
                <a:ext cx="335354" cy="315298"/>
              </a:xfrm>
              <a:prstGeom prst="arc">
                <a:avLst/>
              </a:prstGeom>
              <a:noFill/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Arc 22"/>
            <p:cNvSpPr/>
            <p:nvPr/>
          </p:nvSpPr>
          <p:spPr>
            <a:xfrm rot="12623772" flipH="1">
              <a:off x="3733800" y="4648200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12623772" flipH="1">
              <a:off x="3886200" y="4648200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352800" y="5181600"/>
            <a:ext cx="792554" cy="315299"/>
            <a:chOff x="3352800" y="5181600"/>
            <a:chExt cx="792554" cy="315299"/>
          </a:xfrm>
        </p:grpSpPr>
        <p:sp>
          <p:nvSpPr>
            <p:cNvPr id="31" name="Arc 30"/>
            <p:cNvSpPr/>
            <p:nvPr/>
          </p:nvSpPr>
          <p:spPr>
            <a:xfrm rot="8976228">
              <a:off x="3810000" y="5181600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8976228">
              <a:off x="3581400" y="5181601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8976228">
              <a:off x="3352800" y="5181600"/>
              <a:ext cx="335354" cy="315298"/>
            </a:xfrm>
            <a:prstGeom prst="arc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33800"/>
            <a:ext cx="7772400" cy="2584704"/>
          </a:xfrm>
        </p:spPr>
        <p:txBody>
          <a:bodyPr/>
          <a:lstStyle/>
          <a:p>
            <a:r>
              <a:rPr lang="en-US" dirty="0" smtClean="0"/>
              <a:t>Giancoli Lesson 1-5 to 1-6</a:t>
            </a:r>
            <a:br>
              <a:rPr lang="en-US" dirty="0" smtClean="0"/>
            </a:br>
            <a:r>
              <a:rPr lang="en-US" dirty="0" smtClean="0"/>
              <a:t>Units, Standards and the SI </a:t>
            </a:r>
            <a:br>
              <a:rPr lang="en-US" dirty="0" smtClean="0"/>
            </a:br>
            <a:r>
              <a:rPr lang="en-US" dirty="0" smtClean="0"/>
              <a:t>  System</a:t>
            </a:r>
            <a:br>
              <a:rPr lang="en-US" dirty="0" smtClean="0"/>
            </a:br>
            <a:r>
              <a:rPr lang="en-US" dirty="0" smtClean="0"/>
              <a:t>Converting Units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- Scientific Notation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Multiplying numbers in scientific notation</a:t>
            </a:r>
          </a:p>
          <a:p>
            <a:pPr lvl="1"/>
            <a:r>
              <a:rPr lang="en-US" dirty="0" smtClean="0"/>
              <a:t>Multiply the base numbers</a:t>
            </a:r>
          </a:p>
          <a:p>
            <a:pPr lvl="1"/>
            <a:r>
              <a:rPr lang="en-US" dirty="0" smtClean="0"/>
              <a:t>Add the powers of ten</a:t>
            </a:r>
          </a:p>
          <a:p>
            <a:pPr lvl="1"/>
            <a:r>
              <a:rPr lang="en-US" dirty="0" smtClean="0"/>
              <a:t>Move the decimal as required (and increase the power of ten) so you only have one digit to the left of the decimal</a:t>
            </a:r>
          </a:p>
          <a:p>
            <a:pPr lvl="1"/>
            <a:endParaRPr lang="en-US" dirty="0" smtClean="0"/>
          </a:p>
          <a:p>
            <a:pPr marL="411163" indent="-15875">
              <a:buNone/>
            </a:pPr>
            <a:r>
              <a:rPr lang="en-US" dirty="0" smtClean="0"/>
              <a:t>2x10</a:t>
            </a:r>
            <a:r>
              <a:rPr lang="en-US" baseline="30000" dirty="0" smtClean="0"/>
              <a:t>3</a:t>
            </a:r>
            <a:r>
              <a:rPr lang="en-US" dirty="0" smtClean="0"/>
              <a:t>  x  4x10</a:t>
            </a:r>
            <a:r>
              <a:rPr lang="en-US" baseline="30000" dirty="0" smtClean="0"/>
              <a:t>4</a:t>
            </a:r>
            <a:r>
              <a:rPr lang="en-US" dirty="0" smtClean="0"/>
              <a:t>  =  8x10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</a:p>
          <a:p>
            <a:pPr marL="411163" indent="-15875">
              <a:buNone/>
            </a:pPr>
            <a:r>
              <a:rPr lang="en-US" dirty="0" smtClean="0"/>
              <a:t>4x10</a:t>
            </a:r>
            <a:r>
              <a:rPr lang="en-US" baseline="30000" dirty="0" smtClean="0"/>
              <a:t>5</a:t>
            </a:r>
            <a:r>
              <a:rPr lang="en-US" dirty="0" smtClean="0"/>
              <a:t>  x  3x10</a:t>
            </a:r>
            <a:r>
              <a:rPr lang="en-US" baseline="30000" dirty="0" smtClean="0"/>
              <a:t>-3</a:t>
            </a:r>
            <a:r>
              <a:rPr lang="en-US" dirty="0" smtClean="0"/>
              <a:t>  =  12x10</a:t>
            </a:r>
            <a:r>
              <a:rPr lang="en-US" baseline="30000" dirty="0" smtClean="0"/>
              <a:t>2</a:t>
            </a:r>
            <a:r>
              <a:rPr lang="en-US" dirty="0" smtClean="0"/>
              <a:t>  =  1.2x10</a:t>
            </a:r>
            <a:r>
              <a:rPr lang="en-US" baseline="30000" dirty="0" smtClean="0"/>
              <a:t>3</a:t>
            </a:r>
            <a:endParaRPr lang="en-US" dirty="0" smtClean="0"/>
          </a:p>
          <a:p>
            <a:pPr marL="411163" indent="-15875">
              <a:buNone/>
            </a:pPr>
            <a:r>
              <a:rPr lang="en-US" dirty="0" smtClean="0"/>
              <a:t>6x10</a:t>
            </a:r>
            <a:r>
              <a:rPr lang="en-US" baseline="30000" dirty="0" smtClean="0"/>
              <a:t>-7</a:t>
            </a:r>
            <a:r>
              <a:rPr lang="en-US" dirty="0" smtClean="0"/>
              <a:t>  x  3x10</a:t>
            </a:r>
            <a:r>
              <a:rPr lang="en-US" baseline="30000" dirty="0" smtClean="0"/>
              <a:t>-2</a:t>
            </a:r>
            <a:r>
              <a:rPr lang="en-US" dirty="0" smtClean="0"/>
              <a:t>  =  18x10</a:t>
            </a:r>
            <a:r>
              <a:rPr lang="en-US" baseline="30000" dirty="0" smtClean="0"/>
              <a:t>-9</a:t>
            </a:r>
            <a:r>
              <a:rPr lang="en-US" dirty="0" smtClean="0"/>
              <a:t>  =  1.8x10</a:t>
            </a:r>
            <a:r>
              <a:rPr lang="en-US" baseline="30000" dirty="0" smtClean="0"/>
              <a:t>-8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- Scientific Notation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Multiplying numbers in scientific notation</a:t>
            </a:r>
          </a:p>
          <a:p>
            <a:pPr lvl="1"/>
            <a:r>
              <a:rPr lang="en-US" dirty="0" smtClean="0"/>
              <a:t>Multiply the base numbers</a:t>
            </a:r>
          </a:p>
          <a:p>
            <a:pPr lvl="1"/>
            <a:r>
              <a:rPr lang="en-US" dirty="0" smtClean="0"/>
              <a:t>Add the powers of ten</a:t>
            </a:r>
          </a:p>
          <a:p>
            <a:pPr lvl="1"/>
            <a:r>
              <a:rPr lang="en-US" dirty="0" smtClean="0"/>
              <a:t>Move the decimal as required (and increase the power of ten) so you only have one digit to the left of the decimal</a:t>
            </a:r>
          </a:p>
          <a:p>
            <a:pPr lvl="1"/>
            <a:endParaRPr lang="en-US" dirty="0" smtClean="0"/>
          </a:p>
          <a:p>
            <a:pPr marL="411163" indent="-15875">
              <a:buNone/>
            </a:pPr>
            <a:r>
              <a:rPr lang="en-US" dirty="0" smtClean="0"/>
              <a:t>2x10</a:t>
            </a:r>
            <a:r>
              <a:rPr lang="en-US" baseline="30000" dirty="0" smtClean="0"/>
              <a:t>3</a:t>
            </a:r>
            <a:r>
              <a:rPr lang="en-US" dirty="0" smtClean="0"/>
              <a:t>  x  4x10</a:t>
            </a:r>
            <a:r>
              <a:rPr lang="en-US" baseline="30000" dirty="0" smtClean="0"/>
              <a:t>4</a:t>
            </a:r>
            <a:r>
              <a:rPr lang="en-US" dirty="0" smtClean="0"/>
              <a:t>  =  8x10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</a:p>
          <a:p>
            <a:pPr marL="411163" indent="-15875">
              <a:buNone/>
            </a:pPr>
            <a:r>
              <a:rPr lang="en-US" dirty="0" smtClean="0"/>
              <a:t>4x10</a:t>
            </a:r>
            <a:r>
              <a:rPr lang="en-US" baseline="30000" dirty="0" smtClean="0"/>
              <a:t>5</a:t>
            </a:r>
            <a:r>
              <a:rPr lang="en-US" dirty="0" smtClean="0"/>
              <a:t>  x  3x10</a:t>
            </a:r>
            <a:r>
              <a:rPr lang="en-US" baseline="30000" dirty="0" smtClean="0"/>
              <a:t>-3</a:t>
            </a:r>
            <a:r>
              <a:rPr lang="en-US" dirty="0" smtClean="0"/>
              <a:t>  =  12x10</a:t>
            </a:r>
            <a:r>
              <a:rPr lang="en-US" baseline="30000" dirty="0" smtClean="0"/>
              <a:t>2</a:t>
            </a:r>
            <a:r>
              <a:rPr lang="en-US" dirty="0" smtClean="0"/>
              <a:t>  =  1.2x10</a:t>
            </a:r>
            <a:r>
              <a:rPr lang="en-US" baseline="30000" dirty="0" smtClean="0"/>
              <a:t>3</a:t>
            </a:r>
            <a:endParaRPr lang="en-US" dirty="0" smtClean="0"/>
          </a:p>
          <a:p>
            <a:pPr marL="411163" indent="-15875">
              <a:buNone/>
            </a:pPr>
            <a:r>
              <a:rPr lang="en-US" dirty="0" smtClean="0"/>
              <a:t>6x10</a:t>
            </a:r>
            <a:r>
              <a:rPr lang="en-US" baseline="30000" dirty="0" smtClean="0"/>
              <a:t>-7</a:t>
            </a:r>
            <a:r>
              <a:rPr lang="en-US" dirty="0" smtClean="0"/>
              <a:t>  x  3x10</a:t>
            </a:r>
            <a:r>
              <a:rPr lang="en-US" baseline="30000" dirty="0" smtClean="0"/>
              <a:t>-2</a:t>
            </a:r>
            <a:r>
              <a:rPr lang="en-US" dirty="0" smtClean="0"/>
              <a:t>  =  18x10</a:t>
            </a:r>
            <a:r>
              <a:rPr lang="en-US" baseline="30000" dirty="0" smtClean="0"/>
              <a:t>-9</a:t>
            </a:r>
            <a:r>
              <a:rPr lang="en-US" dirty="0" smtClean="0"/>
              <a:t>  =  1.8x10</a:t>
            </a:r>
            <a:r>
              <a:rPr lang="en-US" baseline="30000" dirty="0" smtClean="0"/>
              <a:t>-8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638800" y="3810000"/>
            <a:ext cx="3048000" cy="138499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Check Using Scientific Notation on Calculators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- Scientific Notation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Dividing numbers in scientific notation</a:t>
            </a:r>
          </a:p>
          <a:p>
            <a:pPr lvl="1"/>
            <a:r>
              <a:rPr lang="en-US" dirty="0" smtClean="0"/>
              <a:t>Divide the base numbers</a:t>
            </a:r>
          </a:p>
          <a:p>
            <a:pPr lvl="1"/>
            <a:r>
              <a:rPr lang="en-US" dirty="0" smtClean="0"/>
              <a:t>Subtract the powers of ten</a:t>
            </a:r>
          </a:p>
          <a:p>
            <a:pPr lvl="1"/>
            <a:r>
              <a:rPr lang="en-US" dirty="0" smtClean="0"/>
              <a:t>Move the decimal (and decrease the power of ten) so you only have one digit to the left of the decimal</a:t>
            </a:r>
          </a:p>
          <a:p>
            <a:pPr marL="411163" indent="-15875">
              <a:buNone/>
            </a:pPr>
            <a:r>
              <a:rPr lang="en-US" dirty="0" smtClean="0"/>
              <a:t>8x10</a:t>
            </a:r>
            <a:r>
              <a:rPr lang="en-US" baseline="30000" dirty="0" smtClean="0"/>
              <a:t>6</a:t>
            </a:r>
            <a:r>
              <a:rPr lang="en-US" dirty="0" smtClean="0"/>
              <a:t>  ÷  2x10</a:t>
            </a:r>
            <a:r>
              <a:rPr lang="en-US" baseline="30000" dirty="0" smtClean="0"/>
              <a:t>4</a:t>
            </a:r>
            <a:r>
              <a:rPr lang="en-US" dirty="0" smtClean="0"/>
              <a:t>  =  4x10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marL="411163" indent="-15875">
              <a:buNone/>
            </a:pPr>
            <a:r>
              <a:rPr lang="en-US" dirty="0" smtClean="0"/>
              <a:t>1x10</a:t>
            </a:r>
            <a:r>
              <a:rPr lang="en-US" baseline="30000" dirty="0" smtClean="0"/>
              <a:t>-8</a:t>
            </a:r>
            <a:r>
              <a:rPr lang="en-US" dirty="0" smtClean="0"/>
              <a:t>  ÷  9x10</a:t>
            </a:r>
            <a:r>
              <a:rPr lang="en-US" baseline="30000" dirty="0" smtClean="0"/>
              <a:t>4</a:t>
            </a:r>
            <a:r>
              <a:rPr lang="en-US" dirty="0" smtClean="0"/>
              <a:t>  =  0.111x10</a:t>
            </a:r>
            <a:r>
              <a:rPr lang="en-US" baseline="30000" dirty="0" smtClean="0"/>
              <a:t>-12</a:t>
            </a:r>
            <a:r>
              <a:rPr lang="en-US" dirty="0" smtClean="0"/>
              <a:t>  =  1.11x10</a:t>
            </a:r>
            <a:r>
              <a:rPr lang="en-US" baseline="30000" dirty="0" smtClean="0"/>
              <a:t>-13</a:t>
            </a:r>
            <a:r>
              <a:rPr lang="en-US" dirty="0" smtClean="0"/>
              <a:t>  </a:t>
            </a:r>
          </a:p>
          <a:p>
            <a:pPr marL="411163" indent="-15875">
              <a:buNone/>
            </a:pPr>
            <a:r>
              <a:rPr lang="en-US" dirty="0" smtClean="0"/>
              <a:t>4x10</a:t>
            </a:r>
            <a:r>
              <a:rPr lang="en-US" baseline="30000" dirty="0" smtClean="0"/>
              <a:t>5</a:t>
            </a:r>
            <a:r>
              <a:rPr lang="en-US" dirty="0" smtClean="0"/>
              <a:t>  ÷  3x10</a:t>
            </a:r>
            <a:r>
              <a:rPr lang="en-US" baseline="30000" dirty="0" smtClean="0"/>
              <a:t>-3</a:t>
            </a:r>
            <a:r>
              <a:rPr lang="en-US" dirty="0" smtClean="0"/>
              <a:t>  =  0.75x10</a:t>
            </a:r>
            <a:r>
              <a:rPr lang="en-US" baseline="30000" dirty="0" smtClean="0"/>
              <a:t>8</a:t>
            </a:r>
            <a:r>
              <a:rPr lang="en-US" dirty="0" smtClean="0"/>
              <a:t>  =  7.5x10</a:t>
            </a:r>
            <a:r>
              <a:rPr lang="en-US" baseline="30000" dirty="0" smtClean="0"/>
              <a:t>7</a:t>
            </a:r>
            <a:endParaRPr lang="en-US" dirty="0" smtClean="0"/>
          </a:p>
          <a:p>
            <a:pPr marL="411163" indent="-15875">
              <a:buNone/>
            </a:pPr>
            <a:r>
              <a:rPr lang="en-US" dirty="0" smtClean="0"/>
              <a:t>6x10</a:t>
            </a:r>
            <a:r>
              <a:rPr lang="en-US" baseline="30000" dirty="0" smtClean="0"/>
              <a:t>-7</a:t>
            </a:r>
            <a:r>
              <a:rPr lang="en-US" dirty="0" smtClean="0"/>
              <a:t>  ÷  5x10</a:t>
            </a:r>
            <a:r>
              <a:rPr lang="en-US" baseline="30000" dirty="0" smtClean="0"/>
              <a:t>-2</a:t>
            </a:r>
            <a:r>
              <a:rPr lang="en-US" dirty="0" smtClean="0"/>
              <a:t>  =  1.2x10</a:t>
            </a:r>
            <a:r>
              <a:rPr lang="en-US" baseline="30000" dirty="0" smtClean="0"/>
              <a:t>-5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- Scientific Notation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Adding and subtracting numbers in scientific notation</a:t>
            </a:r>
          </a:p>
          <a:p>
            <a:pPr lvl="1"/>
            <a:r>
              <a:rPr lang="en-US" dirty="0" smtClean="0"/>
              <a:t>Convert numbers to </a:t>
            </a:r>
            <a:r>
              <a:rPr lang="en-US" dirty="0" smtClean="0"/>
              <a:t>decimal numbers</a:t>
            </a:r>
            <a:endParaRPr lang="en-US" dirty="0" smtClean="0"/>
          </a:p>
          <a:p>
            <a:pPr lvl="1"/>
            <a:r>
              <a:rPr lang="en-US" dirty="0" smtClean="0"/>
              <a:t>Add or subtract</a:t>
            </a:r>
          </a:p>
          <a:p>
            <a:pPr lvl="1"/>
            <a:r>
              <a:rPr lang="en-US" dirty="0" smtClean="0"/>
              <a:t>Convert back to scientific notation</a:t>
            </a:r>
          </a:p>
          <a:p>
            <a:pPr lvl="1"/>
            <a:r>
              <a:rPr lang="en-US" b="1" i="1" dirty="0" smtClean="0"/>
              <a:t>Or just use a calculator</a:t>
            </a:r>
          </a:p>
          <a:p>
            <a:pPr marL="411163" indent="-15875">
              <a:buNone/>
            </a:pPr>
            <a:r>
              <a:rPr lang="en-US" dirty="0" smtClean="0"/>
              <a:t>8x10</a:t>
            </a:r>
            <a:r>
              <a:rPr lang="en-US" baseline="30000" dirty="0" smtClean="0"/>
              <a:t>6</a:t>
            </a:r>
            <a:r>
              <a:rPr lang="en-US" dirty="0" smtClean="0"/>
              <a:t>  +  2x10</a:t>
            </a:r>
            <a:r>
              <a:rPr lang="en-US" baseline="30000" dirty="0" smtClean="0"/>
              <a:t>4</a:t>
            </a:r>
            <a:r>
              <a:rPr lang="en-US" dirty="0" smtClean="0"/>
              <a:t>  =  8000000 + 20000 = 8020000</a:t>
            </a:r>
          </a:p>
          <a:p>
            <a:pPr marL="411163" indent="-15875">
              <a:buNone/>
            </a:pPr>
            <a:r>
              <a:rPr lang="en-US" dirty="0" smtClean="0"/>
              <a:t>                               = 8.02x10</a:t>
            </a:r>
            <a:r>
              <a:rPr lang="en-US" baseline="30000" dirty="0" smtClean="0"/>
              <a:t>6</a:t>
            </a:r>
            <a:endParaRPr lang="en-US" dirty="0" smtClean="0"/>
          </a:p>
          <a:p>
            <a:pPr marL="411163" indent="-15875">
              <a:buNone/>
            </a:pPr>
            <a:r>
              <a:rPr lang="en-US" dirty="0" smtClean="0"/>
              <a:t>6x10</a:t>
            </a:r>
            <a:r>
              <a:rPr lang="en-US" baseline="30000" dirty="0" smtClean="0"/>
              <a:t>-3</a:t>
            </a:r>
            <a:r>
              <a:rPr lang="en-US" dirty="0" smtClean="0"/>
              <a:t>  -  5x10</a:t>
            </a:r>
            <a:r>
              <a:rPr lang="en-US" baseline="30000" dirty="0" smtClean="0"/>
              <a:t>-2</a:t>
            </a:r>
            <a:r>
              <a:rPr lang="en-US" dirty="0" smtClean="0"/>
              <a:t>  =  0.006 – 0.05 = -0.044</a:t>
            </a:r>
          </a:p>
          <a:p>
            <a:pPr marL="411163" indent="-15875">
              <a:buNone/>
            </a:pPr>
            <a:r>
              <a:rPr lang="en-US" dirty="0" smtClean="0"/>
              <a:t>                                 = -4.4x10</a:t>
            </a:r>
            <a:r>
              <a:rPr lang="en-US" baseline="30000" dirty="0" smtClean="0"/>
              <a:t>-2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- Scientific Notation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Speaking of calculators . . .</a:t>
            </a:r>
          </a:p>
          <a:p>
            <a:pPr lvl="1"/>
            <a:r>
              <a:rPr lang="en-US" dirty="0" smtClean="0"/>
              <a:t>Everyone take out their calculators</a:t>
            </a:r>
          </a:p>
          <a:p>
            <a:pPr lvl="1"/>
            <a:r>
              <a:rPr lang="en-US" dirty="0" smtClean="0"/>
              <a:t>Make sure you can switch your display from decimal to scientific notation and back again</a:t>
            </a:r>
          </a:p>
          <a:p>
            <a:pPr lvl="1"/>
            <a:r>
              <a:rPr lang="en-US" dirty="0" smtClean="0"/>
              <a:t>Perform the following operation using the scientific notation functions of your calculator: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6.39x10</a:t>
            </a:r>
            <a:r>
              <a:rPr lang="en-US" baseline="30000" dirty="0" smtClean="0"/>
              <a:t>7</a:t>
            </a:r>
            <a:r>
              <a:rPr lang="en-US" dirty="0" smtClean="0"/>
              <a:t>  ÷  8.72x10</a:t>
            </a:r>
            <a:r>
              <a:rPr lang="en-US" baseline="30000" dirty="0" smtClean="0"/>
              <a:t>-5</a:t>
            </a:r>
            <a:r>
              <a:rPr lang="en-US" dirty="0" smtClean="0"/>
              <a:t>  = 7.33x10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5754469"/>
            <a:ext cx="8686800" cy="64633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GET  YOUR CALCULATOR ENGRAVED!!!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Operating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 all operations on your calculator without rounding if possible</a:t>
            </a:r>
          </a:p>
          <a:p>
            <a:r>
              <a:rPr lang="en-US" dirty="0" smtClean="0"/>
              <a:t>Round your final answer to the correct number of significant figures using scientific notation if needed</a:t>
            </a:r>
          </a:p>
          <a:p>
            <a:r>
              <a:rPr lang="en-US" dirty="0" smtClean="0"/>
              <a:t>If using intermittent rounding, never round to less than the correct number of sig figs</a:t>
            </a:r>
          </a:p>
          <a:p>
            <a:r>
              <a:rPr lang="en-US" dirty="0" smtClean="0"/>
              <a:t>On tests, I use ±5% tolerance for intermittent rounding differences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b="1" dirty="0" smtClean="0"/>
              <a:t>Metrics With Prefixes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364960"/>
          </a:xfrm>
        </p:spPr>
        <p:txBody>
          <a:bodyPr>
            <a:normAutofit lnSpcReduction="10000"/>
          </a:bodyPr>
          <a:lstStyle/>
          <a:p>
            <a:pPr lvl="0"/>
            <a:endParaRPr lang="en-US" sz="1600" dirty="0" smtClean="0"/>
          </a:p>
          <a:p>
            <a:r>
              <a:rPr lang="en-US" sz="3200" b="1" dirty="0" smtClean="0"/>
              <a:t>Prefixes are added to units to stand for a power of ten</a:t>
            </a:r>
            <a:endParaRPr lang="en-US" sz="1800" dirty="0" smtClean="0"/>
          </a:p>
          <a:p>
            <a:r>
              <a:rPr lang="en-US" sz="3200" b="1" dirty="0" smtClean="0"/>
              <a:t>1cm is a centimeter and </a:t>
            </a:r>
            <a:r>
              <a:rPr lang="en-US" sz="3200" b="1" dirty="0" err="1" smtClean="0"/>
              <a:t>centi</a:t>
            </a:r>
            <a:r>
              <a:rPr lang="en-US" sz="3200" b="1" dirty="0" smtClean="0"/>
              <a:t> is a prefix for 10</a:t>
            </a:r>
            <a:r>
              <a:rPr lang="en-US" sz="3200" b="1" baseline="30000" dirty="0" smtClean="0"/>
              <a:t>-2</a:t>
            </a:r>
            <a:r>
              <a:rPr lang="en-US" sz="3200" b="1" dirty="0" smtClean="0"/>
              <a:t> thus 1cm = 1x10</a:t>
            </a:r>
            <a:r>
              <a:rPr lang="en-US" sz="3200" b="1" baseline="30000" dirty="0" smtClean="0"/>
              <a:t>-2</a:t>
            </a:r>
            <a:r>
              <a:rPr lang="en-US" sz="3200" b="1" dirty="0" smtClean="0"/>
              <a:t> m or 0.01m</a:t>
            </a:r>
            <a:endParaRPr lang="en-US" sz="1800" dirty="0" smtClean="0"/>
          </a:p>
          <a:p>
            <a:r>
              <a:rPr lang="en-US" sz="3200" b="1" dirty="0" smtClean="0"/>
              <a:t>Note the chart on the inside front cover of your books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4" name="Picture 3" descr="Giancoli Unit Conversions.jpg"/>
          <p:cNvPicPr>
            <a:picLocks noChangeAspect="1"/>
          </p:cNvPicPr>
          <p:nvPr/>
        </p:nvPicPr>
        <p:blipFill>
          <a:blip r:embed="rId2" cstate="print"/>
          <a:srcRect l="55524" t="58904"/>
          <a:stretch>
            <a:fillRect/>
          </a:stretch>
        </p:blipFill>
        <p:spPr>
          <a:xfrm>
            <a:off x="5029200" y="1435593"/>
            <a:ext cx="3903723" cy="5041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b="1" dirty="0" smtClean="0"/>
              <a:t>Metrics With Prefixes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364960"/>
          </a:xfrm>
        </p:spPr>
        <p:txBody>
          <a:bodyPr>
            <a:normAutofit/>
          </a:bodyPr>
          <a:lstStyle/>
          <a:p>
            <a:pPr lvl="0"/>
            <a:endParaRPr lang="en-US" sz="1600" dirty="0" smtClean="0"/>
          </a:p>
          <a:p>
            <a:r>
              <a:rPr lang="en-US" sz="3200" b="1" i="1" dirty="0" smtClean="0">
                <a:solidFill>
                  <a:srgbClr val="FFFF00"/>
                </a:solidFill>
              </a:rPr>
              <a:t>I want to sell you a memory stick with a 3,000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hB</a:t>
            </a:r>
            <a:r>
              <a:rPr lang="en-US" sz="3200" b="1" i="1" dirty="0" smtClean="0">
                <a:solidFill>
                  <a:srgbClr val="FFFF00"/>
                </a:solidFill>
              </a:rPr>
              <a:t> capacity for $3.  Is that a good deal?</a:t>
            </a:r>
            <a:endParaRPr lang="en-US" sz="1800" i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Giancoli Unit Conversions.jpg"/>
          <p:cNvPicPr>
            <a:picLocks noChangeAspect="1"/>
          </p:cNvPicPr>
          <p:nvPr/>
        </p:nvPicPr>
        <p:blipFill>
          <a:blip r:embed="rId2" cstate="print"/>
          <a:srcRect l="55524" t="58904"/>
          <a:stretch>
            <a:fillRect/>
          </a:stretch>
        </p:blipFill>
        <p:spPr>
          <a:xfrm>
            <a:off x="5029200" y="1435593"/>
            <a:ext cx="3903723" cy="5041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b="1" dirty="0" smtClean="0"/>
              <a:t>Metrics With Prefixes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364960"/>
          </a:xfrm>
        </p:spPr>
        <p:txBody>
          <a:bodyPr>
            <a:normAutofit/>
          </a:bodyPr>
          <a:lstStyle/>
          <a:p>
            <a:pPr lvl="0"/>
            <a:endParaRPr lang="en-US" sz="1600" dirty="0" smtClean="0"/>
          </a:p>
          <a:p>
            <a:r>
              <a:rPr lang="en-US" sz="3200" b="1" i="1" dirty="0" smtClean="0">
                <a:solidFill>
                  <a:srgbClr val="FFFF00"/>
                </a:solidFill>
              </a:rPr>
              <a:t>I want to sell you a memory stick with a 3,000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hB</a:t>
            </a:r>
            <a:r>
              <a:rPr lang="en-US" sz="3200" b="1" i="1" dirty="0" smtClean="0">
                <a:solidFill>
                  <a:srgbClr val="FFFF00"/>
                </a:solidFill>
              </a:rPr>
              <a:t> capacity for $3.  Is that a good deal?</a:t>
            </a: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Not hardly.  3,000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hB</a:t>
            </a:r>
            <a:r>
              <a:rPr lang="en-US" sz="3200" b="1" i="1" dirty="0" smtClean="0">
                <a:solidFill>
                  <a:srgbClr val="FF0000"/>
                </a:solidFill>
              </a:rPr>
              <a:t> is equal to 300,000 B which is 300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kB</a:t>
            </a:r>
            <a:r>
              <a:rPr lang="en-US" sz="3200" b="1" i="1" dirty="0" smtClean="0">
                <a:solidFill>
                  <a:srgbClr val="FF0000"/>
                </a:solidFill>
              </a:rPr>
              <a:t>.</a:t>
            </a:r>
            <a:endParaRPr lang="en-US" sz="1800" i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Giancoli Unit Conversions.jpg"/>
          <p:cNvPicPr>
            <a:picLocks noChangeAspect="1"/>
          </p:cNvPicPr>
          <p:nvPr/>
        </p:nvPicPr>
        <p:blipFill>
          <a:blip r:embed="rId2" cstate="print"/>
          <a:srcRect l="55524" t="58904"/>
          <a:stretch>
            <a:fillRect/>
          </a:stretch>
        </p:blipFill>
        <p:spPr>
          <a:xfrm>
            <a:off x="5029200" y="1435593"/>
            <a:ext cx="3903723" cy="5041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MA.912.S.1.2:  Can you determine appropriate and consistent standards of measurement for the data to be collected in a survey or experiment?</a:t>
            </a:r>
            <a:endParaRPr lang="en-US" sz="1800" dirty="0" smtClean="0"/>
          </a:p>
          <a:p>
            <a:r>
              <a:rPr lang="en-US" sz="3200" b="1" dirty="0" smtClean="0"/>
              <a:t>Can you state the meaning of “unit” and “standard” and the difference between the two?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Activity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 action="ppaction://hlinkfile"/>
              </a:rPr>
              <a:t>Reading Activity 1-5 to 1-6</a:t>
            </a:r>
            <a:endParaRPr lang="en-US" dirty="0" smtClean="0"/>
          </a:p>
          <a:p>
            <a:r>
              <a:rPr lang="en-US" dirty="0" smtClean="0"/>
              <a:t>Cornell Notes</a:t>
            </a:r>
          </a:p>
          <a:p>
            <a:pPr lvl="1"/>
            <a:r>
              <a:rPr lang="en-US" sz="2800" dirty="0" smtClean="0"/>
              <a:t>unit</a:t>
            </a:r>
          </a:p>
          <a:p>
            <a:pPr lvl="1"/>
            <a:r>
              <a:rPr lang="en-US" sz="2800" dirty="0" smtClean="0"/>
              <a:t>length/meter</a:t>
            </a:r>
          </a:p>
          <a:p>
            <a:pPr lvl="1"/>
            <a:r>
              <a:rPr lang="en-US" sz="2800" dirty="0" smtClean="0"/>
              <a:t>time/second</a:t>
            </a:r>
          </a:p>
          <a:p>
            <a:pPr lvl="1"/>
            <a:r>
              <a:rPr lang="en-US" sz="2800" dirty="0" smtClean="0"/>
              <a:t>mass/kilogram</a:t>
            </a:r>
          </a:p>
          <a:p>
            <a:pPr lvl="1"/>
            <a:r>
              <a:rPr lang="en-US" sz="2800" dirty="0" err="1" smtClean="0"/>
              <a:t>Système</a:t>
            </a:r>
            <a:r>
              <a:rPr lang="en-US" sz="2800" dirty="0" smtClean="0"/>
              <a:t> International (SI)</a:t>
            </a:r>
          </a:p>
          <a:p>
            <a:pPr lvl="1"/>
            <a:r>
              <a:rPr lang="en-US" sz="2800" dirty="0" err="1" smtClean="0"/>
              <a:t>cgs</a:t>
            </a:r>
            <a:r>
              <a:rPr lang="en-US" sz="2800" dirty="0" smtClean="0"/>
              <a:t> system</a:t>
            </a:r>
          </a:p>
          <a:p>
            <a:pPr lvl="1"/>
            <a:r>
              <a:rPr lang="en-US" sz="2800" dirty="0" smtClean="0"/>
              <a:t>British engineering system</a:t>
            </a:r>
          </a:p>
          <a:p>
            <a:pPr lvl="1"/>
            <a:r>
              <a:rPr lang="en-US" sz="2800" dirty="0" smtClean="0"/>
              <a:t>conversion factor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Can you state the primary SI units?</a:t>
            </a:r>
            <a:endParaRPr lang="en-US" sz="1800" dirty="0" smtClean="0"/>
          </a:p>
          <a:p>
            <a:r>
              <a:rPr lang="en-US" sz="3200" b="1" dirty="0" smtClean="0"/>
              <a:t>Can you use conversion factors to convert units?</a:t>
            </a:r>
            <a:endParaRPr lang="en-US" sz="1800" dirty="0" smtClean="0"/>
          </a:p>
        </p:txBody>
      </p:sp>
      <p:pic>
        <p:nvPicPr>
          <p:cNvPr id="4" name="Picture 3" descr="snooz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290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/>
            </a:r>
            <a:br>
              <a:rPr lang="en-US" dirty="0" smtClean="0">
                <a:latin typeface="Viner Hand ITC" pitchFamily="66" charset="0"/>
              </a:rPr>
            </a:br>
            <a:r>
              <a:rPr lang="en-US" dirty="0" smtClean="0">
                <a:latin typeface="Viner Hand ITC" pitchFamily="66" charset="0"/>
              </a:rPr>
              <a:t>Questions?</a:t>
            </a:r>
            <a:endParaRPr lang="en-US" sz="28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1351672"/>
            <a:ext cx="5205750" cy="977486"/>
          </a:xfrm>
        </p:spPr>
        <p:txBody>
          <a:bodyPr>
            <a:normAutofit/>
          </a:bodyPr>
          <a:lstStyle/>
          <a:p>
            <a:r>
              <a:rPr lang="en-US" sz="3200" b="1" i="1" smtClean="0"/>
              <a:t>#</a:t>
            </a:r>
            <a:r>
              <a:rPr lang="en-US" sz="3200" b="1" i="1" smtClean="0"/>
              <a:t>12-22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pic>
        <p:nvPicPr>
          <p:cNvPr id="4" name="Picture 3" descr="SUNP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304800"/>
            <a:ext cx="4038600" cy="3028950"/>
          </a:xfrm>
          <a:prstGeom prst="rect">
            <a:avLst/>
          </a:prstGeom>
        </p:spPr>
      </p:pic>
      <p:pic>
        <p:nvPicPr>
          <p:cNvPr id="5" name="Picture 4" descr="SUNP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57600"/>
            <a:ext cx="39624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Stopped here on 9/4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41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MA.912.S.1.2:  Determine appropriate and consistent standards of measurement for the data to be collected in a survey or experiment.</a:t>
            </a:r>
            <a:endParaRPr lang="en-US" sz="1800" dirty="0" smtClean="0"/>
          </a:p>
          <a:p>
            <a:r>
              <a:rPr lang="en-US" sz="3200" b="1" dirty="0" smtClean="0"/>
              <a:t>State the meaning of “unit” and “standard” and the difference between the two.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State the primary SI units.</a:t>
            </a:r>
            <a:endParaRPr lang="en-US" sz="1800" dirty="0" smtClean="0"/>
          </a:p>
          <a:p>
            <a:r>
              <a:rPr lang="en-US" sz="3200" b="1" dirty="0" smtClean="0"/>
              <a:t>Use conversion factors to convert units.</a:t>
            </a:r>
            <a:endParaRPr lang="en-US" sz="1800" dirty="0" smtClean="0"/>
          </a:p>
        </p:txBody>
      </p:sp>
      <p:pic>
        <p:nvPicPr>
          <p:cNvPr id="4" name="Picture 3" descr="SUNP0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0600" y="3124200"/>
            <a:ext cx="46736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Units and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u="sng" dirty="0" smtClean="0"/>
              <a:t>Units</a:t>
            </a:r>
            <a:r>
              <a:rPr lang="en-US" b="1" dirty="0" smtClean="0"/>
              <a:t>.  Units are specifications for a measurement based on a standard.</a:t>
            </a:r>
            <a:endParaRPr lang="en-US" dirty="0" smtClean="0"/>
          </a:p>
          <a:p>
            <a:pPr lvl="0"/>
            <a:r>
              <a:rPr lang="en-US" b="1" u="sng" dirty="0" smtClean="0"/>
              <a:t>Standard</a:t>
            </a:r>
            <a:r>
              <a:rPr lang="en-US" b="1" dirty="0" smtClean="0"/>
              <a:t>.  A standard is a defined value for a unit based upon some measurement.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Units and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smtClean="0"/>
              <a:t>Examples:  </a:t>
            </a:r>
            <a:r>
              <a:rPr lang="en-US" sz="2800" b="1" dirty="0" smtClean="0"/>
              <a:t>“Meter” is a unit of length.  The standard for a meter has, at various times, been:</a:t>
            </a:r>
            <a:endParaRPr lang="en-US" sz="1400" dirty="0" smtClean="0"/>
          </a:p>
          <a:p>
            <a:pPr lvl="1"/>
            <a:r>
              <a:rPr lang="en-US" b="1" dirty="0" smtClean="0"/>
              <a:t>Distance from the tip of your nose to the tip of your longest finger when arm is extended horizontally.  Problem?</a:t>
            </a:r>
            <a:endParaRPr lang="en-US" sz="1600" dirty="0" smtClean="0"/>
          </a:p>
          <a:p>
            <a:pPr lvl="1"/>
            <a:r>
              <a:rPr lang="en-US" b="1" dirty="0" smtClean="0"/>
              <a:t>One ten-millionth of the distance from the earth’s equator to either pole.  Problem?</a:t>
            </a:r>
          </a:p>
          <a:p>
            <a:pPr lvl="1"/>
            <a:r>
              <a:rPr lang="en-US" b="1" dirty="0" smtClean="0"/>
              <a:t>Distance between two finely engraved marks on a particular bar of a platinum-iridium alloy.  Problem?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Units and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smtClean="0"/>
              <a:t>Examples:  </a:t>
            </a:r>
            <a:r>
              <a:rPr lang="en-US" sz="2800" b="1" dirty="0" smtClean="0"/>
              <a:t>“Meter” is a unit of length.  The standard for a meter has, at various times, been:</a:t>
            </a:r>
            <a:endParaRPr lang="en-US" sz="1400" dirty="0" smtClean="0"/>
          </a:p>
          <a:p>
            <a:pPr lvl="1"/>
            <a:r>
              <a:rPr lang="en-US" b="1" dirty="0" smtClean="0"/>
              <a:t>For greater precision and reproducibility, changed in 1960 to 1,650,763.73 wavelengths of an orange light emitted by krypton 86 gas.  Problem?</a:t>
            </a:r>
            <a:endParaRPr lang="en-US" sz="1600" dirty="0" smtClean="0"/>
          </a:p>
          <a:p>
            <a:pPr lvl="1"/>
            <a:r>
              <a:rPr lang="en-US" b="1" dirty="0" smtClean="0"/>
              <a:t>Current:  length of path traveled by light in 1/299,792,458th’s of a second.  Problem?</a:t>
            </a:r>
          </a:p>
          <a:p>
            <a:pPr lvl="1"/>
            <a:r>
              <a:rPr lang="en-US" b="1" dirty="0" smtClean="0"/>
              <a:t>How precise does it have to be?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3747</TotalTime>
  <Words>1463</Words>
  <Application>Microsoft Office PowerPoint</Application>
  <PresentationFormat>On-screen Show (4:3)</PresentationFormat>
  <Paragraphs>195</Paragraphs>
  <Slides>43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Consolas</vt:lpstr>
      <vt:lpstr>Corbel</vt:lpstr>
      <vt:lpstr>Symbol</vt:lpstr>
      <vt:lpstr>Viner Hand ITC</vt:lpstr>
      <vt:lpstr>Wingdings</vt:lpstr>
      <vt:lpstr>Wingdings 2</vt:lpstr>
      <vt:lpstr>Wingdings 3</vt:lpstr>
      <vt:lpstr>Metro</vt:lpstr>
      <vt:lpstr>Equation</vt:lpstr>
      <vt:lpstr>Devil physics The baddest class on campus  AP Physics</vt:lpstr>
      <vt:lpstr>Introductory Video</vt:lpstr>
      <vt:lpstr>Giancoli Lesson 1-5 to 1-6 Units, Standards and the SI    System Converting Units</vt:lpstr>
      <vt:lpstr>Reading Activity Questions?</vt:lpstr>
      <vt:lpstr>Objectives</vt:lpstr>
      <vt:lpstr>Objectives</vt:lpstr>
      <vt:lpstr>Units and Standards</vt:lpstr>
      <vt:lpstr>Units and Standards</vt:lpstr>
      <vt:lpstr>Units and Standards</vt:lpstr>
      <vt:lpstr>Units and Standards</vt:lpstr>
      <vt:lpstr>Système International (SI)</vt:lpstr>
      <vt:lpstr>Système International (SI)</vt:lpstr>
      <vt:lpstr>British Engineering System</vt:lpstr>
      <vt:lpstr>Units of Units</vt:lpstr>
      <vt:lpstr>Using Units</vt:lpstr>
      <vt:lpstr>Unit Conversions</vt:lpstr>
      <vt:lpstr>Unit Conversions</vt:lpstr>
      <vt:lpstr>Unit Conversions</vt:lpstr>
      <vt:lpstr>Unit Conversions</vt:lpstr>
      <vt:lpstr>Unit Conversions</vt:lpstr>
      <vt:lpstr>Unit Conversions</vt:lpstr>
      <vt:lpstr>Unit Conversions</vt:lpstr>
      <vt:lpstr>Unit Conversions</vt:lpstr>
      <vt:lpstr>Unit Conversions</vt:lpstr>
      <vt:lpstr>Unit Conversions</vt:lpstr>
      <vt:lpstr>Unit Conversions</vt:lpstr>
      <vt:lpstr>Sig Figs and Scientific Notation</vt:lpstr>
      <vt:lpstr>Sig Figs and Scientific Notation</vt:lpstr>
      <vt:lpstr>Review - Scientific Notation</vt:lpstr>
      <vt:lpstr>Review - Scientific Notation</vt:lpstr>
      <vt:lpstr>Review - Scientific Notation</vt:lpstr>
      <vt:lpstr>Review - Scientific Notation</vt:lpstr>
      <vt:lpstr>Review - Scientific Notation</vt:lpstr>
      <vt:lpstr>Review - Scientific Notation</vt:lpstr>
      <vt:lpstr>General Operating Procedure</vt:lpstr>
      <vt:lpstr>Metrics With Prefixes</vt:lpstr>
      <vt:lpstr>Metrics With Prefixes</vt:lpstr>
      <vt:lpstr>Metrics With Prefixes</vt:lpstr>
      <vt:lpstr>Summary Review</vt:lpstr>
      <vt:lpstr>Summary Review</vt:lpstr>
      <vt:lpstr> Questions?</vt:lpstr>
      <vt:lpstr>Homework</vt:lpstr>
      <vt:lpstr>Stopped here on 9/4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37</cp:revision>
  <dcterms:created xsi:type="dcterms:W3CDTF">2010-12-08T08:20:03Z</dcterms:created>
  <dcterms:modified xsi:type="dcterms:W3CDTF">2015-09-01T20:58:00Z</dcterms:modified>
</cp:coreProperties>
</file>