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0" r:id="rId4"/>
    <p:sldId id="281" r:id="rId5"/>
    <p:sldId id="283" r:id="rId6"/>
    <p:sldId id="284" r:id="rId7"/>
    <p:sldId id="286" r:id="rId8"/>
    <p:sldId id="285" r:id="rId9"/>
    <p:sldId id="289" r:id="rId10"/>
    <p:sldId id="288" r:id="rId11"/>
    <p:sldId id="290" r:id="rId12"/>
    <p:sldId id="291" r:id="rId13"/>
    <p:sldId id="292" r:id="rId14"/>
    <p:sldId id="293" r:id="rId15"/>
    <p:sldId id="295" r:id="rId16"/>
    <p:sldId id="294" r:id="rId17"/>
    <p:sldId id="296" r:id="rId18"/>
    <p:sldId id="297" r:id="rId19"/>
    <p:sldId id="287" r:id="rId20"/>
    <p:sldId id="298" r:id="rId21"/>
    <p:sldId id="299" r:id="rId22"/>
    <p:sldId id="300" r:id="rId23"/>
    <p:sldId id="301" r:id="rId24"/>
    <p:sldId id="302" r:id="rId25"/>
    <p:sldId id="303" r:id="rId26"/>
    <p:sldId id="257" r:id="rId27"/>
    <p:sldId id="260" r:id="rId28"/>
    <p:sldId id="265" r:id="rId29"/>
    <p:sldId id="266" r:id="rId30"/>
    <p:sldId id="267" r:id="rId31"/>
    <p:sldId id="269" r:id="rId32"/>
    <p:sldId id="279" r:id="rId33"/>
    <p:sldId id="308" r:id="rId34"/>
    <p:sldId id="309" r:id="rId35"/>
    <p:sldId id="310" r:id="rId36"/>
    <p:sldId id="312" r:id="rId37"/>
    <p:sldId id="270" r:id="rId38"/>
    <p:sldId id="278" r:id="rId39"/>
    <p:sldId id="271" r:id="rId40"/>
    <p:sldId id="307" r:id="rId41"/>
    <p:sldId id="305" r:id="rId42"/>
    <p:sldId id="306" r:id="rId43"/>
    <p:sldId id="304" r:id="rId44"/>
    <p:sldId id="313" r:id="rId45"/>
    <p:sldId id="314" r:id="rId46"/>
    <p:sldId id="315" r:id="rId47"/>
    <p:sldId id="316" r:id="rId48"/>
    <p:sldId id="318" r:id="rId49"/>
    <p:sldId id="319" r:id="rId50"/>
    <p:sldId id="320" r:id="rId51"/>
    <p:sldId id="317" r:id="rId52"/>
    <p:sldId id="276" r:id="rId53"/>
    <p:sldId id="277"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11/19/2015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11/19/2015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11/19/2015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Force%20of%20Gravity.wmv" TargetMode="External"/><Relationship Id="rId2" Type="http://schemas.openxmlformats.org/officeDocument/2006/relationships/slideLayout" Target="../slideLayouts/slideLayout2.xml"/><Relationship Id="rId1" Type="http://schemas.openxmlformats.org/officeDocument/2006/relationships/video" Target="file:///F:\AAASync\AP%20Physics%201\Lesson%20Plans\Giancoli%20Lessons\Giancoli%20Chapter%205\Giancoli%20Lesson%205-6%20to%205-7\Force%20of%20Gravity.wmv" TargetMode="Externa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hyperlink" Target="Reading%20Activity%205-6%20to%205-7%20Answ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2800" dirty="0" smtClean="0">
                <a:latin typeface="Pristina" pitchFamily="66" charset="0"/>
              </a:rPr>
              <a:t>AP </a:t>
            </a:r>
            <a:r>
              <a:rPr lang="en-US" sz="2800" dirty="0" smtClean="0">
                <a:latin typeface="Pristina" pitchFamily="66" charset="0"/>
              </a:rPr>
              <a:t>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2.B.1:  A gravitational field  at the location of an object with mass m causes a gravitational force of magnitude mg to be exerted on the object in the direction of the field.</a:t>
            </a:r>
          </a:p>
          <a:p>
            <a:pPr lvl="1"/>
            <a:r>
              <a:rPr lang="en-US" dirty="0" smtClean="0"/>
              <a:t>On the Earth, this gravitational force is called weight.</a:t>
            </a:r>
          </a:p>
          <a:p>
            <a:pPr lvl="1"/>
            <a:r>
              <a:rPr lang="en-US" dirty="0" smtClean="0"/>
              <a:t>The gravitational field at a point in space is measured by dividing the gravitational force exerted by the field on a test object at that point by the mass of the test object and has the same direction as the force.</a:t>
            </a:r>
          </a:p>
          <a:p>
            <a:pPr lvl="1"/>
            <a:r>
              <a:rPr lang="en-US" dirty="0" smtClean="0"/>
              <a:t>If the gravitational force is the only force exerted on the object, the observed free-fall acceleration of the object (in meters per second squared) is numerically equal to the magnitude of the gravitational field (in </a:t>
            </a:r>
            <a:r>
              <a:rPr lang="en-US" dirty="0" err="1" smtClean="0"/>
              <a:t>newtons</a:t>
            </a:r>
            <a:r>
              <a:rPr lang="en-US" dirty="0" smtClean="0"/>
              <a:t>/kilogram) at that location.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2.B.2: The gravitational field caused by a spherically symmetric object with mass is radial and, outside the object, varies as the inverse square of the radial distance from the center of that object.</a:t>
            </a:r>
          </a:p>
          <a:p>
            <a:pPr lvl="1"/>
            <a:r>
              <a:rPr lang="en-US" dirty="0" smtClean="0"/>
              <a:t>The gravitational field caused by a spherically symmetric object is a vector whose magnitude outside the object is equal to  .</a:t>
            </a:r>
          </a:p>
          <a:p>
            <a:pPr lvl="1"/>
            <a:r>
              <a:rPr lang="en-US" dirty="0" smtClean="0"/>
              <a:t>Only spherically symmetric objects will be considered as sources of the gravitational field.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3.A.1:  An observer in a particular reference frame can describe the motion of an object using such quantities as position, displacement, distance, velocity, speed, and acceleration.</a:t>
            </a:r>
          </a:p>
          <a:p>
            <a:pPr lvl="1"/>
            <a:r>
              <a:rPr lang="en-US" dirty="0" smtClean="0"/>
              <a:t>Displacement, velocity, and acceleration are all vector quantities.</a:t>
            </a:r>
          </a:p>
          <a:p>
            <a:pPr lvl="1"/>
            <a:r>
              <a:rPr lang="en-US" dirty="0" smtClean="0"/>
              <a:t>Displacement is change in position. Velocity is the rate of change of position with time. Acceleration is the rate of change of velocity with time. Changes in each property are expressed by subtracting initial values from final values.</a:t>
            </a:r>
          </a:p>
          <a:p>
            <a:pPr lvl="1"/>
            <a:r>
              <a:rPr lang="en-US" dirty="0" smtClean="0"/>
              <a:t>A choice of reference frame determines the direction and the magnitude of each of these quantities.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3.A.2:  Forces are described by vectors.</a:t>
            </a:r>
          </a:p>
          <a:p>
            <a:pPr lvl="1"/>
            <a:r>
              <a:rPr lang="en-US" dirty="0" smtClean="0"/>
              <a:t>Forces are detected by their influence on the motion of an object.</a:t>
            </a:r>
          </a:p>
          <a:p>
            <a:pPr lvl="1"/>
            <a:r>
              <a:rPr lang="en-US" dirty="0" smtClean="0"/>
              <a:t>Forces have magnitude and direction.</a:t>
            </a:r>
          </a:p>
          <a:p>
            <a:r>
              <a:rPr lang="en-US" sz="3200" dirty="0" smtClean="0"/>
              <a:t>3.A.3:  A force exerted on an object is always due to the interaction of that object with another object.</a:t>
            </a:r>
          </a:p>
          <a:p>
            <a:pPr lvl="1"/>
            <a:r>
              <a:rPr lang="en-US" dirty="0" smtClean="0"/>
              <a:t>The acceleration of an object, but not necessarily its velocity, is always in the direction of the net force exerted on the object by other objects.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3.B.1:  If an object of interest interacts with several other objects, the net force is the vector sum of the individual forces.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3.B.2:  Free-body diagrams are useful tools for visualizing forces being exerted on a single object and writing the equations that represent a physical situation.</a:t>
            </a:r>
          </a:p>
          <a:p>
            <a:pPr lvl="1"/>
            <a:r>
              <a:rPr lang="en-US" dirty="0" smtClean="0"/>
              <a:t>An object can be drawn as if it was extracted from its environment and the interactions with the environment identified.</a:t>
            </a:r>
          </a:p>
          <a:p>
            <a:pPr lvl="1"/>
            <a:r>
              <a:rPr lang="en-US" dirty="0" smtClean="0"/>
              <a:t>A force exerted on an object can be represented as an arrow whose length represents the magnitude of the force and whose direction shows the direction of the force.</a:t>
            </a:r>
          </a:p>
          <a:p>
            <a:pPr lvl="1"/>
            <a:r>
              <a:rPr lang="en-US" dirty="0" smtClean="0"/>
              <a:t>A coordinate system with one axis parallel to the direction of the acceleration simplifies the translation from the free-body diagram to the algebraic representation.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3.C.1: Gravitational force describes the interaction of one object that has mass with another object that has mass.</a:t>
            </a:r>
          </a:p>
          <a:p>
            <a:pPr lvl="1"/>
            <a:r>
              <a:rPr lang="en-US" dirty="0" smtClean="0"/>
              <a:t>The gravitational force is always attractive.</a:t>
            </a:r>
          </a:p>
          <a:p>
            <a:pPr lvl="1"/>
            <a:r>
              <a:rPr lang="en-US" dirty="0" smtClean="0"/>
              <a:t>The magnitude of force between two spherically symmetric objects of mass m</a:t>
            </a:r>
            <a:r>
              <a:rPr lang="en-US" baseline="-25000" dirty="0" smtClean="0"/>
              <a:t>1</a:t>
            </a:r>
            <a:r>
              <a:rPr lang="en-US" dirty="0" smtClean="0"/>
              <a:t> and m</a:t>
            </a:r>
            <a:r>
              <a:rPr lang="en-US" baseline="-25000" dirty="0" smtClean="0"/>
              <a:t>2</a:t>
            </a:r>
            <a:r>
              <a:rPr lang="en-US" dirty="0" smtClean="0"/>
              <a:t> is  , where r is the center-to-center distance between the objects.</a:t>
            </a:r>
          </a:p>
          <a:p>
            <a:pPr lvl="1"/>
            <a:r>
              <a:rPr lang="en-US" dirty="0" smtClean="0"/>
              <a:t>In a narrow range of heights above the Earth’s surface, the local gravitational field, g, is approximately constant.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4.A.1: The linear motion of a system can be described by the displacement, velocity, and acceleration of its center of mass.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4.A.2: The acceleration is equal to the rate of change of velocity with time, and velocity is equal to the rate of change of position with time.</a:t>
            </a:r>
          </a:p>
          <a:p>
            <a:pPr lvl="1"/>
            <a:r>
              <a:rPr lang="en-US" dirty="0" smtClean="0"/>
              <a:t>The acceleration of the center of mass of a system is directly proportional to the net force exerted on it by all objects interacting with the system and inversely proportional to the mass of the system.</a:t>
            </a:r>
          </a:p>
          <a:p>
            <a:pPr lvl="1"/>
            <a:r>
              <a:rPr lang="en-US" dirty="0" smtClean="0"/>
              <a:t>Force and acceleration are both vectors, with acceleration in the same direction as the net force.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Learning 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(1.C.1.1):  The student is able to design an experiment for collecting data to determine the relationship between the net force exerted on an object, its inertial mass, and its acceleration.</a:t>
            </a:r>
          </a:p>
          <a:p>
            <a:r>
              <a:rPr lang="en-US" sz="3200" dirty="0" smtClean="0"/>
              <a:t>(2.B.1.1):  The student is able to apply  to calculate the gravitational force on an object with mass m in a gravitational field of strength g in the context of the effects of a net force on objects and systems.</a:t>
            </a:r>
          </a:p>
          <a:p>
            <a:r>
              <a:rPr lang="en-US" sz="3200" dirty="0" smtClean="0"/>
              <a:t>(2.B.2.1):  The student is able to apply  to calculate the gravitational field due to an object with mass M, where the field is a vector directed toward the center of the object of mass 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429000"/>
            <a:ext cx="8382000" cy="2889504"/>
          </a:xfrm>
        </p:spPr>
        <p:txBody>
          <a:bodyPr/>
          <a:lstStyle/>
          <a:p>
            <a:pPr>
              <a:tabLst>
                <a:tab pos="2689225" algn="l"/>
              </a:tabLst>
            </a:pPr>
            <a:r>
              <a:rPr lang="en-US" sz="3200" dirty="0" smtClean="0"/>
              <a:t>Lesson 5-6, Newton’s law of 	Universal Gravitation</a:t>
            </a:r>
            <a:br>
              <a:rPr lang="en-US" sz="3200" dirty="0" smtClean="0"/>
            </a:br>
            <a:r>
              <a:rPr lang="en-US" sz="3200" dirty="0" smtClean="0"/>
              <a:t>Lesson 5-7, Gravity near the earth’s 	surface; geophysical 	applications</a:t>
            </a:r>
            <a:endParaRPr lang="en-US" sz="3200" dirty="0"/>
          </a:p>
        </p:txBody>
      </p:sp>
      <p:sp>
        <p:nvSpPr>
          <p:cNvPr id="4" name="TextBox 3"/>
          <p:cNvSpPr txBox="1"/>
          <p:nvPr/>
        </p:nvSpPr>
        <p:spPr>
          <a:xfrm>
            <a:off x="457200" y="685800"/>
            <a:ext cx="7696200" cy="1200329"/>
          </a:xfrm>
          <a:prstGeom prst="rect">
            <a:avLst/>
          </a:prstGeom>
          <a:noFill/>
        </p:spPr>
        <p:txBody>
          <a:bodyPr wrap="square" rtlCol="0">
            <a:spAutoFit/>
          </a:bodyPr>
          <a:lstStyle/>
          <a:p>
            <a:pPr>
              <a:tabLst>
                <a:tab pos="2797175" algn="l"/>
              </a:tabLst>
            </a:pPr>
            <a:r>
              <a:rPr lang="en-US" sz="3600" b="1" dirty="0" smtClean="0">
                <a:solidFill>
                  <a:schemeClr val="tx2"/>
                </a:solidFill>
                <a:latin typeface="+mj-lt"/>
              </a:rPr>
              <a:t>CHAPTER 5, CIRCULAR MOTION; 	GRAVITATION</a:t>
            </a:r>
            <a:endParaRPr lang="en-US" sz="3600" b="1" dirty="0">
              <a:solidFill>
                <a:schemeClr val="tx2"/>
              </a:solidFill>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Learning 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(2.B.2.2):  The student is able to approximate a numerical value of the gravitational field (g) near the surface of an object from its radius and mass relative to those of the Earth or other reference objects.</a:t>
            </a:r>
          </a:p>
          <a:p>
            <a:r>
              <a:rPr lang="en-US" sz="3200" dirty="0" smtClean="0"/>
              <a:t>(3.A.1.1):  The student is able to express the motion of an object using narrative, mathematical, and graphical representations.</a:t>
            </a:r>
          </a:p>
          <a:p>
            <a:r>
              <a:rPr lang="en-US" sz="3200" dirty="0" smtClean="0"/>
              <a:t>(3.A.1.2):  The student is able to design an experimental investigation of the motion of an object.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Learning 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(3.A.1.3):  The student is able to analyze experimental data describing the motion of an object and is able to express the results of the analysis using narrative, mathematical, and graphical representations.</a:t>
            </a:r>
          </a:p>
          <a:p>
            <a:r>
              <a:rPr lang="en-US" sz="3200" dirty="0" smtClean="0"/>
              <a:t>(3.A.2.1):  The student is able to represent forces in diagrams or mathematically using appropriately labeled vectors with magnitude, direction, and units during the analysis of a situation.</a:t>
            </a:r>
          </a:p>
          <a:p>
            <a:r>
              <a:rPr lang="en-US" sz="3200" dirty="0" smtClean="0"/>
              <a:t>(3.A.3.1):  The student is able to analyze a scenario and make claims (develop arguments, justify assertions) about the forces exerted on an object by other objects for different types of forces or components of forces.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Learning 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(3.A.3.3):  The student is able to describe a force as an interaction between two objects and identify both objects for any force.</a:t>
            </a:r>
          </a:p>
          <a:p>
            <a:r>
              <a:rPr lang="en-US" sz="3200" dirty="0" smtClean="0"/>
              <a:t>(3.A.3.4):  The student is able to make claims about the force on an object due to the presence of other objects with the same property: mass, electric charge.</a:t>
            </a:r>
          </a:p>
          <a:p>
            <a:r>
              <a:rPr lang="en-US" sz="3200" dirty="0" smtClean="0"/>
              <a:t>(3.B.1.1):  The student is able to predict the motion of an object subject to forces exerted by several objects using an application of Newton’s second law in a variety of physical situations with acceleration in one dimension.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Learning 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(3.B.1.3):  The student is able to </a:t>
            </a:r>
            <a:r>
              <a:rPr lang="en-US" sz="3200" dirty="0" err="1" smtClean="0"/>
              <a:t>reexpress</a:t>
            </a:r>
            <a:r>
              <a:rPr lang="en-US" sz="3200" dirty="0" smtClean="0"/>
              <a:t> a free-body diagram representation into a mathematical representation and solve the mathematical representation for the acceleration of the object.</a:t>
            </a:r>
          </a:p>
          <a:p>
            <a:r>
              <a:rPr lang="en-US" sz="3200" dirty="0" smtClean="0"/>
              <a:t>(3.B.2.1):  The student is able to create and use free-body diagrams to analyze physical situations to solve problems with motion qualitatively and quantitatively.</a:t>
            </a:r>
          </a:p>
          <a:p>
            <a:r>
              <a:rPr lang="en-US" sz="3200" dirty="0" smtClean="0"/>
              <a:t>(3.B.2.1):  The student is able to create and use free-body diagrams to analyze physical situations to solve problems with motion qualitatively and quantitatively.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Learning 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(3.C.1.1):  The student is able to use Newton’s law of gravitation to calculate the gravitational force the two objects exert on each other and use that force in contexts other than orbital motion.</a:t>
            </a:r>
          </a:p>
          <a:p>
            <a:r>
              <a:rPr lang="en-US" sz="3200" dirty="0" smtClean="0"/>
              <a:t>(3.C.1.2):  The student is able to use Newton’s law of gravitation to calculate the gravitational force between two objects and use that force in contexts involving orbital motion (for circular orbital motion only in Physics 1).</a:t>
            </a:r>
          </a:p>
          <a:p>
            <a:r>
              <a:rPr lang="en-US" sz="3200" dirty="0" smtClean="0"/>
              <a:t>(4.A.1.1):  The student is able to use representations of the center of mass of an isolated two-object system to analyze the motion of the system qualitatively and semi-quantitatively.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Learning 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(4.A.2.1):  The student is able to make predictions about the motion of a system based on the fact that acceleration is equal to the change in velocity per unit time, and velocity is equal to the change in position per unit time.</a:t>
            </a:r>
          </a:p>
          <a:p>
            <a:r>
              <a:rPr lang="en-US" sz="3200" dirty="0" smtClean="0"/>
              <a:t>(4.A.2.2):  The student is able to evaluate using given data whether all the forces on a system or whether all the parts of a system have been identified.</a:t>
            </a:r>
          </a:p>
          <a:p>
            <a:r>
              <a:rPr lang="en-US" sz="3200" dirty="0" smtClean="0"/>
              <a:t>(4.A.2.3):  The student is able to create mathematical models and analyze graphical relationships for acceleration, velocity, and position of the center of mass of a system and use them to calculate properties of the motion of the center of mass of a system.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97864"/>
          </a:xfrm>
        </p:spPr>
        <p:txBody>
          <a:bodyPr/>
          <a:lstStyle/>
          <a:p>
            <a:r>
              <a:rPr lang="en-US" sz="3200" dirty="0" smtClean="0">
                <a:hlinkClick r:id="rId3" action="ppaction://hlinkfile"/>
              </a:rPr>
              <a:t>Introductory Video: Force of Gravity</a:t>
            </a:r>
            <a:endParaRPr lang="en-US" sz="3200" dirty="0"/>
          </a:p>
        </p:txBody>
      </p:sp>
      <p:pic>
        <p:nvPicPr>
          <p:cNvPr id="6" name="Force of Gravity.wmv">
            <a:hlinkClick r:id="" action="ppaction://media"/>
          </p:cNvPr>
          <p:cNvPicPr>
            <a:picLocks noGrp="1" noRot="1" noChangeAspect="1"/>
          </p:cNvPicPr>
          <p:nvPr>
            <p:ph idx="1"/>
            <a:videoFile r:link="rId1"/>
          </p:nvPr>
        </p:nvPicPr>
        <p:blipFill>
          <a:blip r:embed="rId4" cstate="print"/>
          <a:stretch>
            <a:fillRect/>
          </a:stretch>
        </p:blipFill>
        <p:spPr>
          <a:xfrm>
            <a:off x="795867" y="1066800"/>
            <a:ext cx="7315200" cy="54864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Activity Answers</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Hyperlink to Reading Activity Answers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 of Universal Gravitation</a:t>
            </a:r>
            <a:endParaRPr lang="en-US" dirty="0"/>
          </a:p>
        </p:txBody>
      </p:sp>
      <p:sp>
        <p:nvSpPr>
          <p:cNvPr id="3" name="Content Placeholder 2"/>
          <p:cNvSpPr>
            <a:spLocks noGrp="1"/>
          </p:cNvSpPr>
          <p:nvPr>
            <p:ph idx="1"/>
          </p:nvPr>
        </p:nvSpPr>
        <p:spPr>
          <a:xfrm>
            <a:off x="914400" y="2057400"/>
            <a:ext cx="7772400" cy="4298160"/>
          </a:xfrm>
        </p:spPr>
        <p:txBody>
          <a:bodyPr/>
          <a:lstStyle/>
          <a:p>
            <a:r>
              <a:rPr lang="en-US" dirty="0" smtClean="0"/>
              <a:t>Newton observed:</a:t>
            </a:r>
          </a:p>
          <a:p>
            <a:pPr lvl="1"/>
            <a:r>
              <a:rPr lang="en-US" dirty="0" smtClean="0"/>
              <a:t>The force of gravity is inversely proportional to the square of the distance between two bodies</a:t>
            </a:r>
          </a:p>
          <a:p>
            <a:pPr lvl="1"/>
            <a:r>
              <a:rPr lang="en-US" dirty="0" smtClean="0"/>
              <a:t>The force is directly proportional to the masses of the two bodies</a:t>
            </a:r>
          </a:p>
          <a:p>
            <a:pPr lvl="1"/>
            <a:r>
              <a:rPr lang="en-US" dirty="0" smtClean="0"/>
              <a:t>There exists a constant of proportionality, called the Gravitational Constant, between the force of gravity and the masses and distance between two bodies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 of Universal Gravitation</a:t>
            </a:r>
            <a:endParaRPr lang="en-US" dirty="0"/>
          </a:p>
        </p:txBody>
      </p:sp>
      <p:sp>
        <p:nvSpPr>
          <p:cNvPr id="3" name="Content Placeholder 2"/>
          <p:cNvSpPr>
            <a:spLocks noGrp="1"/>
          </p:cNvSpPr>
          <p:nvPr>
            <p:ph idx="1"/>
          </p:nvPr>
        </p:nvSpPr>
        <p:spPr>
          <a:xfrm>
            <a:off x="914400" y="2057400"/>
            <a:ext cx="7772400" cy="4298160"/>
          </a:xfrm>
        </p:spPr>
        <p:txBody>
          <a:bodyPr/>
          <a:lstStyle/>
          <a:p>
            <a:r>
              <a:rPr lang="en-US" dirty="0" smtClean="0"/>
              <a:t>Newton was never able to measure the gravitational constant</a:t>
            </a:r>
          </a:p>
          <a:p>
            <a:r>
              <a:rPr lang="en-US" dirty="0" smtClean="0"/>
              <a:t>The constant was not accurately measured until over 100 years after Newton proposed it</a:t>
            </a:r>
            <a:endParaRPr lang="en-US" dirty="0"/>
          </a:p>
        </p:txBody>
      </p:sp>
      <p:graphicFrame>
        <p:nvGraphicFramePr>
          <p:cNvPr id="3074" name="Object 2"/>
          <p:cNvGraphicFramePr>
            <a:graphicFrameLocks noChangeAspect="1"/>
          </p:cNvGraphicFramePr>
          <p:nvPr/>
        </p:nvGraphicFramePr>
        <p:xfrm>
          <a:off x="1965325" y="4419600"/>
          <a:ext cx="5213350" cy="1806575"/>
        </p:xfrm>
        <a:graphic>
          <a:graphicData uri="http://schemas.openxmlformats.org/presentationml/2006/ole">
            <p:oleObj spid="_x0000_s3074" name="Equation" r:id="rId3" imgW="1282680" imgH="4442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Big Idea(s):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Objects and systems have properties such as mass and charge. Systems may have internal structure.</a:t>
            </a:r>
          </a:p>
          <a:p>
            <a:r>
              <a:rPr lang="en-US" sz="3200" dirty="0" smtClean="0"/>
              <a:t>Fields existing in space can be used to explain interactions.</a:t>
            </a:r>
          </a:p>
          <a:p>
            <a:r>
              <a:rPr lang="en-US" sz="3200" dirty="0" smtClean="0"/>
              <a:t>The interactions of an object with other objects can be described by forces.</a:t>
            </a:r>
          </a:p>
          <a:p>
            <a:r>
              <a:rPr lang="en-US" sz="3200" dirty="0" smtClean="0"/>
              <a:t>Interactions between systems can result in changes in those systems.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 of Universal Gravitation</a:t>
            </a:r>
            <a:endParaRPr lang="en-US" dirty="0"/>
          </a:p>
        </p:txBody>
      </p:sp>
      <p:sp>
        <p:nvSpPr>
          <p:cNvPr id="3" name="Content Placeholder 2"/>
          <p:cNvSpPr>
            <a:spLocks noGrp="1"/>
          </p:cNvSpPr>
          <p:nvPr>
            <p:ph idx="1"/>
          </p:nvPr>
        </p:nvSpPr>
        <p:spPr>
          <a:xfrm>
            <a:off x="914400" y="2057400"/>
            <a:ext cx="7772400" cy="4298160"/>
          </a:xfrm>
        </p:spPr>
        <p:txBody>
          <a:bodyPr/>
          <a:lstStyle/>
          <a:p>
            <a:r>
              <a:rPr lang="en-US" b="1" i="1" dirty="0" smtClean="0">
                <a:solidFill>
                  <a:srgbClr val="FF0000"/>
                </a:solidFill>
                <a:effectLst>
                  <a:outerShdw blurRad="38100" dist="38100" dir="2700000" algn="tl">
                    <a:srgbClr val="000000">
                      <a:alpha val="43137"/>
                    </a:srgbClr>
                  </a:outerShdw>
                </a:effectLst>
              </a:rPr>
              <a:t>Every particle in the universe attracts every other particle with a force that is proportional to the product of their masses and inversely proportional to the square of the distance between them.  This force acts along the line joining the two particles.</a:t>
            </a:r>
          </a:p>
        </p:txBody>
      </p:sp>
      <p:graphicFrame>
        <p:nvGraphicFramePr>
          <p:cNvPr id="4" name="Object 3"/>
          <p:cNvGraphicFramePr>
            <a:graphicFrameLocks noChangeAspect="1"/>
          </p:cNvGraphicFramePr>
          <p:nvPr/>
        </p:nvGraphicFramePr>
        <p:xfrm>
          <a:off x="2971800" y="5029200"/>
          <a:ext cx="3200400" cy="1600200"/>
        </p:xfrm>
        <a:graphic>
          <a:graphicData uri="http://schemas.openxmlformats.org/presentationml/2006/ole">
            <p:oleObj spid="_x0000_s1026" name="Equation" r:id="rId3" imgW="787320" imgH="39348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 of Universal Gravitation</a:t>
            </a:r>
            <a:endParaRPr lang="en-US" dirty="0"/>
          </a:p>
        </p:txBody>
      </p:sp>
      <p:sp>
        <p:nvSpPr>
          <p:cNvPr id="3" name="Content Placeholder 2"/>
          <p:cNvSpPr>
            <a:spLocks noGrp="1"/>
          </p:cNvSpPr>
          <p:nvPr>
            <p:ph idx="1"/>
          </p:nvPr>
        </p:nvSpPr>
        <p:spPr>
          <a:xfrm>
            <a:off x="914400" y="2057400"/>
            <a:ext cx="7772400" cy="4298160"/>
          </a:xfrm>
        </p:spPr>
        <p:txBody>
          <a:bodyPr/>
          <a:lstStyle/>
          <a:p>
            <a:r>
              <a:rPr lang="en-US" dirty="0" smtClean="0"/>
              <a:t>For bodies that are relatively close together, </a:t>
            </a:r>
            <a:r>
              <a:rPr lang="en-US" b="1" i="1" dirty="0" smtClean="0"/>
              <a:t>r</a:t>
            </a:r>
            <a:r>
              <a:rPr lang="en-US" dirty="0" smtClean="0"/>
              <a:t> refers to the distance between the two bodies’ centers of mass</a:t>
            </a:r>
          </a:p>
          <a:p>
            <a:pPr lvl="1"/>
            <a:r>
              <a:rPr lang="en-US" dirty="0" smtClean="0"/>
              <a:t>e.g., a satellite orbiting the earth</a:t>
            </a:r>
          </a:p>
          <a:p>
            <a:pPr lvl="1"/>
            <a:r>
              <a:rPr lang="en-US" dirty="0" smtClean="0"/>
              <a:t>This means that </a:t>
            </a:r>
            <a:r>
              <a:rPr lang="en-US" i="1" dirty="0" smtClean="0"/>
              <a:t>r</a:t>
            </a:r>
            <a:r>
              <a:rPr lang="en-US" dirty="0" smtClean="0"/>
              <a:t> is equal to the radius of the earth plus the height above the earth’s surface</a:t>
            </a:r>
          </a:p>
        </p:txBody>
      </p:sp>
      <p:graphicFrame>
        <p:nvGraphicFramePr>
          <p:cNvPr id="33793" name="Object 1"/>
          <p:cNvGraphicFramePr>
            <a:graphicFrameLocks noChangeAspect="1"/>
          </p:cNvGraphicFramePr>
          <p:nvPr/>
        </p:nvGraphicFramePr>
        <p:xfrm>
          <a:off x="3074988" y="5364163"/>
          <a:ext cx="2994025" cy="930275"/>
        </p:xfrm>
        <a:graphic>
          <a:graphicData uri="http://schemas.openxmlformats.org/presentationml/2006/ole">
            <p:oleObj spid="_x0000_s33793" name="Equation" r:id="rId3" imgW="736560" imgH="22860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 of Universal Gravitation</a:t>
            </a:r>
            <a:endParaRPr lang="en-US" dirty="0"/>
          </a:p>
        </p:txBody>
      </p:sp>
      <p:sp>
        <p:nvSpPr>
          <p:cNvPr id="3" name="Content Placeholder 2"/>
          <p:cNvSpPr>
            <a:spLocks noGrp="1"/>
          </p:cNvSpPr>
          <p:nvPr>
            <p:ph idx="1"/>
          </p:nvPr>
        </p:nvSpPr>
        <p:spPr>
          <a:xfrm>
            <a:off x="914400" y="2057400"/>
            <a:ext cx="7772400" cy="4298160"/>
          </a:xfrm>
        </p:spPr>
        <p:txBody>
          <a:bodyPr/>
          <a:lstStyle/>
          <a:p>
            <a:r>
              <a:rPr lang="en-US" dirty="0" smtClean="0"/>
              <a:t>For two bodies whose distance between them is very large with respect to their radii, these bodies can be considered as point masses</a:t>
            </a:r>
            <a:endParaRPr lang="en-US" dirty="0"/>
          </a:p>
        </p:txBody>
      </p:sp>
      <p:graphicFrame>
        <p:nvGraphicFramePr>
          <p:cNvPr id="32770" name="Object 2"/>
          <p:cNvGraphicFramePr>
            <a:graphicFrameLocks noChangeAspect="1"/>
          </p:cNvGraphicFramePr>
          <p:nvPr/>
        </p:nvGraphicFramePr>
        <p:xfrm>
          <a:off x="3657600" y="3933940"/>
          <a:ext cx="4635500" cy="2466860"/>
        </p:xfrm>
        <a:graphic>
          <a:graphicData uri="http://schemas.openxmlformats.org/presentationml/2006/ole">
            <p:oleObj spid="_x0000_s32770" name="Equation" r:id="rId3" imgW="1384200" imgH="73656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a:t>
            </a:r>
            <a:endParaRPr lang="en-US" dirty="0"/>
          </a:p>
        </p:txBody>
      </p:sp>
      <p:sp>
        <p:nvSpPr>
          <p:cNvPr id="3" name="Content Placeholder 2"/>
          <p:cNvSpPr>
            <a:spLocks noGrp="1"/>
          </p:cNvSpPr>
          <p:nvPr>
            <p:ph idx="1"/>
          </p:nvPr>
        </p:nvSpPr>
        <p:spPr>
          <a:xfrm>
            <a:off x="304800" y="1828800"/>
            <a:ext cx="3352800" cy="4526760"/>
          </a:xfrm>
        </p:spPr>
        <p:txBody>
          <a:bodyPr/>
          <a:lstStyle/>
          <a:p>
            <a:r>
              <a:rPr lang="en-US" dirty="0" smtClean="0"/>
              <a:t>What is the acceleration due to gravity (g) 1000km above the surface of the earth?</a:t>
            </a:r>
            <a:endParaRPr lang="en-US" dirty="0"/>
          </a:p>
        </p:txBody>
      </p:sp>
      <p:graphicFrame>
        <p:nvGraphicFramePr>
          <p:cNvPr id="44035" name="Object 2"/>
          <p:cNvGraphicFramePr>
            <a:graphicFrameLocks noChangeAspect="1"/>
          </p:cNvGraphicFramePr>
          <p:nvPr/>
        </p:nvGraphicFramePr>
        <p:xfrm>
          <a:off x="4267200" y="1524000"/>
          <a:ext cx="3249613" cy="2339975"/>
        </p:xfrm>
        <a:graphic>
          <a:graphicData uri="http://schemas.openxmlformats.org/presentationml/2006/ole">
            <p:oleObj spid="_x0000_s44035" name="Equation" r:id="rId3" imgW="1130040" imgH="812520" progId="Equation.3">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a:t>
            </a:r>
            <a:endParaRPr lang="en-US" dirty="0"/>
          </a:p>
        </p:txBody>
      </p:sp>
      <p:sp>
        <p:nvSpPr>
          <p:cNvPr id="3" name="Content Placeholder 2"/>
          <p:cNvSpPr>
            <a:spLocks noGrp="1"/>
          </p:cNvSpPr>
          <p:nvPr>
            <p:ph idx="1"/>
          </p:nvPr>
        </p:nvSpPr>
        <p:spPr>
          <a:xfrm>
            <a:off x="304800" y="1828800"/>
            <a:ext cx="3352800" cy="4526760"/>
          </a:xfrm>
        </p:spPr>
        <p:txBody>
          <a:bodyPr/>
          <a:lstStyle/>
          <a:p>
            <a:r>
              <a:rPr lang="en-US" dirty="0" smtClean="0"/>
              <a:t>What is the acceleration due to gravity (g) 1000km above the surface of the earth?</a:t>
            </a:r>
            <a:endParaRPr lang="en-US" dirty="0"/>
          </a:p>
        </p:txBody>
      </p:sp>
      <p:graphicFrame>
        <p:nvGraphicFramePr>
          <p:cNvPr id="44035" name="Object 2"/>
          <p:cNvGraphicFramePr>
            <a:graphicFrameLocks noChangeAspect="1"/>
          </p:cNvGraphicFramePr>
          <p:nvPr/>
        </p:nvGraphicFramePr>
        <p:xfrm>
          <a:off x="4121179" y="1524000"/>
          <a:ext cx="4718021" cy="4541838"/>
        </p:xfrm>
        <a:graphic>
          <a:graphicData uri="http://schemas.openxmlformats.org/presentationml/2006/ole">
            <p:oleObj spid="_x0000_s45058" name="Equation" r:id="rId3" imgW="1638000" imgH="1574640" progId="Equation.3">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a:t>
            </a:r>
            <a:endParaRPr lang="en-US" dirty="0"/>
          </a:p>
        </p:txBody>
      </p:sp>
      <p:sp>
        <p:nvSpPr>
          <p:cNvPr id="3" name="Content Placeholder 2"/>
          <p:cNvSpPr>
            <a:spLocks noGrp="1"/>
          </p:cNvSpPr>
          <p:nvPr>
            <p:ph idx="1"/>
          </p:nvPr>
        </p:nvSpPr>
        <p:spPr>
          <a:xfrm>
            <a:off x="304800" y="1828800"/>
            <a:ext cx="3352800" cy="4526760"/>
          </a:xfrm>
        </p:spPr>
        <p:txBody>
          <a:bodyPr/>
          <a:lstStyle/>
          <a:p>
            <a:r>
              <a:rPr lang="en-US" dirty="0" smtClean="0"/>
              <a:t>What is the acceleration due to gravity (g) 1000km above the surface of the earth?</a:t>
            </a:r>
            <a:endParaRPr lang="en-US" dirty="0"/>
          </a:p>
        </p:txBody>
      </p:sp>
      <p:graphicFrame>
        <p:nvGraphicFramePr>
          <p:cNvPr id="44035" name="Object 2"/>
          <p:cNvGraphicFramePr>
            <a:graphicFrameLocks noChangeAspect="1"/>
          </p:cNvGraphicFramePr>
          <p:nvPr/>
        </p:nvGraphicFramePr>
        <p:xfrm>
          <a:off x="4191000" y="1612866"/>
          <a:ext cx="4565650" cy="4940334"/>
        </p:xfrm>
        <a:graphic>
          <a:graphicData uri="http://schemas.openxmlformats.org/presentationml/2006/ole">
            <p:oleObj spid="_x0000_s46082" name="Equation" r:id="rId3" imgW="1739880" imgH="1879560" progId="Equation.3">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a:t>
            </a:r>
            <a:endParaRPr lang="en-US" dirty="0"/>
          </a:p>
        </p:txBody>
      </p:sp>
      <p:sp>
        <p:nvSpPr>
          <p:cNvPr id="3" name="Content Placeholder 2"/>
          <p:cNvSpPr>
            <a:spLocks noGrp="1"/>
          </p:cNvSpPr>
          <p:nvPr>
            <p:ph idx="1"/>
          </p:nvPr>
        </p:nvSpPr>
        <p:spPr>
          <a:xfrm>
            <a:off x="304800" y="1828800"/>
            <a:ext cx="3352800" cy="4526760"/>
          </a:xfrm>
        </p:spPr>
        <p:txBody>
          <a:bodyPr/>
          <a:lstStyle/>
          <a:p>
            <a:r>
              <a:rPr lang="en-US" dirty="0" smtClean="0"/>
              <a:t>What is the acceleration due to gravity (g) </a:t>
            </a:r>
            <a:r>
              <a:rPr lang="en-US" b="1" i="1" dirty="0" smtClean="0">
                <a:solidFill>
                  <a:srgbClr val="FF0000"/>
                </a:solidFill>
              </a:rPr>
              <a:t>at</a:t>
            </a:r>
            <a:r>
              <a:rPr lang="en-US" dirty="0" smtClean="0"/>
              <a:t> the surface of the earth?</a:t>
            </a:r>
            <a:endParaRPr lang="en-US" dirty="0"/>
          </a:p>
        </p:txBody>
      </p:sp>
      <p:graphicFrame>
        <p:nvGraphicFramePr>
          <p:cNvPr id="44035" name="Object 2"/>
          <p:cNvGraphicFramePr>
            <a:graphicFrameLocks noChangeAspect="1"/>
          </p:cNvGraphicFramePr>
          <p:nvPr/>
        </p:nvGraphicFramePr>
        <p:xfrm>
          <a:off x="4191000" y="1612866"/>
          <a:ext cx="4565650" cy="4940334"/>
        </p:xfrm>
        <a:graphic>
          <a:graphicData uri="http://schemas.openxmlformats.org/presentationml/2006/ole">
            <p:oleObj spid="_x0000_s47106" name="Equation" r:id="rId3" imgW="1739880" imgH="187956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Gravity Near the Earth’s Surface; Geophysical Applications</a:t>
            </a:r>
            <a:endParaRPr lang="en-US" sz="3200" dirty="0"/>
          </a:p>
        </p:txBody>
      </p:sp>
      <p:sp>
        <p:nvSpPr>
          <p:cNvPr id="3" name="Content Placeholder 2"/>
          <p:cNvSpPr>
            <a:spLocks noGrp="1"/>
          </p:cNvSpPr>
          <p:nvPr>
            <p:ph idx="1"/>
          </p:nvPr>
        </p:nvSpPr>
        <p:spPr/>
        <p:txBody>
          <a:bodyPr/>
          <a:lstStyle/>
          <a:p>
            <a:r>
              <a:rPr lang="en-US" dirty="0" smtClean="0"/>
              <a:t>Gravity is not the same all over the world:</a:t>
            </a:r>
          </a:p>
          <a:p>
            <a:r>
              <a:rPr lang="en-US" b="1" i="1" dirty="0" smtClean="0">
                <a:solidFill>
                  <a:srgbClr val="FFFF00"/>
                </a:solidFill>
              </a:rPr>
              <a:t>How come?</a:t>
            </a:r>
            <a:endParaRPr lang="en-US" b="1" i="1" dirty="0">
              <a:solidFill>
                <a:srgbClr val="FFFF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Gravity Near the Earth’s Surface; Geophysical Applications</a:t>
            </a:r>
            <a:endParaRPr lang="en-US" sz="3200" dirty="0"/>
          </a:p>
        </p:txBody>
      </p:sp>
      <p:sp>
        <p:nvSpPr>
          <p:cNvPr id="3" name="Content Placeholder 2"/>
          <p:cNvSpPr>
            <a:spLocks noGrp="1"/>
          </p:cNvSpPr>
          <p:nvPr>
            <p:ph idx="1"/>
          </p:nvPr>
        </p:nvSpPr>
        <p:spPr/>
        <p:txBody>
          <a:bodyPr/>
          <a:lstStyle/>
          <a:p>
            <a:r>
              <a:rPr lang="en-US" dirty="0" smtClean="0"/>
              <a:t>Gravity is not the same all over the world:</a:t>
            </a:r>
          </a:p>
          <a:p>
            <a:pPr lvl="1"/>
            <a:r>
              <a:rPr lang="en-US" dirty="0" smtClean="0"/>
              <a:t>Earth is not a perfect sphere</a:t>
            </a:r>
          </a:p>
          <a:p>
            <a:pPr lvl="1"/>
            <a:r>
              <a:rPr lang="en-US" dirty="0" smtClean="0"/>
              <a:t>Earth’s terrain is not uniform</a:t>
            </a:r>
          </a:p>
          <a:p>
            <a:pPr lvl="1"/>
            <a:r>
              <a:rPr lang="en-US" dirty="0" smtClean="0"/>
              <a:t>Earth’s mass is not distributed precisely uniformly</a:t>
            </a:r>
          </a:p>
          <a:p>
            <a:pPr lvl="1"/>
            <a:r>
              <a:rPr lang="en-US" dirty="0" smtClean="0"/>
              <a:t>Earth’s rotation has an effect on g</a:t>
            </a:r>
          </a:p>
          <a:p>
            <a:pPr lvl="1"/>
            <a:r>
              <a:rPr lang="en-US" dirty="0" smtClean="0"/>
              <a:t>Varies locally due to the presence of composition irregularities and rocks of different densities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Gravity Near the Earth’s Surface; Geophysical Applications</a:t>
            </a:r>
            <a:endParaRPr lang="en-US" sz="3200" dirty="0"/>
          </a:p>
        </p:txBody>
      </p:sp>
      <p:sp>
        <p:nvSpPr>
          <p:cNvPr id="3" name="Content Placeholder 2"/>
          <p:cNvSpPr>
            <a:spLocks noGrp="1"/>
          </p:cNvSpPr>
          <p:nvPr>
            <p:ph idx="1"/>
          </p:nvPr>
        </p:nvSpPr>
        <p:spPr/>
        <p:txBody>
          <a:bodyPr/>
          <a:lstStyle/>
          <a:p>
            <a:r>
              <a:rPr lang="en-US" dirty="0" smtClean="0"/>
              <a:t>Precise measurements at a given location needed for sensitive experiments</a:t>
            </a:r>
          </a:p>
          <a:p>
            <a:r>
              <a:rPr lang="en-US" dirty="0" smtClean="0"/>
              <a:t>Slight reductions in the value of g have often led to discoveries of oil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Enduring Understanding(s):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1.A:  The internal structure of a system determines many properties of the system.</a:t>
            </a:r>
          </a:p>
          <a:p>
            <a:r>
              <a:rPr lang="en-US" sz="3200" dirty="0" smtClean="0"/>
              <a:t>1.C:  Objects and systems have properties of inertial mass and gravitational mass that are experimentally verified to be the same and that satisfy conservation principles.</a:t>
            </a:r>
          </a:p>
          <a:p>
            <a:r>
              <a:rPr lang="en-US" sz="3200" dirty="0" smtClean="0"/>
              <a:t>2.A:  A field associates a value of some physical quantity with every point in space. Field models are useful for describing interactions that occur at a distance (long-range forces) as well as a variety of other physical phenomena.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Homework Problems</a:t>
            </a:r>
            <a:endParaRPr lang="en-US" dirty="0"/>
          </a:p>
        </p:txBody>
      </p:sp>
      <p:sp>
        <p:nvSpPr>
          <p:cNvPr id="3" name="Content Placeholder 2"/>
          <p:cNvSpPr>
            <a:spLocks noGrp="1"/>
          </p:cNvSpPr>
          <p:nvPr>
            <p:ph idx="1"/>
          </p:nvPr>
        </p:nvSpPr>
        <p:spPr/>
        <p:txBody>
          <a:bodyPr/>
          <a:lstStyle/>
          <a:p>
            <a:r>
              <a:rPr lang="en-US" dirty="0" smtClean="0"/>
              <a:t>#28</a:t>
            </a:r>
            <a:endParaRPr lang="en-US" dirty="0"/>
          </a:p>
        </p:txBody>
      </p:sp>
      <p:graphicFrame>
        <p:nvGraphicFramePr>
          <p:cNvPr id="38914" name="Object 2"/>
          <p:cNvGraphicFramePr>
            <a:graphicFrameLocks noChangeAspect="1"/>
          </p:cNvGraphicFramePr>
          <p:nvPr/>
        </p:nvGraphicFramePr>
        <p:xfrm>
          <a:off x="2667000" y="1676400"/>
          <a:ext cx="6024562" cy="4533900"/>
        </p:xfrm>
        <a:graphic>
          <a:graphicData uri="http://schemas.openxmlformats.org/presentationml/2006/ole">
            <p:oleObj spid="_x0000_s43010" name="Equation" r:id="rId3" imgW="2095200" imgH="1574640" progId="Equation.3">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Homework Problems</a:t>
            </a:r>
            <a:endParaRPr lang="en-US" dirty="0"/>
          </a:p>
        </p:txBody>
      </p:sp>
      <p:sp>
        <p:nvSpPr>
          <p:cNvPr id="3" name="Content Placeholder 2"/>
          <p:cNvSpPr>
            <a:spLocks noGrp="1"/>
          </p:cNvSpPr>
          <p:nvPr>
            <p:ph idx="1"/>
          </p:nvPr>
        </p:nvSpPr>
        <p:spPr/>
        <p:txBody>
          <a:bodyPr/>
          <a:lstStyle/>
          <a:p>
            <a:r>
              <a:rPr lang="en-US" dirty="0" smtClean="0"/>
              <a:t>#28</a:t>
            </a:r>
          </a:p>
          <a:p>
            <a:endParaRPr lang="en-US" dirty="0" smtClean="0"/>
          </a:p>
          <a:p>
            <a:endParaRPr lang="en-US" dirty="0" smtClean="0"/>
          </a:p>
          <a:p>
            <a:endParaRPr lang="en-US" dirty="0" smtClean="0"/>
          </a:p>
          <a:p>
            <a:endParaRPr lang="en-US" dirty="0" smtClean="0"/>
          </a:p>
          <a:p>
            <a:endParaRPr lang="en-US" dirty="0" smtClean="0"/>
          </a:p>
          <a:p>
            <a:r>
              <a:rPr lang="en-US" b="1" i="1" dirty="0" smtClean="0">
                <a:solidFill>
                  <a:srgbClr val="FF0000"/>
                </a:solidFill>
              </a:rPr>
              <a:t>What are the units?</a:t>
            </a:r>
            <a:endParaRPr lang="en-US" b="1" i="1" dirty="0">
              <a:solidFill>
                <a:srgbClr val="FF0000"/>
              </a:solidFill>
            </a:endParaRPr>
          </a:p>
        </p:txBody>
      </p:sp>
      <p:graphicFrame>
        <p:nvGraphicFramePr>
          <p:cNvPr id="38914" name="Object 2"/>
          <p:cNvGraphicFramePr>
            <a:graphicFrameLocks noChangeAspect="1"/>
          </p:cNvGraphicFramePr>
          <p:nvPr/>
        </p:nvGraphicFramePr>
        <p:xfrm>
          <a:off x="2630488" y="1600200"/>
          <a:ext cx="6097587" cy="3108325"/>
        </p:xfrm>
        <a:graphic>
          <a:graphicData uri="http://schemas.openxmlformats.org/presentationml/2006/ole">
            <p:oleObj spid="_x0000_s40962" name="Equation" r:id="rId3" imgW="2120760" imgH="1079280" progId="Equation.3">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Homework Problems</a:t>
            </a:r>
            <a:endParaRPr lang="en-US" dirty="0"/>
          </a:p>
        </p:txBody>
      </p:sp>
      <p:sp>
        <p:nvSpPr>
          <p:cNvPr id="3" name="Content Placeholder 2"/>
          <p:cNvSpPr>
            <a:spLocks noGrp="1"/>
          </p:cNvSpPr>
          <p:nvPr>
            <p:ph idx="1"/>
          </p:nvPr>
        </p:nvSpPr>
        <p:spPr/>
        <p:txBody>
          <a:bodyPr/>
          <a:lstStyle/>
          <a:p>
            <a:r>
              <a:rPr lang="en-US" dirty="0" smtClean="0"/>
              <a:t>#28</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b="1" i="1" dirty="0" err="1" smtClean="0">
                <a:solidFill>
                  <a:srgbClr val="FF0000"/>
                </a:solidFill>
              </a:rPr>
              <a:t>Newtons</a:t>
            </a:r>
            <a:r>
              <a:rPr lang="en-US" b="1" i="1" dirty="0" smtClean="0">
                <a:solidFill>
                  <a:srgbClr val="FF0000"/>
                </a:solidFill>
              </a:rPr>
              <a:t>!</a:t>
            </a:r>
            <a:endParaRPr lang="en-US" b="1" i="1" dirty="0">
              <a:solidFill>
                <a:srgbClr val="FF0000"/>
              </a:solidFill>
            </a:endParaRPr>
          </a:p>
        </p:txBody>
      </p:sp>
      <p:graphicFrame>
        <p:nvGraphicFramePr>
          <p:cNvPr id="38914" name="Object 2"/>
          <p:cNvGraphicFramePr>
            <a:graphicFrameLocks noChangeAspect="1"/>
          </p:cNvGraphicFramePr>
          <p:nvPr/>
        </p:nvGraphicFramePr>
        <p:xfrm>
          <a:off x="2895600" y="1600200"/>
          <a:ext cx="4710113" cy="3840163"/>
        </p:xfrm>
        <a:graphic>
          <a:graphicData uri="http://schemas.openxmlformats.org/presentationml/2006/ole">
            <p:oleObj spid="_x0000_s41986" name="Equation" r:id="rId3" imgW="1638000" imgH="1333440" progId="Equation.3">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Homework Problems</a:t>
            </a:r>
            <a:endParaRPr lang="en-US" dirty="0"/>
          </a:p>
        </p:txBody>
      </p:sp>
      <p:sp>
        <p:nvSpPr>
          <p:cNvPr id="3" name="Content Placeholder 2"/>
          <p:cNvSpPr>
            <a:spLocks noGrp="1"/>
          </p:cNvSpPr>
          <p:nvPr>
            <p:ph idx="1"/>
          </p:nvPr>
        </p:nvSpPr>
        <p:spPr/>
        <p:txBody>
          <a:bodyPr/>
          <a:lstStyle/>
          <a:p>
            <a:r>
              <a:rPr lang="en-US" dirty="0" smtClean="0"/>
              <a:t>#40</a:t>
            </a:r>
            <a:endParaRPr lang="en-US" dirty="0"/>
          </a:p>
        </p:txBody>
      </p:sp>
      <p:graphicFrame>
        <p:nvGraphicFramePr>
          <p:cNvPr id="38914" name="Object 2"/>
          <p:cNvGraphicFramePr>
            <a:graphicFrameLocks noChangeAspect="1"/>
          </p:cNvGraphicFramePr>
          <p:nvPr/>
        </p:nvGraphicFramePr>
        <p:xfrm>
          <a:off x="2895600" y="1371600"/>
          <a:ext cx="4064502" cy="5207000"/>
        </p:xfrm>
        <a:graphic>
          <a:graphicData uri="http://schemas.openxmlformats.org/presentationml/2006/ole">
            <p:oleObj spid="_x0000_s38914" name="Equation" r:id="rId3" imgW="1638000" imgH="2095200" progId="Equation.3">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Homework Problems</a:t>
            </a:r>
            <a:endParaRPr lang="en-US" dirty="0"/>
          </a:p>
        </p:txBody>
      </p:sp>
      <p:sp>
        <p:nvSpPr>
          <p:cNvPr id="3" name="Content Placeholder 2"/>
          <p:cNvSpPr>
            <a:spLocks noGrp="1"/>
          </p:cNvSpPr>
          <p:nvPr>
            <p:ph idx="1"/>
          </p:nvPr>
        </p:nvSpPr>
        <p:spPr/>
        <p:txBody>
          <a:bodyPr/>
          <a:lstStyle/>
          <a:p>
            <a:r>
              <a:rPr lang="en-US" dirty="0" smtClean="0"/>
              <a:t>#40</a:t>
            </a:r>
            <a:endParaRPr lang="en-US" dirty="0"/>
          </a:p>
        </p:txBody>
      </p:sp>
      <p:graphicFrame>
        <p:nvGraphicFramePr>
          <p:cNvPr id="38914" name="Object 2"/>
          <p:cNvGraphicFramePr>
            <a:graphicFrameLocks noChangeAspect="1"/>
          </p:cNvGraphicFramePr>
          <p:nvPr/>
        </p:nvGraphicFramePr>
        <p:xfrm>
          <a:off x="2895600" y="1371600"/>
          <a:ext cx="4064502" cy="5207000"/>
        </p:xfrm>
        <a:graphic>
          <a:graphicData uri="http://schemas.openxmlformats.org/presentationml/2006/ole">
            <p:oleObj spid="_x0000_s49154" name="Equation" r:id="rId3" imgW="1638000" imgH="2095200" progId="Equation.3">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Homework Problems</a:t>
            </a:r>
            <a:endParaRPr lang="en-US" dirty="0"/>
          </a:p>
        </p:txBody>
      </p:sp>
      <p:sp>
        <p:nvSpPr>
          <p:cNvPr id="3" name="Content Placeholder 2"/>
          <p:cNvSpPr>
            <a:spLocks noGrp="1"/>
          </p:cNvSpPr>
          <p:nvPr>
            <p:ph idx="1"/>
          </p:nvPr>
        </p:nvSpPr>
        <p:spPr/>
        <p:txBody>
          <a:bodyPr/>
          <a:lstStyle/>
          <a:p>
            <a:r>
              <a:rPr lang="en-US" dirty="0" smtClean="0"/>
              <a:t>#40</a:t>
            </a:r>
            <a:endParaRPr lang="en-US" dirty="0"/>
          </a:p>
        </p:txBody>
      </p:sp>
      <p:graphicFrame>
        <p:nvGraphicFramePr>
          <p:cNvPr id="38914" name="Object 2"/>
          <p:cNvGraphicFramePr>
            <a:graphicFrameLocks noChangeAspect="1"/>
          </p:cNvGraphicFramePr>
          <p:nvPr/>
        </p:nvGraphicFramePr>
        <p:xfrm>
          <a:off x="2895600" y="1371600"/>
          <a:ext cx="4064502" cy="5207000"/>
        </p:xfrm>
        <a:graphic>
          <a:graphicData uri="http://schemas.openxmlformats.org/presentationml/2006/ole">
            <p:oleObj spid="_x0000_s50178" name="Equation" r:id="rId3" imgW="1638000" imgH="2095200" progId="Equation.3">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Homework Problems</a:t>
            </a:r>
            <a:endParaRPr lang="en-US" dirty="0"/>
          </a:p>
        </p:txBody>
      </p:sp>
      <p:sp>
        <p:nvSpPr>
          <p:cNvPr id="3" name="Content Placeholder 2"/>
          <p:cNvSpPr>
            <a:spLocks noGrp="1"/>
          </p:cNvSpPr>
          <p:nvPr>
            <p:ph idx="1"/>
          </p:nvPr>
        </p:nvSpPr>
        <p:spPr/>
        <p:txBody>
          <a:bodyPr/>
          <a:lstStyle/>
          <a:p>
            <a:r>
              <a:rPr lang="en-US" dirty="0" smtClean="0"/>
              <a:t>#40</a:t>
            </a:r>
            <a:endParaRPr lang="en-US" dirty="0"/>
          </a:p>
        </p:txBody>
      </p:sp>
      <p:graphicFrame>
        <p:nvGraphicFramePr>
          <p:cNvPr id="38914" name="Object 2"/>
          <p:cNvGraphicFramePr>
            <a:graphicFrameLocks noChangeAspect="1"/>
          </p:cNvGraphicFramePr>
          <p:nvPr/>
        </p:nvGraphicFramePr>
        <p:xfrm>
          <a:off x="2895600" y="1339850"/>
          <a:ext cx="4064000" cy="5270500"/>
        </p:xfrm>
        <a:graphic>
          <a:graphicData uri="http://schemas.openxmlformats.org/presentationml/2006/ole">
            <p:oleObj spid="_x0000_s51202" name="Equation" r:id="rId3" imgW="1638000" imgH="2120760" progId="Equation.3">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Homework Problems</a:t>
            </a:r>
            <a:endParaRPr lang="en-US" dirty="0"/>
          </a:p>
        </p:txBody>
      </p:sp>
      <p:sp>
        <p:nvSpPr>
          <p:cNvPr id="3" name="Content Placeholder 2"/>
          <p:cNvSpPr>
            <a:spLocks noGrp="1"/>
          </p:cNvSpPr>
          <p:nvPr>
            <p:ph idx="1"/>
          </p:nvPr>
        </p:nvSpPr>
        <p:spPr>
          <a:xfrm>
            <a:off x="152400" y="1783560"/>
            <a:ext cx="2362200" cy="4572000"/>
          </a:xfrm>
        </p:spPr>
        <p:txBody>
          <a:bodyPr/>
          <a:lstStyle/>
          <a:p>
            <a:r>
              <a:rPr lang="en-US" dirty="0" smtClean="0"/>
              <a:t>#40</a:t>
            </a:r>
          </a:p>
          <a:p>
            <a:endParaRPr lang="en-US" dirty="0" smtClean="0"/>
          </a:p>
          <a:p>
            <a:pPr marL="117475" indent="-49213">
              <a:buNone/>
            </a:pPr>
            <a:r>
              <a:rPr lang="en-US" dirty="0" smtClean="0">
                <a:solidFill>
                  <a:srgbClr val="FF0000"/>
                </a:solidFill>
              </a:rPr>
              <a:t>About               3 hundred-thousandths</a:t>
            </a:r>
            <a:endParaRPr lang="en-US" dirty="0">
              <a:solidFill>
                <a:srgbClr val="FF0000"/>
              </a:solidFill>
            </a:endParaRPr>
          </a:p>
        </p:txBody>
      </p:sp>
      <p:graphicFrame>
        <p:nvGraphicFramePr>
          <p:cNvPr id="38914" name="Object 2"/>
          <p:cNvGraphicFramePr>
            <a:graphicFrameLocks noChangeAspect="1"/>
          </p:cNvGraphicFramePr>
          <p:nvPr/>
        </p:nvGraphicFramePr>
        <p:xfrm>
          <a:off x="2514600" y="1600200"/>
          <a:ext cx="6248400" cy="3781705"/>
        </p:xfrm>
        <a:graphic>
          <a:graphicData uri="http://schemas.openxmlformats.org/presentationml/2006/ole">
            <p:oleObj spid="_x0000_s52226" name="Equation" r:id="rId3" imgW="2374560" imgH="1434960" progId="Equation.3">
              <p:embed/>
            </p:oleObj>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Enduring Understanding(s):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1.A:  The internal structure of a system determines many properties of the system.</a:t>
            </a:r>
          </a:p>
          <a:p>
            <a:r>
              <a:rPr lang="en-US" sz="3200" dirty="0" smtClean="0"/>
              <a:t>1.C:  Objects and systems have properties of inertial mass and gravitational mass that are experimentally verified to be the same and that satisfy conservation principles.</a:t>
            </a:r>
          </a:p>
          <a:p>
            <a:r>
              <a:rPr lang="en-US" sz="3200" dirty="0" smtClean="0"/>
              <a:t>2.A:  A field associates a value of some physical quantity with every point in space. Field models are useful for describing interactions that occur at a distance (long-range forces) as well as a variety of other physical phenomena.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Enduring Understanding(s):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2.B:  A gravitational field is caused by an object with mass.</a:t>
            </a:r>
          </a:p>
          <a:p>
            <a:r>
              <a:rPr lang="en-US" sz="3200" dirty="0" smtClean="0"/>
              <a:t>3.A: All forces share certain common characteristics when considered by observers in inertial reference frames.</a:t>
            </a:r>
          </a:p>
          <a:p>
            <a:r>
              <a:rPr lang="en-US" sz="3200" dirty="0" smtClean="0"/>
              <a:t>3.B:  Classically, the acceleration of an object interacting with other objects can be predicted by using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Enduring Understanding(s):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2.B:  A gravitational field is caused by an object with mass.</a:t>
            </a:r>
          </a:p>
          <a:p>
            <a:r>
              <a:rPr lang="en-US" sz="3200" dirty="0" smtClean="0"/>
              <a:t>3.A: All forces share certain common characteristics when considered by observers in inertial reference frames.</a:t>
            </a:r>
          </a:p>
          <a:p>
            <a:r>
              <a:rPr lang="en-US" sz="3200" dirty="0" smtClean="0"/>
              <a:t>3.B:  Classically, the acceleration of an object interacting with other objects can be predicted by using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Enduring Understanding(s):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3.C: At the macroscopic level, forces can be categorized as either long-range (action-at-a-distance) forces or contact forces.</a:t>
            </a:r>
          </a:p>
          <a:p>
            <a:r>
              <a:rPr lang="en-US" sz="3200" dirty="0" smtClean="0"/>
              <a:t>4.A: The acceleration of the center of mass of a system is related to the net force exerted on the system, where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Big Idea(s):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Objects and systems have properties such as mass and charge. Systems may have internal structure.</a:t>
            </a:r>
          </a:p>
          <a:p>
            <a:r>
              <a:rPr lang="en-US" sz="3200" dirty="0" smtClean="0"/>
              <a:t>Fields existing in space can be used to explain interactions.</a:t>
            </a:r>
          </a:p>
          <a:p>
            <a:r>
              <a:rPr lang="en-US" sz="3200" dirty="0" smtClean="0"/>
              <a:t>The interactions of an object with other objects can be described by forces.</a:t>
            </a:r>
          </a:p>
          <a:p>
            <a:r>
              <a:rPr lang="en-US" sz="3200" dirty="0" smtClean="0"/>
              <a:t>Interactions between systems can result in changes in those systems.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dirty="0" smtClean="0">
                <a:latin typeface="Pristina" pitchFamily="66" charset="0"/>
              </a:rPr>
              <a:t>Questions?</a:t>
            </a:r>
            <a:endParaRPr lang="en-US" sz="54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sz="3600" dirty="0" smtClean="0">
                <a:latin typeface="Viner Hand ITC" pitchFamily="66" charset="0"/>
              </a:rPr>
              <a:t>#28-41</a:t>
            </a:r>
            <a:endParaRPr lang="en-US" sz="3600" dirty="0"/>
          </a:p>
        </p:txBody>
      </p:sp>
      <p:sp>
        <p:nvSpPr>
          <p:cNvPr id="2" name="Title 1"/>
          <p:cNvSpPr>
            <a:spLocks noGrp="1"/>
          </p:cNvSpPr>
          <p:nvPr>
            <p:ph type="title"/>
          </p:nvPr>
        </p:nvSpPr>
        <p:spPr/>
        <p:txBody>
          <a:bodyPr/>
          <a:lstStyle/>
          <a:p>
            <a:r>
              <a:rPr lang="en-US" dirty="0" smtClean="0">
                <a:latin typeface="Viner Hand ITC" pitchFamily="66" charset="0"/>
              </a:rPr>
              <a:t>Homework</a:t>
            </a:r>
            <a:r>
              <a:rPr lang="en-US" dirty="0" smtClean="0">
                <a:latin typeface="Viner Hand ITC" pitchFamily="66" charset="0"/>
              </a:rPr>
              <a:t>:</a:t>
            </a:r>
            <a:endParaRPr lang="en-US" sz="2800" dirty="0">
              <a:latin typeface="Viner Hand ITC"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Enduring Understanding(s):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3.C: At the macroscopic level, forces can be categorized as either long-range (action-at-a-distance) forces or contact forces.</a:t>
            </a:r>
          </a:p>
          <a:p>
            <a:r>
              <a:rPr lang="en-US" sz="3200" dirty="0" smtClean="0"/>
              <a:t>4.A: The acceleration of the center of mass of a system is related to the net force exerted on the system, where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1.A.1:  A system is an object or a collection of objects. Objects are treated as having no internal structure.</a:t>
            </a:r>
          </a:p>
          <a:p>
            <a:pPr lvl="1"/>
            <a:r>
              <a:rPr lang="en-US" dirty="0" smtClean="0"/>
              <a:t>A collection of particles in which internal interactions change little or not at all, or in which changes in these interactions are irrelevant to the question addressed, can be treated as an object.</a:t>
            </a:r>
          </a:p>
          <a:p>
            <a:r>
              <a:rPr lang="en-US" sz="3200" dirty="0" smtClean="0"/>
              <a:t>1.C.1:  Inertial mass is the property of an object or a system that determines how its motion changes when it interacts with other objects or systems.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2.A.1:  A vector field gives, as a function of position (and perhaps time), the value of a physical quantity that is described by a vector.</a:t>
            </a:r>
          </a:p>
          <a:p>
            <a:pPr lvl="1"/>
            <a:r>
              <a:rPr lang="en-US" dirty="0" smtClean="0"/>
              <a:t>Vector fields are represented by field vectors indicating direction and magnitude.</a:t>
            </a:r>
          </a:p>
          <a:p>
            <a:pPr lvl="1"/>
            <a:r>
              <a:rPr lang="en-US" dirty="0" smtClean="0"/>
              <a:t>When more than one source object with mass or electric charge is present, the field value can be determined by vector addition.</a:t>
            </a:r>
          </a:p>
          <a:p>
            <a:pPr lvl="1"/>
            <a:r>
              <a:rPr lang="en-US" dirty="0" smtClean="0"/>
              <a:t>Conversely, a known vector field can be used to make inferences about the number, relative size, and location of sources.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Essential Knowledge(s):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2.A.2:  A scalar field gives, as a function of position (and perhaps time), the value of a physical quantity that is described by a scalar. In Physics 2, this should include electric potential.</a:t>
            </a:r>
          </a:p>
          <a:p>
            <a:pPr lvl="1"/>
            <a:r>
              <a:rPr lang="en-US" dirty="0" smtClean="0"/>
              <a:t>Scalar fields are represented by field values.</a:t>
            </a:r>
          </a:p>
          <a:p>
            <a:pPr lvl="1"/>
            <a:r>
              <a:rPr lang="en-US" dirty="0" smtClean="0"/>
              <a:t>When more than one source object with mass or charge is present, the scalar field value can be determined by scalar addition.</a:t>
            </a:r>
          </a:p>
          <a:p>
            <a:pPr lvl="1"/>
            <a:r>
              <a:rPr lang="en-US" dirty="0" smtClean="0"/>
              <a:t>Conversely, a known scalar field can be used to make inferences about the number, relative size, and location of sources.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640</TotalTime>
  <Words>2740</Words>
  <Application>Microsoft Office PowerPoint</Application>
  <PresentationFormat>On-screen Show (4:3)</PresentationFormat>
  <Paragraphs>189</Paragraphs>
  <Slides>53</Slides>
  <Notes>0</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Metro</vt:lpstr>
      <vt:lpstr>Equation</vt:lpstr>
      <vt:lpstr>Devil physics The baddest class on campus AP Physics</vt:lpstr>
      <vt:lpstr>Lesson 5-6, Newton’s law of  Universal Gravitation Lesson 5-7, Gravity near the earth’s  surface; geophysical  applications</vt:lpstr>
      <vt:lpstr>Big Idea(s): </vt:lpstr>
      <vt:lpstr>Enduring Understanding(s): </vt:lpstr>
      <vt:lpstr>Enduring Understanding(s): </vt:lpstr>
      <vt:lpstr>Enduring Understanding(s):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Learning Objective(s): </vt:lpstr>
      <vt:lpstr>Learning Objective(s): </vt:lpstr>
      <vt:lpstr>Learning Objective(s): </vt:lpstr>
      <vt:lpstr>Learning Objective(s): </vt:lpstr>
      <vt:lpstr>Learning Objective(s): </vt:lpstr>
      <vt:lpstr>Learning Objective(s): </vt:lpstr>
      <vt:lpstr>Learning Objective(s): </vt:lpstr>
      <vt:lpstr>Introductory Video: Force of Gravity</vt:lpstr>
      <vt:lpstr>Reading Activity Answers</vt:lpstr>
      <vt:lpstr>Newton’s Law of Universal Gravitation</vt:lpstr>
      <vt:lpstr>Newton’s Law of Universal Gravitation</vt:lpstr>
      <vt:lpstr>Newton’s Law of Universal Gravitation</vt:lpstr>
      <vt:lpstr>Newton’s Law of Universal Gravitation</vt:lpstr>
      <vt:lpstr>Newton’s Law of Universal Gravitation</vt:lpstr>
      <vt:lpstr>What is ‘g’?</vt:lpstr>
      <vt:lpstr>What is ‘g’?</vt:lpstr>
      <vt:lpstr>What is ‘g’?</vt:lpstr>
      <vt:lpstr>What is ‘g’?</vt:lpstr>
      <vt:lpstr>Gravity Near the Earth’s Surface; Geophysical Applications</vt:lpstr>
      <vt:lpstr>Gravity Near the Earth’s Surface; Geophysical Applications</vt:lpstr>
      <vt:lpstr>Gravity Near the Earth’s Surface; Geophysical Applications</vt:lpstr>
      <vt:lpstr>Sample Homework Problems</vt:lpstr>
      <vt:lpstr>Sample Homework Problems</vt:lpstr>
      <vt:lpstr>Sample Homework Problems</vt:lpstr>
      <vt:lpstr>Sample Homework Problems</vt:lpstr>
      <vt:lpstr>Sample Homework Problems</vt:lpstr>
      <vt:lpstr>Sample Homework Problems</vt:lpstr>
      <vt:lpstr>Sample Homework Problems</vt:lpstr>
      <vt:lpstr>Sample Homework Problems</vt:lpstr>
      <vt:lpstr>Enduring Understanding(s): </vt:lpstr>
      <vt:lpstr>Enduring Understanding(s): </vt:lpstr>
      <vt:lpstr>Enduring Understanding(s): </vt:lpstr>
      <vt:lpstr>Big Idea(s): </vt:lpstr>
      <vt:lpstr>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46</cp:revision>
  <dcterms:created xsi:type="dcterms:W3CDTF">2010-12-08T08:20:03Z</dcterms:created>
  <dcterms:modified xsi:type="dcterms:W3CDTF">2015-11-19T08:24:39Z</dcterms:modified>
</cp:coreProperties>
</file>