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307" r:id="rId4"/>
    <p:sldId id="308" r:id="rId5"/>
    <p:sldId id="310" r:id="rId6"/>
    <p:sldId id="312" r:id="rId7"/>
    <p:sldId id="309" r:id="rId8"/>
    <p:sldId id="313" r:id="rId9"/>
    <p:sldId id="314" r:id="rId10"/>
    <p:sldId id="315" r:id="rId11"/>
    <p:sldId id="316" r:id="rId12"/>
    <p:sldId id="311" r:id="rId13"/>
    <p:sldId id="317" r:id="rId14"/>
    <p:sldId id="319" r:id="rId15"/>
    <p:sldId id="318" r:id="rId16"/>
    <p:sldId id="320" r:id="rId17"/>
    <p:sldId id="303" r:id="rId18"/>
    <p:sldId id="261" r:id="rId19"/>
    <p:sldId id="262" r:id="rId20"/>
    <p:sldId id="263" r:id="rId21"/>
    <p:sldId id="264" r:id="rId22"/>
    <p:sldId id="267" r:id="rId23"/>
    <p:sldId id="268" r:id="rId24"/>
    <p:sldId id="269" r:id="rId25"/>
    <p:sldId id="270" r:id="rId26"/>
    <p:sldId id="271" r:id="rId27"/>
    <p:sldId id="272" r:id="rId28"/>
    <p:sldId id="273" r:id="rId29"/>
    <p:sldId id="274" r:id="rId30"/>
    <p:sldId id="275" r:id="rId31"/>
    <p:sldId id="276" r:id="rId32"/>
    <p:sldId id="265"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 id="293" r:id="rId50"/>
    <p:sldId id="294" r:id="rId51"/>
    <p:sldId id="295" r:id="rId52"/>
    <p:sldId id="296" r:id="rId53"/>
    <p:sldId id="298" r:id="rId54"/>
    <p:sldId id="297" r:id="rId55"/>
    <p:sldId id="306" r:id="rId56"/>
    <p:sldId id="328" r:id="rId57"/>
    <p:sldId id="329" r:id="rId58"/>
    <p:sldId id="330" r:id="rId59"/>
    <p:sldId id="331" r:id="rId60"/>
    <p:sldId id="332" r:id="rId61"/>
    <p:sldId id="322" r:id="rId62"/>
    <p:sldId id="323" r:id="rId63"/>
    <p:sldId id="324" r:id="rId64"/>
    <p:sldId id="325" r:id="rId65"/>
    <p:sldId id="326" r:id="rId66"/>
    <p:sldId id="327" r:id="rId67"/>
    <p:sldId id="321" r:id="rId68"/>
    <p:sldId id="304" r:id="rId69"/>
    <p:sldId id="305"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403"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FD15329E-6E04-4E8D-9AA0-27424FD5CF1F}" type="datetimeFigureOut">
              <a:rPr lang="en-US" smtClean="0"/>
              <a:pPr/>
              <a:t>11/16/2015</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E58F673A-CE59-4D58-8998-1918CBD17A80}" type="slidenum">
              <a:rPr lang="en-US" smtClean="0"/>
              <a:pPr/>
              <a:t>‹#›</a:t>
            </a:fld>
            <a:endParaRPr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11/16/2015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11/16/2015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11/16/2015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11/16/2015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15329E-6E04-4E8D-9AA0-27424FD5CF1F}" type="datetimeFigureOut">
              <a:rPr lang="en-US" smtClean="0"/>
              <a:pPr/>
              <a:t>11/16/2015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D15329E-6E04-4E8D-9AA0-27424FD5CF1F}" type="datetimeFigureOut">
              <a:rPr lang="en-US" smtClean="0"/>
              <a:pPr/>
              <a:t>11/16/2015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58F673A-CE59-4D58-8998-1918CBD17A80}"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D15329E-6E04-4E8D-9AA0-27424FD5CF1F}" type="datetimeFigureOut">
              <a:rPr lang="en-US" smtClean="0"/>
              <a:pPr/>
              <a:t>11/16/2015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D15329E-6E04-4E8D-9AA0-27424FD5CF1F}" type="datetimeFigureOut">
              <a:rPr lang="en-US" smtClean="0"/>
              <a:pPr/>
              <a:t>11/16/2015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15329E-6E04-4E8D-9AA0-27424FD5CF1F}" type="datetimeFigureOut">
              <a:rPr lang="en-US" smtClean="0"/>
              <a:pPr/>
              <a:t>11/16/2015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FD15329E-6E04-4E8D-9AA0-27424FD5CF1F}" type="datetimeFigureOut">
              <a:rPr lang="en-US" smtClean="0"/>
              <a:pPr/>
              <a:t>11/16/2015</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E58F673A-CE59-4D58-8998-1918CBD17A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FD15329E-6E04-4E8D-9AA0-27424FD5CF1F}" type="datetimeFigureOut">
              <a:rPr lang="en-US" smtClean="0"/>
              <a:pPr/>
              <a:t>11/16/2015</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E58F673A-CE59-4D58-8998-1918CBD17A8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Uniform%20Circular%20Motion%20Student%20Video.wmv" TargetMode="External"/><Relationship Id="rId2" Type="http://schemas.openxmlformats.org/officeDocument/2006/relationships/slideLayout" Target="../slideLayouts/slideLayout2.xml"/><Relationship Id="rId1" Type="http://schemas.openxmlformats.org/officeDocument/2006/relationships/video" Target="file:///F:\AAASync\AP%20Physics%201\Lesson%20Plans\Giancoli%20Lessons\Giancoli%20Chapter%205\Giancoli%20Lesson%205-1%20to%205-3\Uniform%20Circular%20Motion%20Student%20Video.wmv" TargetMode="Externa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11.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13.bin"/></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oleObject" Target="../embeddings/oleObject14.bin"/><Relationship Id="rId4" Type="http://schemas.openxmlformats.org/officeDocument/2006/relationships/image" Target="../media/image1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oleObject" Target="../embeddings/oleObject20.bin"/></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oleObject" Target="../embeddings/oleObject21.bin"/></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Uniform%20Circular%20Motion%20Student%20Video%202.wmv" TargetMode="External"/><Relationship Id="rId2" Type="http://schemas.openxmlformats.org/officeDocument/2006/relationships/slideLayout" Target="../slideLayouts/slideLayout2.xml"/><Relationship Id="rId1" Type="http://schemas.openxmlformats.org/officeDocument/2006/relationships/video" Target="file:///F:\AAASync\AP%20Physics%201\Lesson%20Plans\Giancoli%20Lessons\Giancoli%20Chapter%205\Giancoli%20Lesson%205-1%20to%205-3\Uniform%20Circular%20Motion%20Student%20Video%202.wmv" TargetMode="External"/><Relationship Id="rId4" Type="http://schemas.openxmlformats.org/officeDocument/2006/relationships/image" Target="../media/image3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latin typeface="Pristina" pitchFamily="66" charset="0"/>
              </a:rPr>
              <a:t>Devil  </a:t>
            </a:r>
            <a:r>
              <a:rPr lang="en-US" dirty="0" smtClean="0">
                <a:latin typeface="Pristina" pitchFamily="66" charset="0"/>
              </a:rPr>
              <a:t>physics</a:t>
            </a:r>
            <a:br>
              <a:rPr lang="en-US" dirty="0" smtClean="0">
                <a:latin typeface="Pristina" pitchFamily="66" charset="0"/>
              </a:rPr>
            </a:br>
            <a:r>
              <a:rPr lang="en-US" sz="3200" dirty="0" smtClean="0">
                <a:latin typeface="Pristina" pitchFamily="66" charset="0"/>
              </a:rPr>
              <a:t>The </a:t>
            </a:r>
            <a:r>
              <a:rPr lang="en-US" sz="3200" dirty="0" smtClean="0">
                <a:latin typeface="Pristina" pitchFamily="66" charset="0"/>
              </a:rPr>
              <a:t> </a:t>
            </a:r>
            <a:r>
              <a:rPr lang="en-US" sz="3200" dirty="0" err="1" smtClean="0">
                <a:latin typeface="Pristina" pitchFamily="66" charset="0"/>
              </a:rPr>
              <a:t>baddest</a:t>
            </a:r>
            <a:r>
              <a:rPr lang="en-US" sz="3200" dirty="0" smtClean="0">
                <a:latin typeface="Pristina" pitchFamily="66" charset="0"/>
              </a:rPr>
              <a:t>  </a:t>
            </a:r>
            <a:r>
              <a:rPr lang="en-US" sz="3200" dirty="0" smtClean="0">
                <a:latin typeface="Pristina" pitchFamily="66" charset="0"/>
              </a:rPr>
              <a:t>class </a:t>
            </a:r>
            <a:r>
              <a:rPr lang="en-US" sz="3200" dirty="0" smtClean="0">
                <a:latin typeface="Pristina" pitchFamily="66" charset="0"/>
              </a:rPr>
              <a:t> on  campus</a:t>
            </a:r>
            <a:r>
              <a:rPr lang="en-US" sz="3200" dirty="0" smtClean="0">
                <a:latin typeface="Pristina" pitchFamily="66" charset="0"/>
              </a:rPr>
              <a:t/>
            </a:r>
            <a:br>
              <a:rPr lang="en-US" sz="3200" dirty="0" smtClean="0">
                <a:latin typeface="Pristina" pitchFamily="66" charset="0"/>
              </a:rPr>
            </a:br>
            <a:r>
              <a:rPr lang="en-US" sz="2800" dirty="0" err="1" smtClean="0">
                <a:latin typeface="Pristina" pitchFamily="66" charset="0"/>
              </a:rPr>
              <a:t>aP</a:t>
            </a:r>
            <a:r>
              <a:rPr lang="en-US" sz="2800" dirty="0" smtClean="0">
                <a:latin typeface="Pristina" pitchFamily="66" charset="0"/>
              </a:rPr>
              <a:t>  Physics</a:t>
            </a:r>
            <a:endParaRPr lang="en-US" sz="2800" dirty="0">
              <a:latin typeface="Pristina" pitchFamily="66" charset="0"/>
            </a:endParaRPr>
          </a:p>
        </p:txBody>
      </p:sp>
      <p:sp>
        <p:nvSpPr>
          <p:cNvPr id="3" name="Subtitle 2"/>
          <p:cNvSpPr>
            <a:spLocks noGrp="1"/>
          </p:cNvSpPr>
          <p:nvPr>
            <p:ph type="subTitle" idx="1"/>
          </p:nvPr>
        </p:nvSpPr>
        <p:spPr/>
        <p:txBody>
          <a:bodyPr/>
          <a:lstStyle/>
          <a:p>
            <a:endParaRPr lang="en-US"/>
          </a:p>
        </p:txBody>
      </p:sp>
      <p:pic>
        <p:nvPicPr>
          <p:cNvPr id="4" name="Picture 3" descr="Devil%20Head.jpg"/>
          <p:cNvPicPr>
            <a:picLocks noChangeAspect="1"/>
          </p:cNvPicPr>
          <p:nvPr/>
        </p:nvPicPr>
        <p:blipFill>
          <a:blip r:embed="rId2" cstate="print"/>
          <a:stretch>
            <a:fillRect/>
          </a:stretch>
        </p:blipFill>
        <p:spPr>
          <a:xfrm>
            <a:off x="2438400" y="152400"/>
            <a:ext cx="4128596" cy="39306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Essential Knowledge(s):</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3.B.1:  If an object of interest interacts with several other objects, the net force is the vector sum of the individual forces.</a:t>
            </a:r>
          </a:p>
          <a:p>
            <a:r>
              <a:rPr lang="en-US" dirty="0" smtClean="0"/>
              <a:t>4.A.1: The linear motion of a system can be described by the displacement, velocity, and acceleration of its center of mass.</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Essential Knowledge(s):</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The acceleration is equal to the rate of change of velocity with time, and velocity is equal to the rate of change of position with time.</a:t>
            </a:r>
          </a:p>
          <a:p>
            <a:pPr lvl="1"/>
            <a:r>
              <a:rPr lang="en-US" dirty="0" smtClean="0"/>
              <a:t>The acceleration of the center of mass of a system is directly proportional to the net force exerted on it by all objects interacting with the system and inversely proportional to the mass of the system.</a:t>
            </a:r>
          </a:p>
          <a:p>
            <a:pPr lvl="1"/>
            <a:r>
              <a:rPr lang="en-US" dirty="0" smtClean="0"/>
              <a:t>Force and acceleration are both vectors, with acceleration in the same direction as the net force.</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Learning Objective(s):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sz="3200" dirty="0" smtClean="0"/>
              <a:t>(1.C.1.1):  The student is able to design an experiment for collecting data to determine the relationship between the net force exerted on an object, its inertial mass, and its acceleration.</a:t>
            </a:r>
          </a:p>
          <a:p>
            <a:r>
              <a:rPr lang="en-US" sz="3200" dirty="0" smtClean="0"/>
              <a:t>(3.A.1.1):  The student is able to express the motion of an object using narrative, mathematical, and graphical representations.</a:t>
            </a:r>
          </a:p>
          <a:p>
            <a:r>
              <a:rPr lang="en-US" sz="3200" dirty="0" smtClean="0"/>
              <a:t>(3.A.1.2):  The student is able to design an experimental investigation of the motion of an object.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Learning Objective(s):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r>
              <a:rPr lang="en-US" sz="3200" dirty="0" smtClean="0"/>
              <a:t>(3.A.1.3):  The student is able to analyze experimental data describing the motion of an object and is able to express the results of the analysis using narrative, mathematical, and graphical representations.</a:t>
            </a:r>
          </a:p>
          <a:p>
            <a:r>
              <a:rPr lang="en-US" sz="3200" dirty="0" smtClean="0"/>
              <a:t>(3.A.2.1):  The student is able to represent forces in diagrams or mathematically using appropriately labeled vectors with magnitude, direction, and units during the analysis of a situation.</a:t>
            </a:r>
          </a:p>
          <a:p>
            <a:r>
              <a:rPr lang="en-US" sz="3200" dirty="0" smtClean="0"/>
              <a:t>(3.A.3.1):  The student is able to analyze a scenario and make claims (develop arguments, justify assertions) about the forces exerted on an object by other objects for different types of forces or components of forces.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Learning Objective(s):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r>
              <a:rPr lang="en-US" sz="3200" dirty="0" smtClean="0"/>
              <a:t>(3.A.3.3):  The student is able to describe a force as an interaction between two objects and identify both objects for any force.</a:t>
            </a:r>
          </a:p>
          <a:p>
            <a:r>
              <a:rPr lang="en-US" sz="3200" dirty="0" smtClean="0"/>
              <a:t>(3.B.1.1):  The student is able to predict the motion of an object subject to forces exerted by several objects using an application of Newton’s second law in a variety of physical situations with acceleration in one dimension.</a:t>
            </a:r>
          </a:p>
          <a:p>
            <a:r>
              <a:rPr lang="en-US" sz="3200" dirty="0" smtClean="0"/>
              <a:t>(3.B.1.2):  The student is able to design a plan to collect and analyze data for motion (static, constant, or accelerating) from force measurements and carry out an analysis to determine the relationship between the net force and the vector sum of the individual forces.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Learning Objective(s):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US" sz="3200" dirty="0" smtClean="0"/>
              <a:t>(3.B.1.3):  The student is able to </a:t>
            </a:r>
            <a:r>
              <a:rPr lang="en-US" sz="3200" dirty="0" err="1" smtClean="0"/>
              <a:t>reexpress</a:t>
            </a:r>
            <a:r>
              <a:rPr lang="en-US" sz="3200" dirty="0" smtClean="0"/>
              <a:t> a free-body diagram representation into a mathematical representation and solve the mathematical representation for the acceleration of the object.</a:t>
            </a:r>
          </a:p>
          <a:p>
            <a:r>
              <a:rPr lang="en-US" sz="3200" dirty="0" smtClean="0"/>
              <a:t>(3.B.1.4):  The student is able to predict the motion of an object subject to forces exerted by several objects using an application of Newton’s second law in a variety of physical situations.</a:t>
            </a:r>
          </a:p>
          <a:p>
            <a:r>
              <a:rPr lang="en-US" sz="3200" dirty="0" smtClean="0"/>
              <a:t>(4.A.1.1):  The student is able to use representations of the center of mass of an isolated two-object system to analyze the motion of the system qualitatively and semi-quantitatively.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Learning Objective(s):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r>
              <a:rPr lang="en-US" sz="3200" dirty="0" smtClean="0"/>
              <a:t>(4.A.2.1):  The student is able to make predictions about the motion of a system based on the fact that acceleration is equal to the change in velocity per unit time, and velocity is equal to the change in position per unit time.</a:t>
            </a:r>
          </a:p>
          <a:p>
            <a:r>
              <a:rPr lang="en-US" sz="3200" dirty="0" smtClean="0"/>
              <a:t>(4.A.2.2):  The student is able to evaluate using given data whether all the forces on a system or whether all the parts of a system have been identified.</a:t>
            </a:r>
          </a:p>
          <a:p>
            <a:r>
              <a:rPr lang="en-US" sz="3200" dirty="0" smtClean="0"/>
              <a:t>(4.A.2.3):  The student is able to create mathematical models and analyze graphical relationships for acceleration, velocity, and position of the center of mass of a system and use them to calculate properties of the motion of the center of mass of a system.</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ction="ppaction://hlinkfile"/>
              </a:rPr>
              <a:t>Introductory Video</a:t>
            </a:r>
            <a:endParaRPr lang="en-US" dirty="0"/>
          </a:p>
        </p:txBody>
      </p:sp>
      <p:pic>
        <p:nvPicPr>
          <p:cNvPr id="5" name="Uniform Circular Motion Student Video.wmv">
            <a:hlinkClick r:id="" action="ppaction://media"/>
          </p:cNvPr>
          <p:cNvPicPr>
            <a:picLocks noGrp="1" noRot="1" noChangeAspect="1"/>
          </p:cNvPicPr>
          <p:nvPr>
            <p:ph idx="1"/>
            <a:videoFile r:link="rId1"/>
          </p:nvPr>
        </p:nvPicPr>
        <p:blipFill>
          <a:blip r:embed="rId4" cstate="print"/>
          <a:stretch>
            <a:fillRect/>
          </a:stretch>
        </p:blipFill>
        <p:spPr>
          <a:xfrm>
            <a:off x="1202267" y="1371600"/>
            <a:ext cx="7112000" cy="5334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far we have learned:</a:t>
            </a:r>
            <a:endParaRPr lang="en-US" dirty="0"/>
          </a:p>
        </p:txBody>
      </p:sp>
      <p:sp>
        <p:nvSpPr>
          <p:cNvPr id="3" name="Content Placeholder 2"/>
          <p:cNvSpPr>
            <a:spLocks noGrp="1"/>
          </p:cNvSpPr>
          <p:nvPr>
            <p:ph idx="1"/>
          </p:nvPr>
        </p:nvSpPr>
        <p:spPr/>
        <p:txBody>
          <a:bodyPr>
            <a:normAutofit lnSpcReduction="10000"/>
          </a:bodyPr>
          <a:lstStyle/>
          <a:p>
            <a:r>
              <a:rPr lang="en-US" sz="3200" b="1" dirty="0" smtClean="0"/>
              <a:t>The SI unit for force is the Newton (N) and it is derived from the units </a:t>
            </a:r>
            <a:r>
              <a:rPr lang="en-US" sz="3200" b="1" dirty="0" err="1" smtClean="0"/>
              <a:t>kg∙m</a:t>
            </a:r>
            <a:r>
              <a:rPr lang="en-US" sz="3200" b="1" dirty="0" smtClean="0"/>
              <a:t>/s</a:t>
            </a:r>
            <a:r>
              <a:rPr lang="en-US" sz="3200" b="1" baseline="30000" dirty="0" smtClean="0"/>
              <a:t>2</a:t>
            </a:r>
            <a:r>
              <a:rPr lang="en-US" sz="3200" b="1" dirty="0" smtClean="0"/>
              <a:t> </a:t>
            </a:r>
            <a:endParaRPr lang="en-US" sz="1800" dirty="0" smtClean="0"/>
          </a:p>
          <a:p>
            <a:r>
              <a:rPr lang="en-US" sz="3200" b="1" dirty="0" smtClean="0"/>
              <a:t>To use vector addition to find the net force on an object and relate it to the resultant acceleration.</a:t>
            </a:r>
            <a:endParaRPr lang="en-US" sz="1800" dirty="0" smtClean="0"/>
          </a:p>
          <a:p>
            <a:r>
              <a:rPr lang="en-US" sz="3200" b="1" dirty="0" smtClean="0"/>
              <a:t>To draw free-body/force diagrams of an object or collection of objects.</a:t>
            </a:r>
            <a:endParaRPr lang="en-US" sz="1800" dirty="0" smtClean="0"/>
          </a:p>
          <a:p>
            <a:r>
              <a:rPr lang="en-US" sz="3200" b="1" dirty="0" smtClean="0"/>
              <a:t>Use free-body/force diagrams to analyze forces on an object.</a:t>
            </a:r>
            <a:endParaRPr lang="en-US" sz="18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far we have learned:</a:t>
            </a:r>
            <a:endParaRPr lang="en-US" dirty="0"/>
          </a:p>
        </p:txBody>
      </p:sp>
      <p:sp>
        <p:nvSpPr>
          <p:cNvPr id="3" name="Content Placeholder 2"/>
          <p:cNvSpPr>
            <a:spLocks noGrp="1"/>
          </p:cNvSpPr>
          <p:nvPr>
            <p:ph idx="1"/>
          </p:nvPr>
        </p:nvSpPr>
        <p:spPr/>
        <p:txBody>
          <a:bodyPr>
            <a:normAutofit/>
          </a:bodyPr>
          <a:lstStyle/>
          <a:p>
            <a:r>
              <a:rPr lang="en-US" sz="3200" b="1" dirty="0" smtClean="0"/>
              <a:t>Applied Newton’s Three Laws of Motion to solve problems involving forces and acceleration.</a:t>
            </a:r>
          </a:p>
          <a:p>
            <a:pPr marL="912114" lvl="1" indent="-457200">
              <a:buFont typeface="+mj-lt"/>
              <a:buAutoNum type="arabicPeriod"/>
            </a:pPr>
            <a:r>
              <a:rPr lang="en-US" sz="2800" b="1" dirty="0" smtClean="0"/>
              <a:t>Inertia</a:t>
            </a:r>
          </a:p>
          <a:p>
            <a:pPr marL="912114" lvl="1" indent="-457200">
              <a:buFont typeface="+mj-lt"/>
              <a:buAutoNum type="arabicPeriod"/>
            </a:pPr>
            <a:r>
              <a:rPr lang="en-US" sz="2800" b="1" dirty="0" smtClean="0"/>
              <a:t>∑F = ma</a:t>
            </a:r>
          </a:p>
          <a:p>
            <a:pPr marL="912114" lvl="1" indent="-457200">
              <a:buFont typeface="+mj-lt"/>
              <a:buAutoNum type="arabicPeriod"/>
            </a:pPr>
            <a:r>
              <a:rPr lang="en-US" sz="2800" b="1" dirty="0" smtClean="0"/>
              <a:t>Action - Reaction</a:t>
            </a:r>
          </a:p>
          <a:p>
            <a:r>
              <a:rPr lang="en-US" sz="3200" b="1" dirty="0" smtClean="0"/>
              <a:t>Learned and applied the force of friction in motion problems.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219200"/>
            <a:ext cx="8382000" cy="1975104"/>
          </a:xfrm>
        </p:spPr>
        <p:txBody>
          <a:bodyPr/>
          <a:lstStyle/>
          <a:p>
            <a:r>
              <a:rPr lang="en-US" sz="3600" dirty="0" smtClean="0"/>
              <a:t>Giancoli Chapter 5: Circular motion; gravitation</a:t>
            </a:r>
            <a:endParaRPr lang="en-US" dirty="0"/>
          </a:p>
        </p:txBody>
      </p:sp>
      <p:sp>
        <p:nvSpPr>
          <p:cNvPr id="4" name="Title 1"/>
          <p:cNvSpPr txBox="1">
            <a:spLocks/>
          </p:cNvSpPr>
          <p:nvPr/>
        </p:nvSpPr>
        <p:spPr>
          <a:xfrm>
            <a:off x="1219200" y="2743200"/>
            <a:ext cx="7391400" cy="1975104"/>
          </a:xfrm>
          <a:prstGeom prst="rect">
            <a:avLst/>
          </a:prstGeom>
        </p:spPr>
        <p:txBody>
          <a:bodyPr vert="horz" anchor="t">
            <a:noAutofit/>
          </a:bodyPr>
          <a:lstStyle/>
          <a:p>
            <a:pPr marL="1719263" marR="9144" lvl="0" indent="-1719263"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all" spc="0" normalizeH="0" baseline="0" noProof="0" dirty="0" err="1"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Lsn</a:t>
            </a:r>
            <a:r>
              <a:rPr kumimoji="0" lang="en-US" sz="2800" b="1" i="0" u="none" strike="noStrike" kern="1200" cap="all" spc="0" normalizeH="0" baseline="0" noProof="0" dirty="0"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 5-1: kinematics of uniform circular motion</a:t>
            </a:r>
          </a:p>
          <a:p>
            <a:pPr marL="1719263" marR="9144" lvl="0" indent="-1719263" algn="l" defTabSz="914400" rtl="0" eaLnBrk="1" fontAlgn="auto" latinLnBrk="0" hangingPunct="1">
              <a:lnSpc>
                <a:spcPct val="100000"/>
              </a:lnSpc>
              <a:spcBef>
                <a:spcPct val="0"/>
              </a:spcBef>
              <a:spcAft>
                <a:spcPts val="0"/>
              </a:spcAft>
              <a:buClrTx/>
              <a:buSzTx/>
              <a:buFontTx/>
              <a:buNone/>
              <a:tabLst/>
              <a:defRPr/>
            </a:pPr>
            <a:r>
              <a:rPr lang="en-US" sz="2800" b="1" cap="all" dirty="0" err="1" smtClean="0">
                <a:solidFill>
                  <a:schemeClr val="tx2">
                    <a:satMod val="200000"/>
                  </a:schemeClr>
                </a:solidFill>
                <a:effectLst>
                  <a:reflection blurRad="12700" stA="34000" endA="740" endPos="53000" dir="5400000" sy="-100000" algn="bl" rotWithShape="0"/>
                </a:effectLst>
                <a:latin typeface="+mj-lt"/>
                <a:ea typeface="+mj-ea"/>
                <a:cs typeface="+mj-cs"/>
              </a:rPr>
              <a:t>Lsn</a:t>
            </a:r>
            <a:r>
              <a:rPr lang="en-US" sz="2800" b="1" cap="all" dirty="0" smtClean="0">
                <a:solidFill>
                  <a:schemeClr val="tx2">
                    <a:satMod val="200000"/>
                  </a:schemeClr>
                </a:solidFill>
                <a:effectLst>
                  <a:reflection blurRad="12700" stA="34000" endA="740" endPos="53000" dir="5400000" sy="-100000" algn="bl" rotWithShape="0"/>
                </a:effectLst>
                <a:latin typeface="+mj-lt"/>
                <a:ea typeface="+mj-ea"/>
                <a:cs typeface="+mj-cs"/>
              </a:rPr>
              <a:t> 5-2: Dynamics of uniform circular motion</a:t>
            </a:r>
          </a:p>
          <a:p>
            <a:pPr marL="1719263" marR="9144" lvl="0" indent="-1719263"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all" spc="0" normalizeH="0" baseline="0" noProof="0" dirty="0" err="1"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Lsn</a:t>
            </a:r>
            <a:r>
              <a:rPr kumimoji="0" lang="en-US" sz="2800" b="1" i="0" u="none" strike="noStrike" kern="1200" cap="all" spc="0" normalizeH="0" baseline="0" noProof="0" dirty="0"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 5-3: </a:t>
            </a:r>
            <a:r>
              <a:rPr kumimoji="0" lang="en-US" sz="2800" b="1" i="0" u="none" strike="noStrike" kern="1200" cap="all" spc="0" normalizeH="0" baseline="0" noProof="0" dirty="0" smtClean="0">
                <a:ln>
                  <a:noFill/>
                </a:ln>
                <a:solidFill>
                  <a:schemeClr val="tx2">
                    <a:satMod val="200000"/>
                  </a:schemeClr>
                </a:solidFill>
                <a:effectLst>
                  <a:reflection blurRad="12700" stA="34000" endA="740" endPos="53000" dir="5400000" sy="-100000" algn="bl" rotWithShape="0"/>
                </a:effectLst>
                <a:uLnTx/>
                <a:uFillTx/>
                <a:latin typeface="+mj-lt"/>
                <a:ea typeface="+mj-ea"/>
                <a:cs typeface="+mj-cs"/>
              </a:rPr>
              <a:t>highway curves, banked and unbanked</a:t>
            </a:r>
            <a:endParaRPr kumimoji="0" lang="en-US" sz="2800" b="1" i="0" u="none" strike="noStrike" kern="1200" cap="all" spc="0" normalizeH="0" baseline="0" noProof="0" dirty="0">
              <a:ln>
                <a:noFill/>
              </a:ln>
              <a:solidFill>
                <a:schemeClr val="tx2">
                  <a:satMod val="200000"/>
                </a:schemeClr>
              </a:solidFill>
              <a:effectLst>
                <a:reflection blurRad="12700" stA="34000" endA="740" endPos="53000" dir="5400000" sy="-100000" algn="bl" rotWithShape="0"/>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09800"/>
            <a:ext cx="7772400" cy="2286000"/>
          </a:xfrm>
        </p:spPr>
        <p:txBody>
          <a:bodyPr/>
          <a:lstStyle/>
          <a:p>
            <a:r>
              <a:rPr lang="en-US" dirty="0" smtClean="0"/>
              <a:t>Now we do the same thing for circular motion instead of straight-line motion</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Uniform Circular Motion</a:t>
            </a:r>
            <a:endParaRPr lang="en-US" sz="3200" dirty="0"/>
          </a:p>
        </p:txBody>
      </p:sp>
      <p:sp>
        <p:nvSpPr>
          <p:cNvPr id="3" name="Content Placeholder 2"/>
          <p:cNvSpPr>
            <a:spLocks noGrp="1"/>
          </p:cNvSpPr>
          <p:nvPr>
            <p:ph idx="1"/>
          </p:nvPr>
        </p:nvSpPr>
        <p:spPr/>
        <p:txBody>
          <a:bodyPr/>
          <a:lstStyle/>
          <a:p>
            <a:r>
              <a:rPr lang="en-US" sz="2800" dirty="0" smtClean="0"/>
              <a:t>Uniform circular motion – when a body moves in a  circular path at constant </a:t>
            </a:r>
            <a:r>
              <a:rPr lang="en-US" sz="2800" b="1" i="1" dirty="0" smtClean="0"/>
              <a:t>speed</a:t>
            </a:r>
            <a:endParaRPr lang="en-US" sz="2800" dirty="0" smtClean="0"/>
          </a:p>
          <a:p>
            <a:r>
              <a:rPr lang="en-US" sz="2800" dirty="0" smtClean="0"/>
              <a:t>Magnitude of velocity is constant (uniform)</a:t>
            </a:r>
          </a:p>
          <a:p>
            <a:r>
              <a:rPr lang="en-US" sz="2800" dirty="0" smtClean="0"/>
              <a:t>Direction of velocity is constantly changing</a:t>
            </a:r>
          </a:p>
          <a:p>
            <a:r>
              <a:rPr lang="en-US" sz="2800" dirty="0" smtClean="0"/>
              <a:t>Velocity is a vector so when the direction changes, acceleration occurs </a:t>
            </a:r>
            <a:r>
              <a:rPr lang="en-US" sz="2800" i="1" dirty="0" smtClean="0"/>
              <a:t>even though the speed remains constant</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Newton’s First Law</a:t>
            </a:r>
            <a:endParaRPr lang="en-US" dirty="0"/>
          </a:p>
        </p:txBody>
      </p:sp>
      <p:sp>
        <p:nvSpPr>
          <p:cNvPr id="3" name="Content Placeholder 2"/>
          <p:cNvSpPr>
            <a:spLocks noGrp="1"/>
          </p:cNvSpPr>
          <p:nvPr>
            <p:ph idx="1"/>
          </p:nvPr>
        </p:nvSpPr>
        <p:spPr/>
        <p:txBody>
          <a:bodyPr/>
          <a:lstStyle/>
          <a:p>
            <a:r>
              <a:rPr lang="en-US" dirty="0" smtClean="0"/>
              <a:t>A body at rest tends to remain at rest.</a:t>
            </a:r>
          </a:p>
          <a:p>
            <a:r>
              <a:rPr lang="en-US" dirty="0" smtClean="0"/>
              <a:t>A body in motion tends to remain in motion </a:t>
            </a:r>
            <a:r>
              <a:rPr lang="en-US" b="1" i="1" u="sng" dirty="0" smtClean="0"/>
              <a:t>at a constant velocity </a:t>
            </a:r>
            <a:r>
              <a:rPr lang="en-US" dirty="0" smtClean="0"/>
              <a:t>and </a:t>
            </a:r>
            <a:r>
              <a:rPr lang="en-US" b="1" i="1" u="sng" dirty="0" smtClean="0"/>
              <a:t>in a straight line unless acted on by an outside force</a:t>
            </a:r>
            <a:r>
              <a:rPr lang="en-US" dirty="0" smtClean="0"/>
              <a:t>.</a:t>
            </a:r>
          </a:p>
          <a:p>
            <a:endParaRPr lang="en-US" dirty="0" smtClean="0"/>
          </a:p>
          <a:p>
            <a:r>
              <a:rPr lang="en-US" b="1" i="1" dirty="0" smtClean="0">
                <a:solidFill>
                  <a:srgbClr val="FF0000"/>
                </a:solidFill>
              </a:rPr>
              <a:t>What does this mean to a ball on a string?</a:t>
            </a:r>
            <a:endParaRPr lang="en-US" b="1" i="1"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Newton’s First Law</a:t>
            </a:r>
            <a:endParaRPr lang="en-US" dirty="0"/>
          </a:p>
        </p:txBody>
      </p:sp>
      <p:pic>
        <p:nvPicPr>
          <p:cNvPr id="4" name="Content Placeholder 3" descr="Ball on a String 1.jpg"/>
          <p:cNvPicPr>
            <a:picLocks noGrp="1" noChangeAspect="1"/>
          </p:cNvPicPr>
          <p:nvPr>
            <p:ph idx="1"/>
          </p:nvPr>
        </p:nvPicPr>
        <p:blipFill>
          <a:blip r:embed="rId2" cstate="print"/>
          <a:stretch>
            <a:fillRect/>
          </a:stretch>
        </p:blipFill>
        <p:spPr>
          <a:xfrm>
            <a:off x="1904999" y="1428692"/>
            <a:ext cx="5366551" cy="4895908"/>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Newton’s First Law</a:t>
            </a:r>
            <a:endParaRPr lang="en-US" dirty="0"/>
          </a:p>
        </p:txBody>
      </p:sp>
      <p:pic>
        <p:nvPicPr>
          <p:cNvPr id="4" name="Content Placeholder 3" descr="Ball on a String 1.jpg"/>
          <p:cNvPicPr>
            <a:picLocks noGrp="1" noChangeAspect="1"/>
          </p:cNvPicPr>
          <p:nvPr>
            <p:ph idx="1"/>
          </p:nvPr>
        </p:nvPicPr>
        <p:blipFill>
          <a:blip r:embed="rId2" cstate="print"/>
          <a:stretch>
            <a:fillRect/>
          </a:stretch>
        </p:blipFill>
        <p:spPr>
          <a:xfrm>
            <a:off x="1904999" y="1428692"/>
            <a:ext cx="5366551" cy="4895908"/>
          </a:xfrm>
        </p:spPr>
      </p:pic>
      <p:cxnSp>
        <p:nvCxnSpPr>
          <p:cNvPr id="6" name="Straight Arrow Connector 5"/>
          <p:cNvCxnSpPr/>
          <p:nvPr/>
        </p:nvCxnSpPr>
        <p:spPr>
          <a:xfrm rot="5400000" flipH="1" flipV="1">
            <a:off x="5562600" y="2971800"/>
            <a:ext cx="19812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Newton’s First Law</a:t>
            </a:r>
            <a:endParaRPr lang="en-US" dirty="0"/>
          </a:p>
        </p:txBody>
      </p:sp>
      <p:pic>
        <p:nvPicPr>
          <p:cNvPr id="4" name="Content Placeholder 3" descr="Ball on a String 1.jpg"/>
          <p:cNvPicPr>
            <a:picLocks noGrp="1" noChangeAspect="1"/>
          </p:cNvPicPr>
          <p:nvPr>
            <p:ph idx="1"/>
          </p:nvPr>
        </p:nvPicPr>
        <p:blipFill>
          <a:blip r:embed="rId2" cstate="print"/>
          <a:stretch>
            <a:fillRect/>
          </a:stretch>
        </p:blipFill>
        <p:spPr>
          <a:xfrm>
            <a:off x="2142956" y="1428692"/>
            <a:ext cx="4890637" cy="4895908"/>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Newton’s Second Law</a:t>
            </a:r>
            <a:endParaRPr lang="en-US" dirty="0"/>
          </a:p>
        </p:txBody>
      </p:sp>
      <p:sp>
        <p:nvSpPr>
          <p:cNvPr id="5" name="Content Placeholder 4"/>
          <p:cNvSpPr>
            <a:spLocks noGrp="1"/>
          </p:cNvSpPr>
          <p:nvPr>
            <p:ph idx="1"/>
          </p:nvPr>
        </p:nvSpPr>
        <p:spPr/>
        <p:txBody>
          <a:bodyPr>
            <a:normAutofit/>
          </a:bodyPr>
          <a:lstStyle/>
          <a:p>
            <a:pPr marL="411480" lvl="1" indent="-342900" algn="ctr">
              <a:spcBef>
                <a:spcPts val="700"/>
              </a:spcBef>
              <a:buClr>
                <a:schemeClr val="tx2"/>
              </a:buClr>
              <a:buSzPct val="95000"/>
              <a:buNone/>
            </a:pPr>
            <a:r>
              <a:rPr lang="en-US" sz="6600" b="1" dirty="0" smtClean="0"/>
              <a:t>∑F = ma</a:t>
            </a:r>
          </a:p>
          <a:p>
            <a:pPr marL="411480" lvl="1" indent="-342900">
              <a:spcBef>
                <a:spcPts val="700"/>
              </a:spcBef>
              <a:buClr>
                <a:schemeClr val="tx2"/>
              </a:buClr>
              <a:buSzPct val="95000"/>
            </a:pPr>
            <a:r>
              <a:rPr lang="en-US" sz="2800" b="1" dirty="0" smtClean="0"/>
              <a:t>A force is required to change the direction of the velocity</a:t>
            </a:r>
          </a:p>
          <a:p>
            <a:pPr marL="411480" lvl="1" indent="-342900">
              <a:spcBef>
                <a:spcPts val="700"/>
              </a:spcBef>
              <a:buClr>
                <a:schemeClr val="tx2"/>
              </a:buClr>
              <a:buSzPct val="95000"/>
            </a:pPr>
            <a:r>
              <a:rPr lang="en-US" sz="2800" b="1" dirty="0" smtClean="0"/>
              <a:t>If an unbalanced force is applied, there must be an acceleration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Newton’s Second Law</a:t>
            </a:r>
            <a:endParaRPr lang="en-US" dirty="0"/>
          </a:p>
        </p:txBody>
      </p:sp>
      <p:pic>
        <p:nvPicPr>
          <p:cNvPr id="4" name="Content Placeholder 3" descr="Ball on a String 1.jpg"/>
          <p:cNvPicPr>
            <a:picLocks noGrp="1" noChangeAspect="1"/>
          </p:cNvPicPr>
          <p:nvPr>
            <p:ph idx="1"/>
          </p:nvPr>
        </p:nvPicPr>
        <p:blipFill>
          <a:blip r:embed="rId2" cstate="print"/>
          <a:stretch>
            <a:fillRect/>
          </a:stretch>
        </p:blipFill>
        <p:spPr>
          <a:xfrm>
            <a:off x="2142956" y="1644766"/>
            <a:ext cx="4890637" cy="446376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Newton’s Second Law</a:t>
            </a:r>
            <a:endParaRPr lang="en-US" dirty="0"/>
          </a:p>
        </p:txBody>
      </p:sp>
      <p:sp>
        <p:nvSpPr>
          <p:cNvPr id="5" name="Content Placeholder 4"/>
          <p:cNvSpPr>
            <a:spLocks noGrp="1"/>
          </p:cNvSpPr>
          <p:nvPr>
            <p:ph idx="1"/>
          </p:nvPr>
        </p:nvSpPr>
        <p:spPr/>
        <p:txBody>
          <a:bodyPr>
            <a:normAutofit/>
          </a:bodyPr>
          <a:lstStyle/>
          <a:p>
            <a:pPr marL="411480" lvl="1" indent="-342900" algn="ctr">
              <a:spcBef>
                <a:spcPts val="700"/>
              </a:spcBef>
              <a:buClr>
                <a:schemeClr val="tx2"/>
              </a:buClr>
              <a:buSzPct val="95000"/>
              <a:buNone/>
            </a:pPr>
            <a:r>
              <a:rPr lang="en-US" sz="6600" b="1" dirty="0" smtClean="0"/>
              <a:t>∑F = ma</a:t>
            </a:r>
          </a:p>
          <a:p>
            <a:pPr marL="411480" lvl="1" indent="-342900">
              <a:spcBef>
                <a:spcPts val="700"/>
              </a:spcBef>
              <a:buClr>
                <a:schemeClr val="tx2"/>
              </a:buClr>
              <a:buSzPct val="95000"/>
            </a:pPr>
            <a:r>
              <a:rPr lang="en-US" sz="2800" b="1" dirty="0" smtClean="0"/>
              <a:t>Acceleration is change in velocity divided by change in time</a:t>
            </a:r>
          </a:p>
          <a:p>
            <a:pPr marL="411480" lvl="1" indent="-342900">
              <a:spcBef>
                <a:spcPts val="700"/>
              </a:spcBef>
              <a:buClr>
                <a:schemeClr val="tx2"/>
              </a:buClr>
              <a:buSzPct val="95000"/>
            </a:pPr>
            <a:endParaRPr lang="en-US" sz="2800" b="1" dirty="0" smtClean="0"/>
          </a:p>
          <a:p>
            <a:pPr marL="411480" lvl="1" indent="-342900">
              <a:spcBef>
                <a:spcPts val="700"/>
              </a:spcBef>
              <a:buClr>
                <a:schemeClr val="tx2"/>
              </a:buClr>
              <a:buSzPct val="95000"/>
            </a:pPr>
            <a:r>
              <a:rPr lang="en-US" sz="2800" b="1" i="1" dirty="0" smtClean="0">
                <a:solidFill>
                  <a:srgbClr val="FF0000"/>
                </a:solidFill>
              </a:rPr>
              <a:t>But if the ball is travelling at constant speed, how can there be acceleration?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Newton’s Second Law</a:t>
            </a:r>
            <a:endParaRPr lang="en-US" dirty="0"/>
          </a:p>
        </p:txBody>
      </p:sp>
      <p:sp>
        <p:nvSpPr>
          <p:cNvPr id="5" name="Content Placeholder 4"/>
          <p:cNvSpPr>
            <a:spLocks noGrp="1"/>
          </p:cNvSpPr>
          <p:nvPr>
            <p:ph idx="1"/>
          </p:nvPr>
        </p:nvSpPr>
        <p:spPr/>
        <p:txBody>
          <a:bodyPr>
            <a:normAutofit/>
          </a:bodyPr>
          <a:lstStyle/>
          <a:p>
            <a:pPr marL="411480" lvl="1" indent="-342900">
              <a:spcBef>
                <a:spcPts val="700"/>
              </a:spcBef>
              <a:buClr>
                <a:schemeClr val="tx2"/>
              </a:buClr>
              <a:buSzPct val="95000"/>
            </a:pPr>
            <a:r>
              <a:rPr lang="en-US" sz="2800" b="1" i="1" dirty="0" smtClean="0">
                <a:solidFill>
                  <a:srgbClr val="FF0000"/>
                </a:solidFill>
              </a:rPr>
              <a:t>But if the ball is travelling at constant speed, how can there be acceleration?</a:t>
            </a:r>
          </a:p>
          <a:p>
            <a:pPr marL="411480" lvl="1" indent="-342900">
              <a:spcBef>
                <a:spcPts val="700"/>
              </a:spcBef>
              <a:buClr>
                <a:schemeClr val="tx2"/>
              </a:buClr>
              <a:buSzPct val="95000"/>
            </a:pPr>
            <a:endParaRPr lang="en-US" sz="2800" b="1" i="1" dirty="0" smtClean="0">
              <a:solidFill>
                <a:srgbClr val="FF0000"/>
              </a:solidFill>
            </a:endParaRPr>
          </a:p>
          <a:p>
            <a:pPr marL="411480" lvl="1" indent="-342900">
              <a:spcBef>
                <a:spcPts val="700"/>
              </a:spcBef>
              <a:buClr>
                <a:schemeClr val="tx2"/>
              </a:buClr>
              <a:buSzPct val="95000"/>
            </a:pPr>
            <a:endParaRPr lang="en-US" sz="2800" b="1" i="1" dirty="0" smtClean="0">
              <a:solidFill>
                <a:srgbClr val="FF0000"/>
              </a:solidFill>
            </a:endParaRPr>
          </a:p>
          <a:p>
            <a:pPr marL="411480" lvl="1" indent="-342900">
              <a:spcBef>
                <a:spcPts val="700"/>
              </a:spcBef>
              <a:buClr>
                <a:schemeClr val="tx2"/>
              </a:buClr>
              <a:buSzPct val="95000"/>
            </a:pPr>
            <a:endParaRPr lang="en-US" sz="2800" b="1" i="1" dirty="0" smtClean="0">
              <a:solidFill>
                <a:srgbClr val="FF0000"/>
              </a:solidFill>
            </a:endParaRPr>
          </a:p>
          <a:p>
            <a:pPr marL="411480" lvl="1" indent="-342900">
              <a:spcBef>
                <a:spcPts val="700"/>
              </a:spcBef>
              <a:buClr>
                <a:schemeClr val="tx2"/>
              </a:buClr>
              <a:buSzPct val="95000"/>
            </a:pPr>
            <a:endParaRPr lang="en-US" sz="2800" b="1" i="1" dirty="0" smtClean="0">
              <a:solidFill>
                <a:srgbClr val="FF0000"/>
              </a:solidFill>
            </a:endParaRPr>
          </a:p>
          <a:p>
            <a:pPr marL="411480" lvl="1" indent="-342900">
              <a:spcBef>
                <a:spcPts val="700"/>
              </a:spcBef>
              <a:buClr>
                <a:schemeClr val="tx2"/>
              </a:buClr>
              <a:buSzPct val="95000"/>
            </a:pPr>
            <a:r>
              <a:rPr lang="en-US" sz="2800" b="1" dirty="0" smtClean="0"/>
              <a:t>Acceleration and Velocity are vectors</a:t>
            </a:r>
          </a:p>
          <a:p>
            <a:pPr marL="411480" lvl="1" indent="-342900">
              <a:spcBef>
                <a:spcPts val="700"/>
              </a:spcBef>
              <a:buClr>
                <a:schemeClr val="tx2"/>
              </a:buClr>
              <a:buSzPct val="95000"/>
            </a:pPr>
            <a:r>
              <a:rPr lang="en-US" sz="2800" b="1" dirty="0" smtClean="0"/>
              <a:t>Vectors have magnitude </a:t>
            </a:r>
            <a:r>
              <a:rPr lang="en-US" sz="2800" b="1" i="1" u="sng" dirty="0" smtClean="0"/>
              <a:t>and direction</a:t>
            </a:r>
          </a:p>
          <a:p>
            <a:pPr marL="411480" lvl="1" indent="-342900">
              <a:spcBef>
                <a:spcPts val="700"/>
              </a:spcBef>
              <a:buClr>
                <a:schemeClr val="tx2"/>
              </a:buClr>
              <a:buSzPct val="95000"/>
            </a:pPr>
            <a:endParaRPr lang="en-US" sz="2800" b="1" i="1" u="sng" dirty="0" smtClean="0"/>
          </a:p>
          <a:p>
            <a:pPr marL="411480" lvl="1" indent="-342900">
              <a:spcBef>
                <a:spcPts val="700"/>
              </a:spcBef>
              <a:buClr>
                <a:schemeClr val="tx2"/>
              </a:buClr>
              <a:buSzPct val="95000"/>
            </a:pPr>
            <a:endParaRPr lang="en-US" sz="2800" b="1" dirty="0" smtClean="0"/>
          </a:p>
        </p:txBody>
      </p:sp>
      <p:graphicFrame>
        <p:nvGraphicFramePr>
          <p:cNvPr id="4" name="Object 3"/>
          <p:cNvGraphicFramePr>
            <a:graphicFrameLocks noChangeAspect="1"/>
          </p:cNvGraphicFramePr>
          <p:nvPr/>
        </p:nvGraphicFramePr>
        <p:xfrm>
          <a:off x="2286000" y="2819400"/>
          <a:ext cx="4024745" cy="1600200"/>
        </p:xfrm>
        <a:graphic>
          <a:graphicData uri="http://schemas.openxmlformats.org/presentationml/2006/ole">
            <p:oleObj spid="_x0000_s1026" name="Equation" r:id="rId3" imgW="1054080" imgH="419040" progId="Equation.3">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Big Idea(s):</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Objects and systems have properties such as mass and charge. Systems may have internal structure.</a:t>
            </a:r>
          </a:p>
          <a:p>
            <a:r>
              <a:rPr lang="en-US" sz="3200" dirty="0" smtClean="0"/>
              <a:t>The interactions of an object with other objects can be described by forces.</a:t>
            </a:r>
          </a:p>
          <a:p>
            <a:r>
              <a:rPr lang="en-US" sz="3200" dirty="0" smtClean="0"/>
              <a:t>Interactions between systems can result in changes in those systems.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Newton’s Second Law</a:t>
            </a:r>
            <a:endParaRPr lang="en-US" dirty="0"/>
          </a:p>
        </p:txBody>
      </p:sp>
      <p:sp>
        <p:nvSpPr>
          <p:cNvPr id="5" name="Content Placeholder 4"/>
          <p:cNvSpPr>
            <a:spLocks noGrp="1"/>
          </p:cNvSpPr>
          <p:nvPr>
            <p:ph idx="1"/>
          </p:nvPr>
        </p:nvSpPr>
        <p:spPr/>
        <p:txBody>
          <a:bodyPr>
            <a:normAutofit/>
          </a:bodyPr>
          <a:lstStyle/>
          <a:p>
            <a:pPr marL="411480" lvl="1" indent="-342900">
              <a:spcBef>
                <a:spcPts val="700"/>
              </a:spcBef>
              <a:buClr>
                <a:schemeClr val="tx2"/>
              </a:buClr>
              <a:buSzPct val="95000"/>
            </a:pPr>
            <a:r>
              <a:rPr lang="en-US" sz="2800" b="1" i="1" dirty="0" smtClean="0">
                <a:solidFill>
                  <a:srgbClr val="FF0000"/>
                </a:solidFill>
              </a:rPr>
              <a:t>But if the ball is travelling at constant speed, how can there be acceleration?</a:t>
            </a:r>
          </a:p>
          <a:p>
            <a:pPr marL="411480" lvl="1" indent="-342900">
              <a:spcBef>
                <a:spcPts val="700"/>
              </a:spcBef>
              <a:buClr>
                <a:schemeClr val="tx2"/>
              </a:buClr>
              <a:buSzPct val="95000"/>
            </a:pPr>
            <a:endParaRPr lang="en-US" sz="2800" b="1" i="1" dirty="0" smtClean="0">
              <a:solidFill>
                <a:srgbClr val="FF0000"/>
              </a:solidFill>
            </a:endParaRPr>
          </a:p>
          <a:p>
            <a:pPr marL="411480" lvl="1" indent="-342900">
              <a:spcBef>
                <a:spcPts val="700"/>
              </a:spcBef>
              <a:buClr>
                <a:schemeClr val="tx2"/>
              </a:buClr>
              <a:buSzPct val="95000"/>
            </a:pPr>
            <a:endParaRPr lang="en-US" sz="2800" b="1" i="1" dirty="0" smtClean="0">
              <a:solidFill>
                <a:srgbClr val="FF0000"/>
              </a:solidFill>
            </a:endParaRPr>
          </a:p>
          <a:p>
            <a:pPr marL="411480" lvl="1" indent="-342900">
              <a:spcBef>
                <a:spcPts val="700"/>
              </a:spcBef>
              <a:buClr>
                <a:schemeClr val="tx2"/>
              </a:buClr>
              <a:buSzPct val="95000"/>
            </a:pPr>
            <a:endParaRPr lang="en-US" sz="2800" b="1" i="1" dirty="0" smtClean="0">
              <a:solidFill>
                <a:srgbClr val="FF0000"/>
              </a:solidFill>
            </a:endParaRPr>
          </a:p>
          <a:p>
            <a:pPr marL="411480" lvl="1" indent="-342900">
              <a:spcBef>
                <a:spcPts val="700"/>
              </a:spcBef>
              <a:buClr>
                <a:schemeClr val="tx2"/>
              </a:buClr>
              <a:buSzPct val="95000"/>
            </a:pPr>
            <a:endParaRPr lang="en-US" sz="2800" b="1" i="1" dirty="0" smtClean="0">
              <a:solidFill>
                <a:srgbClr val="FF0000"/>
              </a:solidFill>
            </a:endParaRPr>
          </a:p>
          <a:p>
            <a:pPr marL="411480" lvl="1" indent="-342900">
              <a:spcBef>
                <a:spcPts val="700"/>
              </a:spcBef>
              <a:buClr>
                <a:schemeClr val="tx2"/>
              </a:buClr>
              <a:buSzPct val="95000"/>
            </a:pPr>
            <a:r>
              <a:rPr lang="en-US" sz="2800" b="1" dirty="0" smtClean="0"/>
              <a:t>Since speed is constant, the magnitude of the velocity is constant, BUT . . .</a:t>
            </a:r>
          </a:p>
        </p:txBody>
      </p:sp>
      <p:graphicFrame>
        <p:nvGraphicFramePr>
          <p:cNvPr id="4" name="Object 3"/>
          <p:cNvGraphicFramePr>
            <a:graphicFrameLocks noChangeAspect="1"/>
          </p:cNvGraphicFramePr>
          <p:nvPr/>
        </p:nvGraphicFramePr>
        <p:xfrm>
          <a:off x="2286000" y="2819400"/>
          <a:ext cx="4024745" cy="1600200"/>
        </p:xfrm>
        <a:graphic>
          <a:graphicData uri="http://schemas.openxmlformats.org/presentationml/2006/ole">
            <p:oleObj spid="_x0000_s2050" name="Equation" r:id="rId3" imgW="1054080" imgH="419040" progId="Equation.3">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Newton’s Second Law</a:t>
            </a:r>
            <a:endParaRPr lang="en-US" dirty="0"/>
          </a:p>
        </p:txBody>
      </p:sp>
      <p:sp>
        <p:nvSpPr>
          <p:cNvPr id="5" name="Content Placeholder 4"/>
          <p:cNvSpPr>
            <a:spLocks noGrp="1"/>
          </p:cNvSpPr>
          <p:nvPr>
            <p:ph idx="1"/>
          </p:nvPr>
        </p:nvSpPr>
        <p:spPr/>
        <p:txBody>
          <a:bodyPr>
            <a:normAutofit lnSpcReduction="10000"/>
          </a:bodyPr>
          <a:lstStyle/>
          <a:p>
            <a:pPr marL="411480" lvl="1" indent="-342900">
              <a:spcBef>
                <a:spcPts val="700"/>
              </a:spcBef>
              <a:buClr>
                <a:schemeClr val="tx2"/>
              </a:buClr>
              <a:buSzPct val="95000"/>
            </a:pPr>
            <a:r>
              <a:rPr lang="en-US" sz="2800" b="1" i="1" dirty="0" smtClean="0">
                <a:solidFill>
                  <a:srgbClr val="FF0000"/>
                </a:solidFill>
              </a:rPr>
              <a:t>But if the ball is travelling at constant speed, how can there be acceleration?</a:t>
            </a:r>
          </a:p>
          <a:p>
            <a:pPr marL="411480" lvl="1" indent="-342900">
              <a:spcBef>
                <a:spcPts val="700"/>
              </a:spcBef>
              <a:buClr>
                <a:schemeClr val="tx2"/>
              </a:buClr>
              <a:buSzPct val="95000"/>
            </a:pPr>
            <a:endParaRPr lang="en-US" sz="2800" b="1" i="1" dirty="0" smtClean="0">
              <a:solidFill>
                <a:srgbClr val="FF0000"/>
              </a:solidFill>
            </a:endParaRPr>
          </a:p>
          <a:p>
            <a:pPr marL="411480" lvl="1" indent="-342900">
              <a:spcBef>
                <a:spcPts val="700"/>
              </a:spcBef>
              <a:buClr>
                <a:schemeClr val="tx2"/>
              </a:buClr>
              <a:buSzPct val="95000"/>
            </a:pPr>
            <a:endParaRPr lang="en-US" sz="2800" b="1" i="1" dirty="0" smtClean="0">
              <a:solidFill>
                <a:srgbClr val="FF0000"/>
              </a:solidFill>
            </a:endParaRPr>
          </a:p>
          <a:p>
            <a:pPr marL="411480" lvl="1" indent="-342900">
              <a:spcBef>
                <a:spcPts val="700"/>
              </a:spcBef>
              <a:buClr>
                <a:schemeClr val="tx2"/>
              </a:buClr>
              <a:buSzPct val="95000"/>
            </a:pPr>
            <a:endParaRPr lang="en-US" sz="2800" b="1" i="1" dirty="0" smtClean="0">
              <a:solidFill>
                <a:srgbClr val="FF0000"/>
              </a:solidFill>
            </a:endParaRPr>
          </a:p>
          <a:p>
            <a:pPr marL="411480" lvl="1" indent="-342900">
              <a:spcBef>
                <a:spcPts val="700"/>
              </a:spcBef>
              <a:buClr>
                <a:schemeClr val="tx2"/>
              </a:buClr>
              <a:buSzPct val="95000"/>
            </a:pPr>
            <a:endParaRPr lang="en-US" sz="2800" b="1" i="1" dirty="0" smtClean="0">
              <a:solidFill>
                <a:srgbClr val="FF0000"/>
              </a:solidFill>
            </a:endParaRPr>
          </a:p>
          <a:p>
            <a:pPr marL="411480" lvl="1" indent="-342900">
              <a:spcBef>
                <a:spcPts val="700"/>
              </a:spcBef>
              <a:buClr>
                <a:schemeClr val="tx2"/>
              </a:buClr>
              <a:buSzPct val="95000"/>
            </a:pPr>
            <a:r>
              <a:rPr lang="en-US" sz="2800" b="1" dirty="0" smtClean="0"/>
              <a:t>. . . because the </a:t>
            </a:r>
            <a:r>
              <a:rPr lang="en-US" sz="2800" b="1" i="1" u="sng" dirty="0" smtClean="0"/>
              <a:t>direction</a:t>
            </a:r>
            <a:r>
              <a:rPr lang="en-US" sz="2800" b="1" dirty="0" smtClean="0"/>
              <a:t> of the velocity is constantly changing, there is acceleration and that acceleration is directed toward the center of the circle</a:t>
            </a:r>
          </a:p>
        </p:txBody>
      </p:sp>
      <p:graphicFrame>
        <p:nvGraphicFramePr>
          <p:cNvPr id="4" name="Object 3"/>
          <p:cNvGraphicFramePr>
            <a:graphicFrameLocks noChangeAspect="1"/>
          </p:cNvGraphicFramePr>
          <p:nvPr/>
        </p:nvGraphicFramePr>
        <p:xfrm>
          <a:off x="2286000" y="2819400"/>
          <a:ext cx="4024745" cy="1600200"/>
        </p:xfrm>
        <a:graphic>
          <a:graphicData uri="http://schemas.openxmlformats.org/presentationml/2006/ole">
            <p:oleObj spid="_x0000_s3074" name="Equation" r:id="rId3" imgW="1054080" imgH="419040" progId="Equation.3">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Uniform Circular Motion</a:t>
            </a:r>
            <a:endParaRPr lang="en-US" sz="3200" dirty="0"/>
          </a:p>
        </p:txBody>
      </p:sp>
      <p:sp>
        <p:nvSpPr>
          <p:cNvPr id="5" name="Oval 4"/>
          <p:cNvSpPr/>
          <p:nvPr/>
        </p:nvSpPr>
        <p:spPr>
          <a:xfrm>
            <a:off x="5203208" y="1330656"/>
            <a:ext cx="533400" cy="533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024048" y="3137848"/>
            <a:ext cx="533400" cy="533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rot="5400000" flipH="1" flipV="1">
            <a:off x="6629400" y="2743200"/>
            <a:ext cx="137160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4114800" y="1600200"/>
            <a:ext cx="1371600" cy="1588"/>
          </a:xfrm>
          <a:prstGeom prst="straightConnector1">
            <a:avLst/>
          </a:prstGeom>
          <a:ln w="381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098" name="Object 2"/>
          <p:cNvGraphicFramePr>
            <a:graphicFrameLocks noChangeAspect="1"/>
          </p:cNvGraphicFramePr>
          <p:nvPr/>
        </p:nvGraphicFramePr>
        <p:xfrm>
          <a:off x="457200" y="1524000"/>
          <a:ext cx="2667000" cy="1600200"/>
        </p:xfrm>
        <a:graphic>
          <a:graphicData uri="http://schemas.openxmlformats.org/presentationml/2006/ole">
            <p:oleObj spid="_x0000_s4098" name="Equation" r:id="rId3" imgW="698400" imgH="419040" progId="Equation.3">
              <p:embed/>
            </p:oleObj>
          </a:graphicData>
        </a:graphic>
      </p:graphicFrame>
      <p:sp>
        <p:nvSpPr>
          <p:cNvPr id="17" name="Oval 16"/>
          <p:cNvSpPr/>
          <p:nvPr/>
        </p:nvSpPr>
        <p:spPr>
          <a:xfrm>
            <a:off x="3657600" y="1600200"/>
            <a:ext cx="3657600" cy="36576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5334000" y="32766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Uniform Circular Motion</a:t>
            </a:r>
            <a:endParaRPr lang="en-US" sz="3200" dirty="0"/>
          </a:p>
        </p:txBody>
      </p:sp>
      <p:sp>
        <p:nvSpPr>
          <p:cNvPr id="5" name="Oval 4"/>
          <p:cNvSpPr/>
          <p:nvPr/>
        </p:nvSpPr>
        <p:spPr>
          <a:xfrm>
            <a:off x="5203208" y="1330656"/>
            <a:ext cx="533400" cy="533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024048" y="3137848"/>
            <a:ext cx="533400" cy="533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rot="5400000" flipH="1" flipV="1">
            <a:off x="6629400" y="2743200"/>
            <a:ext cx="137160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4114800" y="1600200"/>
            <a:ext cx="1371600" cy="1588"/>
          </a:xfrm>
          <a:prstGeom prst="straightConnector1">
            <a:avLst/>
          </a:prstGeom>
          <a:ln w="381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098" name="Object 2"/>
          <p:cNvGraphicFramePr>
            <a:graphicFrameLocks noChangeAspect="1"/>
          </p:cNvGraphicFramePr>
          <p:nvPr/>
        </p:nvGraphicFramePr>
        <p:xfrm>
          <a:off x="457200" y="1371600"/>
          <a:ext cx="2667000" cy="1600200"/>
        </p:xfrm>
        <a:graphic>
          <a:graphicData uri="http://schemas.openxmlformats.org/presentationml/2006/ole">
            <p:oleObj spid="_x0000_s33794" name="Equation" r:id="rId3" imgW="698400" imgH="419040" progId="Equation.3">
              <p:embed/>
            </p:oleObj>
          </a:graphicData>
        </a:graphic>
      </p:graphicFrame>
      <p:cxnSp>
        <p:nvCxnSpPr>
          <p:cNvPr id="11" name="Straight Arrow Connector 10"/>
          <p:cNvCxnSpPr/>
          <p:nvPr/>
        </p:nvCxnSpPr>
        <p:spPr>
          <a:xfrm rot="16200000" flipH="1" flipV="1">
            <a:off x="3429794" y="2285206"/>
            <a:ext cx="137160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4114800" y="1600200"/>
            <a:ext cx="1371600" cy="13716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657600" y="1600200"/>
            <a:ext cx="3657600" cy="36576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5334000" y="32766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Uniform Circular Motion</a:t>
            </a:r>
            <a:endParaRPr lang="en-US" sz="3200" dirty="0"/>
          </a:p>
        </p:txBody>
      </p:sp>
      <p:sp>
        <p:nvSpPr>
          <p:cNvPr id="5" name="Oval 4"/>
          <p:cNvSpPr/>
          <p:nvPr/>
        </p:nvSpPr>
        <p:spPr>
          <a:xfrm>
            <a:off x="6858000" y="2514600"/>
            <a:ext cx="533400" cy="533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024048" y="3137848"/>
            <a:ext cx="533400" cy="533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rot="5400000" flipH="1" flipV="1">
            <a:off x="6629400" y="2743200"/>
            <a:ext cx="137160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V="1">
            <a:off x="6400800" y="1981200"/>
            <a:ext cx="1219200" cy="304800"/>
          </a:xfrm>
          <a:prstGeom prst="straightConnector1">
            <a:avLst/>
          </a:prstGeom>
          <a:ln w="38100">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098" name="Object 2"/>
          <p:cNvGraphicFramePr>
            <a:graphicFrameLocks noChangeAspect="1"/>
          </p:cNvGraphicFramePr>
          <p:nvPr/>
        </p:nvGraphicFramePr>
        <p:xfrm>
          <a:off x="381000" y="4876800"/>
          <a:ext cx="3587750" cy="1600200"/>
        </p:xfrm>
        <a:graphic>
          <a:graphicData uri="http://schemas.openxmlformats.org/presentationml/2006/ole">
            <p:oleObj spid="_x0000_s34818" name="Equation" r:id="rId3" imgW="939600" imgH="419040" progId="Equation.3">
              <p:embed/>
            </p:oleObj>
          </a:graphicData>
        </a:graphic>
      </p:graphicFrame>
      <p:cxnSp>
        <p:nvCxnSpPr>
          <p:cNvPr id="11" name="Straight Arrow Connector 10"/>
          <p:cNvCxnSpPr/>
          <p:nvPr/>
        </p:nvCxnSpPr>
        <p:spPr>
          <a:xfrm rot="16200000" flipH="1" flipV="1">
            <a:off x="6172994" y="2209006"/>
            <a:ext cx="137160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flipV="1">
            <a:off x="6781800" y="2743200"/>
            <a:ext cx="381000" cy="1524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657600" y="1600200"/>
            <a:ext cx="3657600" cy="36576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5334000" y="32766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Uniform Circular Motion</a:t>
            </a:r>
            <a:endParaRPr lang="en-US" dirty="0"/>
          </a:p>
        </p:txBody>
      </p:sp>
      <p:sp>
        <p:nvSpPr>
          <p:cNvPr id="3" name="Content Placeholder 2"/>
          <p:cNvSpPr>
            <a:spLocks noGrp="1"/>
          </p:cNvSpPr>
          <p:nvPr>
            <p:ph idx="1"/>
          </p:nvPr>
        </p:nvSpPr>
        <p:spPr/>
        <p:txBody>
          <a:bodyPr/>
          <a:lstStyle/>
          <a:p>
            <a:r>
              <a:rPr lang="en-US" dirty="0" smtClean="0"/>
              <a:t>The resulting acceleration is called </a:t>
            </a:r>
            <a:r>
              <a:rPr lang="en-US" b="1" i="1" dirty="0" smtClean="0">
                <a:solidFill>
                  <a:srgbClr val="FFFF00"/>
                </a:solidFill>
              </a:rPr>
              <a:t>centripetal acceleration (a</a:t>
            </a:r>
            <a:r>
              <a:rPr lang="en-US" b="1" i="1" baseline="-25000" dirty="0" smtClean="0">
                <a:solidFill>
                  <a:srgbClr val="FFFF00"/>
                </a:solidFill>
              </a:rPr>
              <a:t>c</a:t>
            </a:r>
            <a:r>
              <a:rPr lang="en-US" b="1" i="1" dirty="0" smtClean="0">
                <a:solidFill>
                  <a:srgbClr val="FFFF00"/>
                </a:solidFill>
              </a:rPr>
              <a:t>) </a:t>
            </a:r>
            <a:r>
              <a:rPr lang="en-US" dirty="0" smtClean="0"/>
              <a:t>or </a:t>
            </a:r>
            <a:r>
              <a:rPr lang="en-US" b="1" i="1" dirty="0" smtClean="0">
                <a:solidFill>
                  <a:srgbClr val="FFFF00"/>
                </a:solidFill>
              </a:rPr>
              <a:t>radial acceleration (</a:t>
            </a:r>
            <a:r>
              <a:rPr lang="en-US" b="1" i="1" dirty="0" err="1" smtClean="0">
                <a:solidFill>
                  <a:srgbClr val="FFFF00"/>
                </a:solidFill>
              </a:rPr>
              <a:t>a</a:t>
            </a:r>
            <a:r>
              <a:rPr lang="en-US" b="1" i="1" baseline="-25000" dirty="0" err="1" smtClean="0">
                <a:solidFill>
                  <a:srgbClr val="FFFF00"/>
                </a:solidFill>
              </a:rPr>
              <a:t>R</a:t>
            </a:r>
            <a:r>
              <a:rPr lang="en-US" b="1" i="1" dirty="0" smtClean="0">
                <a:solidFill>
                  <a:srgbClr val="FFFF00"/>
                </a:solidFill>
              </a:rPr>
              <a:t>)</a:t>
            </a:r>
            <a:endParaRPr lang="en-US" b="1" i="1" dirty="0">
              <a:solidFill>
                <a:srgbClr val="FFFF00"/>
              </a:solidFill>
            </a:endParaRPr>
          </a:p>
        </p:txBody>
      </p:sp>
      <p:graphicFrame>
        <p:nvGraphicFramePr>
          <p:cNvPr id="35842" name="Object 2"/>
          <p:cNvGraphicFramePr>
            <a:graphicFrameLocks noChangeAspect="1"/>
          </p:cNvGraphicFramePr>
          <p:nvPr/>
        </p:nvGraphicFramePr>
        <p:xfrm>
          <a:off x="3438525" y="3581400"/>
          <a:ext cx="1890713" cy="1600200"/>
        </p:xfrm>
        <a:graphic>
          <a:graphicData uri="http://schemas.openxmlformats.org/presentationml/2006/ole">
            <p:oleObj spid="_x0000_s35842" name="Equation" r:id="rId3" imgW="495000" imgH="419040" progId="Equation.3">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Uniform Circular Motion</a:t>
            </a:r>
            <a:endParaRPr lang="en-US" dirty="0"/>
          </a:p>
        </p:txBody>
      </p:sp>
      <p:sp>
        <p:nvSpPr>
          <p:cNvPr id="3" name="Content Placeholder 2"/>
          <p:cNvSpPr>
            <a:spLocks noGrp="1"/>
          </p:cNvSpPr>
          <p:nvPr>
            <p:ph idx="1"/>
          </p:nvPr>
        </p:nvSpPr>
        <p:spPr/>
        <p:txBody>
          <a:bodyPr/>
          <a:lstStyle/>
          <a:p>
            <a:r>
              <a:rPr lang="en-US" dirty="0" smtClean="0"/>
              <a:t>Period (T) – time it takes for one revolution</a:t>
            </a:r>
          </a:p>
          <a:p>
            <a:r>
              <a:rPr lang="en-US" dirty="0" smtClean="0"/>
              <a:t>Velocity is distance divided by time (</a:t>
            </a:r>
            <a:r>
              <a:rPr lang="el-GR" dirty="0" smtClean="0"/>
              <a:t>Δ</a:t>
            </a:r>
            <a:r>
              <a:rPr lang="en-US" dirty="0" smtClean="0"/>
              <a:t>x/</a:t>
            </a:r>
            <a:r>
              <a:rPr lang="el-GR" dirty="0" smtClean="0"/>
              <a:t>Δ</a:t>
            </a:r>
            <a:r>
              <a:rPr lang="en-US" dirty="0" smtClean="0"/>
              <a:t>t)</a:t>
            </a:r>
          </a:p>
          <a:p>
            <a:r>
              <a:rPr lang="en-US" dirty="0" smtClean="0"/>
              <a:t>Distance around a circle is circumference which is equal to 2</a:t>
            </a:r>
            <a:r>
              <a:rPr lang="el-GR" dirty="0" smtClean="0">
                <a:cs typeface="Times New Roman"/>
              </a:rPr>
              <a:t>π</a:t>
            </a:r>
            <a:r>
              <a:rPr lang="en-US" dirty="0" smtClean="0">
                <a:cs typeface="Times New Roman"/>
              </a:rPr>
              <a:t>r</a:t>
            </a:r>
          </a:p>
          <a:p>
            <a:r>
              <a:rPr lang="en-US" dirty="0" smtClean="0">
                <a:cs typeface="Times New Roman"/>
              </a:rPr>
              <a:t>Therefore,</a:t>
            </a:r>
            <a:endParaRPr lang="en-US" dirty="0"/>
          </a:p>
        </p:txBody>
      </p:sp>
      <p:graphicFrame>
        <p:nvGraphicFramePr>
          <p:cNvPr id="35842" name="Object 2"/>
          <p:cNvGraphicFramePr>
            <a:graphicFrameLocks noChangeAspect="1"/>
          </p:cNvGraphicFramePr>
          <p:nvPr/>
        </p:nvGraphicFramePr>
        <p:xfrm>
          <a:off x="1219200" y="4648200"/>
          <a:ext cx="3248025" cy="1503363"/>
        </p:xfrm>
        <a:graphic>
          <a:graphicData uri="http://schemas.openxmlformats.org/presentationml/2006/ole">
            <p:oleObj spid="_x0000_s36866" name="Equation" r:id="rId3" imgW="850680" imgH="393480" progId="Equation.3">
              <p:embed/>
            </p:oleObj>
          </a:graphicData>
        </a:graphic>
      </p:graphicFrame>
      <p:graphicFrame>
        <p:nvGraphicFramePr>
          <p:cNvPr id="36867" name="Object 2"/>
          <p:cNvGraphicFramePr>
            <a:graphicFrameLocks noChangeAspect="1"/>
          </p:cNvGraphicFramePr>
          <p:nvPr/>
        </p:nvGraphicFramePr>
        <p:xfrm>
          <a:off x="5786438" y="4648200"/>
          <a:ext cx="2036762" cy="1503363"/>
        </p:xfrm>
        <a:graphic>
          <a:graphicData uri="http://schemas.openxmlformats.org/presentationml/2006/ole">
            <p:oleObj spid="_x0000_s36867" name="Equation" r:id="rId4" imgW="533160" imgH="393480" progId="Equation.3">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Uniform Circular Motion</a:t>
            </a:r>
            <a:endParaRPr lang="en-US" dirty="0"/>
          </a:p>
        </p:txBody>
      </p:sp>
      <p:sp>
        <p:nvSpPr>
          <p:cNvPr id="3" name="Content Placeholder 2"/>
          <p:cNvSpPr>
            <a:spLocks noGrp="1"/>
          </p:cNvSpPr>
          <p:nvPr>
            <p:ph idx="1"/>
          </p:nvPr>
        </p:nvSpPr>
        <p:spPr/>
        <p:txBody>
          <a:bodyPr/>
          <a:lstStyle/>
          <a:p>
            <a:r>
              <a:rPr lang="en-US" dirty="0" smtClean="0"/>
              <a:t>Period (T) – time per revolution</a:t>
            </a:r>
          </a:p>
          <a:p>
            <a:r>
              <a:rPr lang="en-US" dirty="0" smtClean="0"/>
              <a:t>Frequency (f) – number of revolutions per unit time</a:t>
            </a:r>
            <a:endParaRPr lang="en-US" dirty="0" smtClean="0">
              <a:cs typeface="Times New Roman"/>
            </a:endParaRPr>
          </a:p>
          <a:p>
            <a:r>
              <a:rPr lang="en-US" dirty="0" smtClean="0">
                <a:cs typeface="Times New Roman"/>
              </a:rPr>
              <a:t>Therefore,</a:t>
            </a:r>
            <a:endParaRPr lang="en-US" dirty="0"/>
          </a:p>
        </p:txBody>
      </p:sp>
      <p:graphicFrame>
        <p:nvGraphicFramePr>
          <p:cNvPr id="35842" name="Object 2"/>
          <p:cNvGraphicFramePr>
            <a:graphicFrameLocks noChangeAspect="1"/>
          </p:cNvGraphicFramePr>
          <p:nvPr/>
        </p:nvGraphicFramePr>
        <p:xfrm>
          <a:off x="3581400" y="3429000"/>
          <a:ext cx="2278062" cy="3103563"/>
        </p:xfrm>
        <a:graphic>
          <a:graphicData uri="http://schemas.openxmlformats.org/presentationml/2006/ole">
            <p:oleObj spid="_x0000_s37890" name="Equation" r:id="rId3" imgW="596880" imgH="812520" progId="Equation.3">
              <p:embed/>
            </p:oleObj>
          </a:graphicData>
        </a:graphic>
      </p:graphicFrame>
      <p:graphicFrame>
        <p:nvGraphicFramePr>
          <p:cNvPr id="36867" name="Object 2"/>
          <p:cNvGraphicFramePr>
            <a:graphicFrameLocks noChangeAspect="1"/>
          </p:cNvGraphicFramePr>
          <p:nvPr/>
        </p:nvGraphicFramePr>
        <p:xfrm>
          <a:off x="6781800" y="3429000"/>
          <a:ext cx="1647825" cy="3200400"/>
        </p:xfrm>
        <a:graphic>
          <a:graphicData uri="http://schemas.openxmlformats.org/presentationml/2006/ole">
            <p:oleObj spid="_x0000_s37891" name="Equation" r:id="rId4" imgW="431640" imgH="838080" progId="Equation.3">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Dynamics of Uniform Circular Motion</a:t>
            </a:r>
            <a:endParaRPr lang="en-US" sz="3200" dirty="0"/>
          </a:p>
        </p:txBody>
      </p:sp>
      <p:pic>
        <p:nvPicPr>
          <p:cNvPr id="4" name="Content Placeholder 3" descr="Ball on a String ~ Forces.jpg"/>
          <p:cNvPicPr>
            <a:picLocks noGrp="1" noChangeAspect="1"/>
          </p:cNvPicPr>
          <p:nvPr>
            <p:ph idx="1"/>
          </p:nvPr>
        </p:nvPicPr>
        <p:blipFill>
          <a:blip r:embed="rId3" cstate="print"/>
          <a:stretch>
            <a:fillRect/>
          </a:stretch>
        </p:blipFill>
        <p:spPr>
          <a:xfrm>
            <a:off x="5638800" y="1447800"/>
            <a:ext cx="2546400" cy="2549144"/>
          </a:xfrm>
        </p:spPr>
      </p:pic>
      <p:pic>
        <p:nvPicPr>
          <p:cNvPr id="5" name="Picture 4" descr="Ball on a String ~ Acceleration.jpg"/>
          <p:cNvPicPr>
            <a:picLocks noChangeAspect="1"/>
          </p:cNvPicPr>
          <p:nvPr/>
        </p:nvPicPr>
        <p:blipFill>
          <a:blip r:embed="rId4" cstate="print"/>
          <a:stretch>
            <a:fillRect/>
          </a:stretch>
        </p:blipFill>
        <p:spPr>
          <a:xfrm>
            <a:off x="5638800" y="4120876"/>
            <a:ext cx="2566416" cy="2342407"/>
          </a:xfrm>
          <a:prstGeom prst="rect">
            <a:avLst/>
          </a:prstGeom>
        </p:spPr>
      </p:pic>
      <p:graphicFrame>
        <p:nvGraphicFramePr>
          <p:cNvPr id="38914" name="Object 2"/>
          <p:cNvGraphicFramePr>
            <a:graphicFrameLocks noChangeAspect="1"/>
          </p:cNvGraphicFramePr>
          <p:nvPr/>
        </p:nvGraphicFramePr>
        <p:xfrm>
          <a:off x="1295400" y="1524000"/>
          <a:ext cx="2763837" cy="4946650"/>
        </p:xfrm>
        <a:graphic>
          <a:graphicData uri="http://schemas.openxmlformats.org/presentationml/2006/ole">
            <p:oleObj spid="_x0000_s38914" name="Equation" r:id="rId5" imgW="723600" imgH="1295280" progId="Equation.3">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Dynamics of Uniform Circular Motion</a:t>
            </a:r>
            <a:endParaRPr lang="en-US" sz="3200" dirty="0"/>
          </a:p>
        </p:txBody>
      </p:sp>
      <p:sp>
        <p:nvSpPr>
          <p:cNvPr id="6" name="Content Placeholder 5"/>
          <p:cNvSpPr>
            <a:spLocks noGrp="1"/>
          </p:cNvSpPr>
          <p:nvPr>
            <p:ph idx="1"/>
          </p:nvPr>
        </p:nvSpPr>
        <p:spPr>
          <a:xfrm>
            <a:off x="304800" y="1600200"/>
            <a:ext cx="4419600" cy="4755360"/>
          </a:xfrm>
        </p:spPr>
        <p:txBody>
          <a:bodyPr/>
          <a:lstStyle/>
          <a:p>
            <a:r>
              <a:rPr lang="en-US" b="1" i="1" dirty="0" smtClean="0">
                <a:solidFill>
                  <a:srgbClr val="FF0000"/>
                </a:solidFill>
              </a:rPr>
              <a:t>A 0.2kg ball on a 0.5m string is going in a circle at 5 m/s.  What is the tension in the string? What is the ball’s period and frequency?</a:t>
            </a:r>
            <a:endParaRPr lang="en-US" b="1" i="1"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Enduring Understanding(s):</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1.A:  The internal structure of a system determines many properties of the system.</a:t>
            </a:r>
          </a:p>
          <a:p>
            <a:r>
              <a:rPr lang="en-US" dirty="0" smtClean="0"/>
              <a:t>1.C:  Objects and systems have properties of inertial mass and gravitational mass that are experimentally verified to be the same and that satisfy conservation principles.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Dynamics of Uniform Circular Motion</a:t>
            </a:r>
            <a:endParaRPr lang="en-US" sz="3200" dirty="0"/>
          </a:p>
        </p:txBody>
      </p:sp>
      <p:sp>
        <p:nvSpPr>
          <p:cNvPr id="6" name="Content Placeholder 5"/>
          <p:cNvSpPr>
            <a:spLocks noGrp="1"/>
          </p:cNvSpPr>
          <p:nvPr>
            <p:ph idx="1"/>
          </p:nvPr>
        </p:nvSpPr>
        <p:spPr>
          <a:xfrm>
            <a:off x="304800" y="1600200"/>
            <a:ext cx="4419600" cy="4755360"/>
          </a:xfrm>
        </p:spPr>
        <p:txBody>
          <a:bodyPr/>
          <a:lstStyle/>
          <a:p>
            <a:r>
              <a:rPr lang="en-US" b="1" i="1" dirty="0" smtClean="0">
                <a:solidFill>
                  <a:srgbClr val="FF0000"/>
                </a:solidFill>
              </a:rPr>
              <a:t>A 0.2kg ball on a 0.5m string is going in a circle at 5 m/s.  </a:t>
            </a:r>
            <a:r>
              <a:rPr lang="en-US" b="1" i="1" dirty="0" smtClean="0">
                <a:solidFill>
                  <a:srgbClr val="FFFF00"/>
                </a:solidFill>
              </a:rPr>
              <a:t>What is the tension in the string? </a:t>
            </a:r>
            <a:r>
              <a:rPr lang="en-US" b="1" i="1" dirty="0" smtClean="0">
                <a:solidFill>
                  <a:srgbClr val="FF0000"/>
                </a:solidFill>
              </a:rPr>
              <a:t>What is the ball’s period and frequency?</a:t>
            </a:r>
            <a:endParaRPr lang="en-US" b="1" i="1" dirty="0">
              <a:solidFill>
                <a:srgbClr val="FF0000"/>
              </a:solidFill>
            </a:endParaRPr>
          </a:p>
        </p:txBody>
      </p:sp>
      <p:graphicFrame>
        <p:nvGraphicFramePr>
          <p:cNvPr id="39939" name="Object 2"/>
          <p:cNvGraphicFramePr>
            <a:graphicFrameLocks noChangeAspect="1"/>
          </p:cNvGraphicFramePr>
          <p:nvPr/>
        </p:nvGraphicFramePr>
        <p:xfrm>
          <a:off x="5029200" y="1754188"/>
          <a:ext cx="3638550" cy="4265612"/>
        </p:xfrm>
        <a:graphic>
          <a:graphicData uri="http://schemas.openxmlformats.org/presentationml/2006/ole">
            <p:oleObj spid="_x0000_s40962" name="Equation" r:id="rId3" imgW="952200" imgH="1117440" progId="Equation.3">
              <p:embed/>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Dynamics of Uniform Circular Motion</a:t>
            </a:r>
            <a:endParaRPr lang="en-US" sz="3200" dirty="0"/>
          </a:p>
        </p:txBody>
      </p:sp>
      <p:sp>
        <p:nvSpPr>
          <p:cNvPr id="6" name="Content Placeholder 5"/>
          <p:cNvSpPr>
            <a:spLocks noGrp="1"/>
          </p:cNvSpPr>
          <p:nvPr>
            <p:ph idx="1"/>
          </p:nvPr>
        </p:nvSpPr>
        <p:spPr>
          <a:xfrm>
            <a:off x="304800" y="1600200"/>
            <a:ext cx="4419600" cy="4755360"/>
          </a:xfrm>
        </p:spPr>
        <p:txBody>
          <a:bodyPr/>
          <a:lstStyle/>
          <a:p>
            <a:r>
              <a:rPr lang="en-US" b="1" i="1" dirty="0" smtClean="0">
                <a:solidFill>
                  <a:srgbClr val="FF0000"/>
                </a:solidFill>
              </a:rPr>
              <a:t>A 0.2kg ball on a 0.5m string is going in a circle at 5 m/s.  What is the tension in the string? </a:t>
            </a:r>
            <a:r>
              <a:rPr lang="en-US" b="1" i="1" dirty="0" smtClean="0">
                <a:solidFill>
                  <a:srgbClr val="FFFF00"/>
                </a:solidFill>
              </a:rPr>
              <a:t>What is the ball’s period </a:t>
            </a:r>
            <a:r>
              <a:rPr lang="en-US" b="1" i="1" dirty="0" smtClean="0">
                <a:solidFill>
                  <a:srgbClr val="FF0000"/>
                </a:solidFill>
              </a:rPr>
              <a:t>and frequency?</a:t>
            </a:r>
            <a:endParaRPr lang="en-US" b="1" i="1" dirty="0">
              <a:solidFill>
                <a:srgbClr val="FF0000"/>
              </a:solidFill>
            </a:endParaRPr>
          </a:p>
        </p:txBody>
      </p:sp>
      <p:graphicFrame>
        <p:nvGraphicFramePr>
          <p:cNvPr id="39939" name="Object 2"/>
          <p:cNvGraphicFramePr>
            <a:graphicFrameLocks noChangeAspect="1"/>
          </p:cNvGraphicFramePr>
          <p:nvPr/>
        </p:nvGraphicFramePr>
        <p:xfrm>
          <a:off x="4811713" y="1682750"/>
          <a:ext cx="4075112" cy="4410075"/>
        </p:xfrm>
        <a:graphic>
          <a:graphicData uri="http://schemas.openxmlformats.org/presentationml/2006/ole">
            <p:oleObj spid="_x0000_s41986" name="Equation" r:id="rId3" imgW="1066680" imgH="1155600" progId="Equation.3">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Dynamics of Uniform Circular Motion</a:t>
            </a:r>
            <a:endParaRPr lang="en-US" sz="3200" dirty="0"/>
          </a:p>
        </p:txBody>
      </p:sp>
      <p:sp>
        <p:nvSpPr>
          <p:cNvPr id="6" name="Content Placeholder 5"/>
          <p:cNvSpPr>
            <a:spLocks noGrp="1"/>
          </p:cNvSpPr>
          <p:nvPr>
            <p:ph idx="1"/>
          </p:nvPr>
        </p:nvSpPr>
        <p:spPr>
          <a:xfrm>
            <a:off x="304800" y="1600200"/>
            <a:ext cx="4419600" cy="4755360"/>
          </a:xfrm>
        </p:spPr>
        <p:txBody>
          <a:bodyPr/>
          <a:lstStyle/>
          <a:p>
            <a:r>
              <a:rPr lang="en-US" b="1" i="1" dirty="0" smtClean="0">
                <a:solidFill>
                  <a:srgbClr val="FF0000"/>
                </a:solidFill>
              </a:rPr>
              <a:t>A 0.2kg ball on a 0.5m string is going in a circle at 5 m/s.  What is the tension in the string? </a:t>
            </a:r>
            <a:r>
              <a:rPr lang="en-US" b="1" i="1" dirty="0" smtClean="0">
                <a:solidFill>
                  <a:srgbClr val="FFFF00"/>
                </a:solidFill>
              </a:rPr>
              <a:t>What is the ball’s </a:t>
            </a:r>
            <a:r>
              <a:rPr lang="en-US" b="1" i="1" dirty="0" smtClean="0">
                <a:solidFill>
                  <a:srgbClr val="FF0000"/>
                </a:solidFill>
              </a:rPr>
              <a:t>period and </a:t>
            </a:r>
            <a:r>
              <a:rPr lang="en-US" b="1" i="1" dirty="0" smtClean="0">
                <a:solidFill>
                  <a:srgbClr val="FFFF00"/>
                </a:solidFill>
              </a:rPr>
              <a:t>frequency</a:t>
            </a:r>
            <a:r>
              <a:rPr lang="en-US" b="1" i="1" dirty="0" smtClean="0">
                <a:solidFill>
                  <a:srgbClr val="FF0000"/>
                </a:solidFill>
              </a:rPr>
              <a:t>?</a:t>
            </a:r>
            <a:endParaRPr lang="en-US" b="1" i="1" dirty="0">
              <a:solidFill>
                <a:srgbClr val="FF0000"/>
              </a:solidFill>
            </a:endParaRPr>
          </a:p>
        </p:txBody>
      </p:sp>
      <p:graphicFrame>
        <p:nvGraphicFramePr>
          <p:cNvPr id="39939" name="Object 2"/>
          <p:cNvGraphicFramePr>
            <a:graphicFrameLocks noChangeAspect="1"/>
          </p:cNvGraphicFramePr>
          <p:nvPr/>
        </p:nvGraphicFramePr>
        <p:xfrm>
          <a:off x="4811713" y="1878013"/>
          <a:ext cx="4075112" cy="4021137"/>
        </p:xfrm>
        <a:graphic>
          <a:graphicData uri="http://schemas.openxmlformats.org/presentationml/2006/ole">
            <p:oleObj spid="_x0000_s43010" name="Equation" r:id="rId3" imgW="1066680" imgH="1054080" progId="Equation.3">
              <p:embed/>
            </p:oleObj>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Dynamics of Uniform Circular Motion</a:t>
            </a:r>
            <a:endParaRPr lang="en-US" sz="3200" dirty="0"/>
          </a:p>
        </p:txBody>
      </p:sp>
      <p:sp>
        <p:nvSpPr>
          <p:cNvPr id="3" name="Content Placeholder 2"/>
          <p:cNvSpPr>
            <a:spLocks noGrp="1"/>
          </p:cNvSpPr>
          <p:nvPr>
            <p:ph idx="1"/>
          </p:nvPr>
        </p:nvSpPr>
        <p:spPr/>
        <p:txBody>
          <a:bodyPr/>
          <a:lstStyle/>
          <a:p>
            <a:r>
              <a:rPr lang="en-US" b="1" i="1" dirty="0" smtClean="0">
                <a:solidFill>
                  <a:srgbClr val="FF0000"/>
                </a:solidFill>
              </a:rPr>
              <a:t>How fast must a ball on a string spin in a circle so that the string is perfectly horizontal?</a:t>
            </a:r>
            <a:endParaRPr lang="en-US" b="1" i="1" dirty="0">
              <a:solidFill>
                <a:srgbClr val="FF0000"/>
              </a:solidFill>
            </a:endParaRPr>
          </a:p>
        </p:txBody>
      </p:sp>
      <p:grpSp>
        <p:nvGrpSpPr>
          <p:cNvPr id="9" name="Group 8"/>
          <p:cNvGrpSpPr/>
          <p:nvPr/>
        </p:nvGrpSpPr>
        <p:grpSpPr>
          <a:xfrm>
            <a:off x="1219200" y="3657600"/>
            <a:ext cx="2971800" cy="2209800"/>
            <a:chOff x="2743200" y="3657600"/>
            <a:chExt cx="2971800" cy="2209800"/>
          </a:xfrm>
        </p:grpSpPr>
        <p:cxnSp>
          <p:nvCxnSpPr>
            <p:cNvPr id="5" name="Straight Connector 4"/>
            <p:cNvCxnSpPr/>
            <p:nvPr/>
          </p:nvCxnSpPr>
          <p:spPr>
            <a:xfrm rot="5400000">
              <a:off x="1752600" y="4876800"/>
              <a:ext cx="19812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743200" y="3886200"/>
              <a:ext cx="2743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5181600" y="3657600"/>
              <a:ext cx="533400" cy="533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Dynamics of Uniform Circular Motion</a:t>
            </a:r>
            <a:endParaRPr lang="en-US" sz="3200" dirty="0"/>
          </a:p>
        </p:txBody>
      </p:sp>
      <p:sp>
        <p:nvSpPr>
          <p:cNvPr id="3" name="Content Placeholder 2"/>
          <p:cNvSpPr>
            <a:spLocks noGrp="1"/>
          </p:cNvSpPr>
          <p:nvPr>
            <p:ph idx="1"/>
          </p:nvPr>
        </p:nvSpPr>
        <p:spPr/>
        <p:txBody>
          <a:bodyPr/>
          <a:lstStyle/>
          <a:p>
            <a:r>
              <a:rPr lang="en-US" b="1" i="1" dirty="0" smtClean="0">
                <a:solidFill>
                  <a:srgbClr val="FF0000"/>
                </a:solidFill>
              </a:rPr>
              <a:t>Can a ball on a string spin in a circle so that the string is perfectly horizontal?</a:t>
            </a:r>
          </a:p>
          <a:p>
            <a:r>
              <a:rPr lang="en-US" b="1" i="1" dirty="0" smtClean="0">
                <a:solidFill>
                  <a:srgbClr val="FFFF00"/>
                </a:solidFill>
              </a:rPr>
              <a:t>Can’t happen. What is going to support the weight of the ball?</a:t>
            </a:r>
            <a:endParaRPr lang="en-US" b="1" i="1" dirty="0">
              <a:solidFill>
                <a:srgbClr val="FFFF00"/>
              </a:solidFill>
            </a:endParaRPr>
          </a:p>
        </p:txBody>
      </p:sp>
      <p:grpSp>
        <p:nvGrpSpPr>
          <p:cNvPr id="11" name="Group 10"/>
          <p:cNvGrpSpPr/>
          <p:nvPr/>
        </p:nvGrpSpPr>
        <p:grpSpPr>
          <a:xfrm>
            <a:off x="914400" y="3962400"/>
            <a:ext cx="3657600" cy="2209800"/>
            <a:chOff x="2743200" y="3962400"/>
            <a:chExt cx="3657600" cy="2209800"/>
          </a:xfrm>
        </p:grpSpPr>
        <p:grpSp>
          <p:nvGrpSpPr>
            <p:cNvPr id="10" name="Group 9"/>
            <p:cNvGrpSpPr/>
            <p:nvPr/>
          </p:nvGrpSpPr>
          <p:grpSpPr>
            <a:xfrm>
              <a:off x="2743200" y="3962400"/>
              <a:ext cx="2971800" cy="2209800"/>
              <a:chOff x="2743200" y="3657600"/>
              <a:chExt cx="2971800" cy="2209800"/>
            </a:xfrm>
          </p:grpSpPr>
          <p:cxnSp>
            <p:nvCxnSpPr>
              <p:cNvPr id="5" name="Straight Connector 4"/>
              <p:cNvCxnSpPr/>
              <p:nvPr/>
            </p:nvCxnSpPr>
            <p:spPr>
              <a:xfrm rot="5400000">
                <a:off x="1752600" y="4876800"/>
                <a:ext cx="19812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743200" y="3886200"/>
                <a:ext cx="2743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5181600" y="3657600"/>
                <a:ext cx="533400" cy="533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 name="Straight Arrow Connector 11"/>
            <p:cNvCxnSpPr/>
            <p:nvPr/>
          </p:nvCxnSpPr>
          <p:spPr>
            <a:xfrm rot="5400000">
              <a:off x="4886810" y="4796962"/>
              <a:ext cx="1143000" cy="158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715000" y="5181600"/>
              <a:ext cx="685800" cy="461665"/>
            </a:xfrm>
            <a:prstGeom prst="rect">
              <a:avLst/>
            </a:prstGeom>
            <a:noFill/>
          </p:spPr>
          <p:txBody>
            <a:bodyPr wrap="square" rtlCol="0">
              <a:spAutoFit/>
            </a:bodyPr>
            <a:lstStyle/>
            <a:p>
              <a:r>
                <a:rPr lang="en-US" sz="2400" b="1" dirty="0" smtClean="0"/>
                <a:t>mg</a:t>
              </a:r>
              <a:endParaRPr lang="en-US" sz="2400" b="1" dirty="0"/>
            </a:p>
          </p:txBody>
        </p:sp>
      </p:grpSp>
      <p:graphicFrame>
        <p:nvGraphicFramePr>
          <p:cNvPr id="47105" name="Object 2"/>
          <p:cNvGraphicFramePr>
            <a:graphicFrameLocks noChangeAspect="1"/>
          </p:cNvGraphicFramePr>
          <p:nvPr/>
        </p:nvGraphicFramePr>
        <p:xfrm>
          <a:off x="5791200" y="4343400"/>
          <a:ext cx="2052638" cy="623888"/>
        </p:xfrm>
        <a:graphic>
          <a:graphicData uri="http://schemas.openxmlformats.org/presentationml/2006/ole">
            <p:oleObj spid="_x0000_s47105" name="Equation" r:id="rId3" imgW="583920" imgH="177480" progId="Equation.3">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Dynamics of Uniform Circular Motion</a:t>
            </a:r>
            <a:endParaRPr lang="en-US" sz="3200" dirty="0"/>
          </a:p>
        </p:txBody>
      </p:sp>
      <p:sp>
        <p:nvSpPr>
          <p:cNvPr id="3" name="Content Placeholder 2"/>
          <p:cNvSpPr>
            <a:spLocks noGrp="1"/>
          </p:cNvSpPr>
          <p:nvPr>
            <p:ph idx="1"/>
          </p:nvPr>
        </p:nvSpPr>
        <p:spPr>
          <a:xfrm>
            <a:off x="914400" y="1371600"/>
            <a:ext cx="7772400" cy="4983960"/>
          </a:xfrm>
        </p:spPr>
        <p:txBody>
          <a:bodyPr/>
          <a:lstStyle/>
          <a:p>
            <a:r>
              <a:rPr lang="en-US" b="1" i="1" dirty="0" smtClean="0">
                <a:solidFill>
                  <a:srgbClr val="FF0000"/>
                </a:solidFill>
              </a:rPr>
              <a:t>Can a ball on a string spin in a circle so that the string is perfectly horizontal?</a:t>
            </a:r>
          </a:p>
          <a:p>
            <a:r>
              <a:rPr lang="en-US" b="1" i="1" dirty="0" smtClean="0">
                <a:solidFill>
                  <a:srgbClr val="FFFF00"/>
                </a:solidFill>
              </a:rPr>
              <a:t>No. What is going to support the weight of the ball?</a:t>
            </a:r>
            <a:endParaRPr lang="en-US" b="1" i="1" dirty="0">
              <a:solidFill>
                <a:srgbClr val="FFFF00"/>
              </a:solidFill>
            </a:endParaRPr>
          </a:p>
        </p:txBody>
      </p:sp>
      <p:grpSp>
        <p:nvGrpSpPr>
          <p:cNvPr id="15" name="Group 14"/>
          <p:cNvGrpSpPr/>
          <p:nvPr/>
        </p:nvGrpSpPr>
        <p:grpSpPr>
          <a:xfrm>
            <a:off x="914400" y="3657600"/>
            <a:ext cx="3657600" cy="2595265"/>
            <a:chOff x="2743200" y="3657600"/>
            <a:chExt cx="3657600" cy="2595265"/>
          </a:xfrm>
        </p:grpSpPr>
        <p:cxnSp>
          <p:nvCxnSpPr>
            <p:cNvPr id="5" name="Straight Connector 4"/>
            <p:cNvCxnSpPr/>
            <p:nvPr/>
          </p:nvCxnSpPr>
          <p:spPr>
            <a:xfrm rot="5400000">
              <a:off x="1752600" y="5181600"/>
              <a:ext cx="19812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5181600" y="4800600"/>
              <a:ext cx="533400" cy="533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rot="5400000">
              <a:off x="4894086" y="5676106"/>
              <a:ext cx="1143000" cy="158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715000" y="5791200"/>
              <a:ext cx="685800" cy="461665"/>
            </a:xfrm>
            <a:prstGeom prst="rect">
              <a:avLst/>
            </a:prstGeom>
            <a:noFill/>
          </p:spPr>
          <p:txBody>
            <a:bodyPr wrap="square" rtlCol="0">
              <a:spAutoFit/>
            </a:bodyPr>
            <a:lstStyle/>
            <a:p>
              <a:r>
                <a:rPr lang="en-US" sz="2400" b="1" dirty="0" smtClean="0"/>
                <a:t>mg</a:t>
              </a:r>
              <a:endParaRPr lang="en-US" sz="2400" b="1" dirty="0"/>
            </a:p>
          </p:txBody>
        </p:sp>
        <p:sp>
          <p:nvSpPr>
            <p:cNvPr id="11" name="TextBox 10"/>
            <p:cNvSpPr txBox="1"/>
            <p:nvPr/>
          </p:nvSpPr>
          <p:spPr>
            <a:xfrm>
              <a:off x="3733800" y="4724400"/>
              <a:ext cx="685800" cy="461665"/>
            </a:xfrm>
            <a:prstGeom prst="rect">
              <a:avLst/>
            </a:prstGeom>
            <a:noFill/>
          </p:spPr>
          <p:txBody>
            <a:bodyPr wrap="square" rtlCol="0">
              <a:spAutoFit/>
            </a:bodyPr>
            <a:lstStyle/>
            <a:p>
              <a:r>
                <a:rPr lang="en-US" sz="2400" b="1" dirty="0" smtClean="0"/>
                <a:t>F</a:t>
              </a:r>
              <a:r>
                <a:rPr lang="en-US" sz="2400" b="1" baseline="-25000" dirty="0" smtClean="0"/>
                <a:t>T</a:t>
              </a:r>
              <a:endParaRPr lang="en-US" sz="2400" b="1" baseline="-25000" dirty="0"/>
            </a:p>
          </p:txBody>
        </p:sp>
        <p:cxnSp>
          <p:nvCxnSpPr>
            <p:cNvPr id="14" name="Straight Connector 13"/>
            <p:cNvCxnSpPr/>
            <p:nvPr/>
          </p:nvCxnSpPr>
          <p:spPr>
            <a:xfrm>
              <a:off x="2743200" y="4191000"/>
              <a:ext cx="2743200" cy="0"/>
            </a:xfrm>
            <a:prstGeom prst="line">
              <a:avLst/>
            </a:prstGeom>
            <a:ln w="38100">
              <a:solidFill>
                <a:schemeClr val="tx2">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5029200" y="4648200"/>
              <a:ext cx="914400" cy="0"/>
            </a:xfrm>
            <a:prstGeom prst="line">
              <a:avLst/>
            </a:prstGeom>
            <a:ln w="38100">
              <a:solidFill>
                <a:schemeClr val="tx2">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743200" y="4191000"/>
              <a:ext cx="2743200" cy="914400"/>
            </a:xfrm>
            <a:prstGeom prst="line">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715000" y="4419600"/>
              <a:ext cx="685800" cy="461665"/>
            </a:xfrm>
            <a:prstGeom prst="rect">
              <a:avLst/>
            </a:prstGeom>
            <a:noFill/>
          </p:spPr>
          <p:txBody>
            <a:bodyPr wrap="square" rtlCol="0">
              <a:spAutoFit/>
            </a:bodyPr>
            <a:lstStyle/>
            <a:p>
              <a:r>
                <a:rPr lang="en-US" sz="2400" b="1" dirty="0" err="1" smtClean="0"/>
                <a:t>F</a:t>
              </a:r>
              <a:r>
                <a:rPr lang="en-US" sz="2400" b="1" baseline="-25000" dirty="0" err="1" smtClean="0"/>
                <a:t>Ty</a:t>
              </a:r>
              <a:endParaRPr lang="en-US" sz="2400" b="1" baseline="-25000" dirty="0"/>
            </a:p>
          </p:txBody>
        </p:sp>
        <p:sp>
          <p:nvSpPr>
            <p:cNvPr id="21" name="TextBox 20"/>
            <p:cNvSpPr txBox="1"/>
            <p:nvPr/>
          </p:nvSpPr>
          <p:spPr>
            <a:xfrm>
              <a:off x="3962400" y="3657600"/>
              <a:ext cx="685800" cy="461665"/>
            </a:xfrm>
            <a:prstGeom prst="rect">
              <a:avLst/>
            </a:prstGeom>
            <a:noFill/>
          </p:spPr>
          <p:txBody>
            <a:bodyPr wrap="square" rtlCol="0">
              <a:spAutoFit/>
            </a:bodyPr>
            <a:lstStyle/>
            <a:p>
              <a:r>
                <a:rPr lang="en-US" sz="2400" b="1" dirty="0" err="1" smtClean="0"/>
                <a:t>F</a:t>
              </a:r>
              <a:r>
                <a:rPr lang="en-US" sz="2400" b="1" baseline="-25000" dirty="0" err="1" smtClean="0"/>
                <a:t>Tx</a:t>
              </a:r>
              <a:endParaRPr lang="en-US" sz="2400" b="1" baseline="-25000" dirty="0"/>
            </a:p>
          </p:txBody>
        </p:sp>
      </p:grpSp>
      <p:graphicFrame>
        <p:nvGraphicFramePr>
          <p:cNvPr id="46081" name="Object 2"/>
          <p:cNvGraphicFramePr>
            <a:graphicFrameLocks noChangeAspect="1"/>
          </p:cNvGraphicFramePr>
          <p:nvPr/>
        </p:nvGraphicFramePr>
        <p:xfrm>
          <a:off x="5411788" y="3511550"/>
          <a:ext cx="2811462" cy="2584450"/>
        </p:xfrm>
        <a:graphic>
          <a:graphicData uri="http://schemas.openxmlformats.org/presentationml/2006/ole">
            <p:oleObj spid="_x0000_s46081" name="Equation" r:id="rId3" imgW="799920" imgH="736560" progId="Equation.3">
              <p:embed/>
            </p:oleObj>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Dynamics of Uniform Circular Motion</a:t>
            </a:r>
            <a:endParaRPr lang="en-US" sz="3200" dirty="0"/>
          </a:p>
        </p:txBody>
      </p:sp>
      <p:sp>
        <p:nvSpPr>
          <p:cNvPr id="3" name="Content Placeholder 2"/>
          <p:cNvSpPr>
            <a:spLocks noGrp="1"/>
          </p:cNvSpPr>
          <p:nvPr>
            <p:ph idx="1"/>
          </p:nvPr>
        </p:nvSpPr>
        <p:spPr>
          <a:xfrm>
            <a:off x="914400" y="1524000"/>
            <a:ext cx="7772400" cy="4831560"/>
          </a:xfrm>
        </p:spPr>
        <p:txBody>
          <a:bodyPr/>
          <a:lstStyle/>
          <a:p>
            <a:r>
              <a:rPr lang="en-US" dirty="0" smtClean="0"/>
              <a:t>We just looked at how gravity impacts horizontal circular motion.</a:t>
            </a:r>
          </a:p>
          <a:p>
            <a:r>
              <a:rPr lang="en-US" b="1" i="1" dirty="0" smtClean="0">
                <a:solidFill>
                  <a:srgbClr val="FF0000"/>
                </a:solidFill>
              </a:rPr>
              <a:t>How does gravity impact vertical circular motion?</a:t>
            </a:r>
            <a:endParaRPr lang="en-US" b="1" i="1" dirty="0">
              <a:solidFill>
                <a:srgbClr val="FF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Dynamics of Uniform Circular Motion</a:t>
            </a:r>
            <a:endParaRPr lang="en-US" sz="3200" dirty="0"/>
          </a:p>
        </p:txBody>
      </p:sp>
      <p:sp>
        <p:nvSpPr>
          <p:cNvPr id="3" name="Content Placeholder 2"/>
          <p:cNvSpPr>
            <a:spLocks noGrp="1"/>
          </p:cNvSpPr>
          <p:nvPr>
            <p:ph idx="1"/>
          </p:nvPr>
        </p:nvSpPr>
        <p:spPr>
          <a:xfrm>
            <a:off x="381000" y="1524000"/>
            <a:ext cx="3733800" cy="4831560"/>
          </a:xfrm>
        </p:spPr>
        <p:txBody>
          <a:bodyPr/>
          <a:lstStyle/>
          <a:p>
            <a:r>
              <a:rPr lang="en-US" b="1" i="1" dirty="0" smtClean="0">
                <a:solidFill>
                  <a:srgbClr val="FF0000"/>
                </a:solidFill>
              </a:rPr>
              <a:t>How does gravity impact vertical circular motion?</a:t>
            </a:r>
          </a:p>
          <a:p>
            <a:r>
              <a:rPr lang="en-US" b="1" i="1" dirty="0" smtClean="0">
                <a:solidFill>
                  <a:srgbClr val="FFFF00"/>
                </a:solidFill>
              </a:rPr>
              <a:t>Top of the wheel:</a:t>
            </a:r>
            <a:endParaRPr lang="en-US" b="1" i="1" dirty="0">
              <a:solidFill>
                <a:srgbClr val="FFFF00"/>
              </a:solidFill>
            </a:endParaRPr>
          </a:p>
        </p:txBody>
      </p:sp>
      <p:pic>
        <p:nvPicPr>
          <p:cNvPr id="4" name="Picture 3" descr="Vertical circlular motion with gravity.jpg"/>
          <p:cNvPicPr>
            <a:picLocks noChangeAspect="1"/>
          </p:cNvPicPr>
          <p:nvPr/>
        </p:nvPicPr>
        <p:blipFill>
          <a:blip r:embed="rId3" cstate="print"/>
          <a:stretch>
            <a:fillRect/>
          </a:stretch>
        </p:blipFill>
        <p:spPr>
          <a:xfrm>
            <a:off x="4114800" y="1622941"/>
            <a:ext cx="4597908" cy="4872347"/>
          </a:xfrm>
          <a:prstGeom prst="rect">
            <a:avLst/>
          </a:prstGeom>
        </p:spPr>
      </p:pic>
      <p:graphicFrame>
        <p:nvGraphicFramePr>
          <p:cNvPr id="44034" name="Object 2"/>
          <p:cNvGraphicFramePr>
            <a:graphicFrameLocks noChangeAspect="1"/>
          </p:cNvGraphicFramePr>
          <p:nvPr/>
        </p:nvGraphicFramePr>
        <p:xfrm>
          <a:off x="228601" y="3810001"/>
          <a:ext cx="3657600" cy="2362474"/>
        </p:xfrm>
        <a:graphic>
          <a:graphicData uri="http://schemas.openxmlformats.org/presentationml/2006/ole">
            <p:oleObj spid="_x0000_s44034" name="Equation" r:id="rId4" imgW="1041120" imgH="672840" progId="Equation.3">
              <p:embed/>
            </p:oleObj>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Dynamics of Uniform Circular Motion</a:t>
            </a:r>
            <a:endParaRPr lang="en-US" sz="3200" dirty="0"/>
          </a:p>
        </p:txBody>
      </p:sp>
      <p:sp>
        <p:nvSpPr>
          <p:cNvPr id="3" name="Content Placeholder 2"/>
          <p:cNvSpPr>
            <a:spLocks noGrp="1"/>
          </p:cNvSpPr>
          <p:nvPr>
            <p:ph idx="1"/>
          </p:nvPr>
        </p:nvSpPr>
        <p:spPr>
          <a:xfrm>
            <a:off x="381000" y="1524000"/>
            <a:ext cx="3733800" cy="4831560"/>
          </a:xfrm>
        </p:spPr>
        <p:txBody>
          <a:bodyPr/>
          <a:lstStyle/>
          <a:p>
            <a:r>
              <a:rPr lang="en-US" b="1" i="1" dirty="0" smtClean="0">
                <a:solidFill>
                  <a:srgbClr val="FF0000"/>
                </a:solidFill>
              </a:rPr>
              <a:t>How does gravity impact vertical circular motion?</a:t>
            </a:r>
          </a:p>
          <a:p>
            <a:r>
              <a:rPr lang="en-US" b="1" i="1" dirty="0" smtClean="0">
                <a:solidFill>
                  <a:srgbClr val="FFFF00"/>
                </a:solidFill>
              </a:rPr>
              <a:t>Bottom of the wheel:</a:t>
            </a:r>
            <a:endParaRPr lang="en-US" b="1" i="1" dirty="0">
              <a:solidFill>
                <a:srgbClr val="FFFF00"/>
              </a:solidFill>
            </a:endParaRPr>
          </a:p>
        </p:txBody>
      </p:sp>
      <p:pic>
        <p:nvPicPr>
          <p:cNvPr id="4" name="Picture 3" descr="Vertical circlular motion with gravity.jpg"/>
          <p:cNvPicPr>
            <a:picLocks noChangeAspect="1"/>
          </p:cNvPicPr>
          <p:nvPr/>
        </p:nvPicPr>
        <p:blipFill>
          <a:blip r:embed="rId3" cstate="print"/>
          <a:stretch>
            <a:fillRect/>
          </a:stretch>
        </p:blipFill>
        <p:spPr>
          <a:xfrm>
            <a:off x="4114800" y="1622941"/>
            <a:ext cx="4597908" cy="4872347"/>
          </a:xfrm>
          <a:prstGeom prst="rect">
            <a:avLst/>
          </a:prstGeom>
        </p:spPr>
      </p:pic>
      <p:graphicFrame>
        <p:nvGraphicFramePr>
          <p:cNvPr id="44034" name="Object 2"/>
          <p:cNvGraphicFramePr>
            <a:graphicFrameLocks noChangeAspect="1"/>
          </p:cNvGraphicFramePr>
          <p:nvPr/>
        </p:nvGraphicFramePr>
        <p:xfrm>
          <a:off x="457200" y="4191000"/>
          <a:ext cx="3344863" cy="2362200"/>
        </p:xfrm>
        <a:graphic>
          <a:graphicData uri="http://schemas.openxmlformats.org/presentationml/2006/ole">
            <p:oleObj spid="_x0000_s45058" name="Equation" r:id="rId4" imgW="952200" imgH="672840" progId="Equation.3">
              <p:embed/>
            </p:oleObj>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 Rounding A Curve</a:t>
            </a:r>
            <a:endParaRPr lang="en-US" dirty="0"/>
          </a:p>
        </p:txBody>
      </p:sp>
      <p:sp>
        <p:nvSpPr>
          <p:cNvPr id="3" name="Content Placeholder 2"/>
          <p:cNvSpPr>
            <a:spLocks noGrp="1"/>
          </p:cNvSpPr>
          <p:nvPr>
            <p:ph idx="1"/>
          </p:nvPr>
        </p:nvSpPr>
        <p:spPr>
          <a:xfrm>
            <a:off x="457200" y="1783560"/>
            <a:ext cx="4114800" cy="4572000"/>
          </a:xfrm>
        </p:spPr>
        <p:txBody>
          <a:bodyPr>
            <a:normAutofit/>
          </a:bodyPr>
          <a:lstStyle/>
          <a:p>
            <a:r>
              <a:rPr lang="en-US" dirty="0" smtClean="0"/>
              <a:t>The only force acting in the horizontal direction is friction</a:t>
            </a:r>
          </a:p>
          <a:p>
            <a:r>
              <a:rPr lang="en-US" dirty="0" smtClean="0"/>
              <a:t>Friction pushes to the right causing an acceleration</a:t>
            </a:r>
            <a:endParaRPr lang="en-US" dirty="0"/>
          </a:p>
        </p:txBody>
      </p:sp>
      <p:pic>
        <p:nvPicPr>
          <p:cNvPr id="5" name="Picture 4" descr="Car on a curve 1.jpg"/>
          <p:cNvPicPr>
            <a:picLocks noChangeAspect="1"/>
          </p:cNvPicPr>
          <p:nvPr/>
        </p:nvPicPr>
        <p:blipFill>
          <a:blip r:embed="rId3" cstate="print"/>
          <a:stretch>
            <a:fillRect/>
          </a:stretch>
        </p:blipFill>
        <p:spPr>
          <a:xfrm>
            <a:off x="5096277" y="1905000"/>
            <a:ext cx="3816075" cy="4267200"/>
          </a:xfrm>
          <a:prstGeom prst="rect">
            <a:avLst/>
          </a:prstGeom>
        </p:spPr>
      </p:pic>
      <p:cxnSp>
        <p:nvCxnSpPr>
          <p:cNvPr id="7" name="Straight Arrow Connector 6"/>
          <p:cNvCxnSpPr/>
          <p:nvPr/>
        </p:nvCxnSpPr>
        <p:spPr>
          <a:xfrm flipH="1">
            <a:off x="5562600" y="4038600"/>
            <a:ext cx="12954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aphicFrame>
        <p:nvGraphicFramePr>
          <p:cNvPr id="51202" name="Object 2"/>
          <p:cNvGraphicFramePr>
            <a:graphicFrameLocks noChangeAspect="1"/>
          </p:cNvGraphicFramePr>
          <p:nvPr/>
        </p:nvGraphicFramePr>
        <p:xfrm>
          <a:off x="5486400" y="3276600"/>
          <a:ext cx="533400" cy="576453"/>
        </p:xfrm>
        <a:graphic>
          <a:graphicData uri="http://schemas.openxmlformats.org/presentationml/2006/ole">
            <p:oleObj spid="_x0000_s51202" name="Equation" r:id="rId4" imgW="203040" imgH="241200" progId="Equation.3">
              <p:embed/>
            </p:oleObj>
          </a:graphicData>
        </a:graphic>
      </p:graphicFrame>
      <p:cxnSp>
        <p:nvCxnSpPr>
          <p:cNvPr id="9" name="Straight Arrow Connector 8"/>
          <p:cNvCxnSpPr/>
          <p:nvPr/>
        </p:nvCxnSpPr>
        <p:spPr>
          <a:xfrm flipH="1">
            <a:off x="5562600" y="4419600"/>
            <a:ext cx="762000" cy="0"/>
          </a:xfrm>
          <a:prstGeom prst="straightConnector1">
            <a:avLst/>
          </a:prstGeom>
          <a:ln w="571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1203" name="Object 2"/>
          <p:cNvGraphicFramePr>
            <a:graphicFrameLocks noChangeAspect="1"/>
          </p:cNvGraphicFramePr>
          <p:nvPr/>
        </p:nvGraphicFramePr>
        <p:xfrm>
          <a:off x="5791200" y="4343400"/>
          <a:ext cx="433387" cy="546100"/>
        </p:xfrm>
        <a:graphic>
          <a:graphicData uri="http://schemas.openxmlformats.org/presentationml/2006/ole">
            <p:oleObj spid="_x0000_s51203" name="Equation" r:id="rId5" imgW="164880" imgH="228600" progId="Equation.3">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Enduring Understanding(s):</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3.A: All forces share certain common characteristics when considered by observers in inertial reference frames.</a:t>
            </a:r>
          </a:p>
          <a:p>
            <a:r>
              <a:rPr lang="en-US" dirty="0" smtClean="0"/>
              <a:t>3.B: Classically, the acceleration of an object interacting with other objects can be predicted by using  </a:t>
            </a:r>
          </a:p>
          <a:p>
            <a:r>
              <a:rPr lang="en-US" dirty="0" smtClean="0"/>
              <a:t>4.A: The acceleration of the center of mass of a system is related to the net force exerted on the system, where  </a:t>
            </a:r>
          </a:p>
        </p:txBody>
      </p:sp>
      <p:graphicFrame>
        <p:nvGraphicFramePr>
          <p:cNvPr id="4" name="Object 3"/>
          <p:cNvGraphicFramePr>
            <a:graphicFrameLocks noChangeAspect="1"/>
          </p:cNvGraphicFramePr>
          <p:nvPr/>
        </p:nvGraphicFramePr>
        <p:xfrm>
          <a:off x="4495800" y="4114800"/>
          <a:ext cx="808182" cy="666750"/>
        </p:xfrm>
        <a:graphic>
          <a:graphicData uri="http://schemas.openxmlformats.org/presentationml/2006/ole">
            <p:oleObj spid="_x0000_s52226" name="Equation" r:id="rId3" imgW="507960" imgH="419040" progId="Equation.3">
              <p:embed/>
            </p:oleObj>
          </a:graphicData>
        </a:graphic>
      </p:graphicFrame>
      <p:graphicFrame>
        <p:nvGraphicFramePr>
          <p:cNvPr id="52227" name="Object 3"/>
          <p:cNvGraphicFramePr>
            <a:graphicFrameLocks noChangeAspect="1"/>
          </p:cNvGraphicFramePr>
          <p:nvPr/>
        </p:nvGraphicFramePr>
        <p:xfrm>
          <a:off x="4648200" y="5638800"/>
          <a:ext cx="808038" cy="666750"/>
        </p:xfrm>
        <a:graphic>
          <a:graphicData uri="http://schemas.openxmlformats.org/presentationml/2006/ole">
            <p:oleObj spid="_x0000_s52227" name="Equation" r:id="rId4" imgW="507960" imgH="419040" progId="Equation.3">
              <p:embed/>
            </p:oleObj>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 Rounding A Curve</a:t>
            </a:r>
            <a:endParaRPr lang="en-US" dirty="0"/>
          </a:p>
        </p:txBody>
      </p:sp>
      <p:sp>
        <p:nvSpPr>
          <p:cNvPr id="3" name="Content Placeholder 2"/>
          <p:cNvSpPr>
            <a:spLocks noGrp="1"/>
          </p:cNvSpPr>
          <p:nvPr>
            <p:ph idx="1"/>
          </p:nvPr>
        </p:nvSpPr>
        <p:spPr>
          <a:xfrm>
            <a:off x="457200" y="1783560"/>
            <a:ext cx="4114800" cy="4572000"/>
          </a:xfrm>
        </p:spPr>
        <p:txBody>
          <a:bodyPr>
            <a:normAutofit/>
          </a:bodyPr>
          <a:lstStyle/>
          <a:p>
            <a:r>
              <a:rPr lang="en-US" dirty="0" smtClean="0"/>
              <a:t>That acceleration is the change in the direction of the car’s velocity, i.e. the car turns</a:t>
            </a:r>
            <a:endParaRPr lang="en-US" dirty="0"/>
          </a:p>
        </p:txBody>
      </p:sp>
      <p:pic>
        <p:nvPicPr>
          <p:cNvPr id="5" name="Picture 4" descr="Car on a curve 1.jpg"/>
          <p:cNvPicPr>
            <a:picLocks noChangeAspect="1"/>
          </p:cNvPicPr>
          <p:nvPr/>
        </p:nvPicPr>
        <p:blipFill>
          <a:blip r:embed="rId2" cstate="print"/>
          <a:stretch>
            <a:fillRect/>
          </a:stretch>
        </p:blipFill>
        <p:spPr>
          <a:xfrm>
            <a:off x="5096277" y="2566897"/>
            <a:ext cx="3816075" cy="2943406"/>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 Rounding A Curve</a:t>
            </a:r>
            <a:endParaRPr lang="en-US" dirty="0"/>
          </a:p>
        </p:txBody>
      </p:sp>
      <p:sp>
        <p:nvSpPr>
          <p:cNvPr id="3" name="Content Placeholder 2"/>
          <p:cNvSpPr>
            <a:spLocks noGrp="1"/>
          </p:cNvSpPr>
          <p:nvPr>
            <p:ph idx="1"/>
          </p:nvPr>
        </p:nvSpPr>
        <p:spPr>
          <a:xfrm>
            <a:off x="457200" y="1783560"/>
            <a:ext cx="4114800" cy="4572000"/>
          </a:xfrm>
        </p:spPr>
        <p:txBody>
          <a:bodyPr>
            <a:normAutofit/>
          </a:bodyPr>
          <a:lstStyle/>
          <a:p>
            <a:r>
              <a:rPr lang="en-US" dirty="0" smtClean="0"/>
              <a:t>On a flat curve, friction is the only force used to turn the car</a:t>
            </a:r>
          </a:p>
          <a:p>
            <a:r>
              <a:rPr lang="en-US" dirty="0" smtClean="0"/>
              <a:t>On a banked turn, a component of the normal force also acts to turn the car</a:t>
            </a:r>
            <a:endParaRPr lang="en-US" dirty="0"/>
          </a:p>
        </p:txBody>
      </p:sp>
      <p:pic>
        <p:nvPicPr>
          <p:cNvPr id="5" name="Picture 4" descr="Car on a curve 1.jpg"/>
          <p:cNvPicPr>
            <a:picLocks noChangeAspect="1"/>
          </p:cNvPicPr>
          <p:nvPr/>
        </p:nvPicPr>
        <p:blipFill>
          <a:blip r:embed="rId2" cstate="print"/>
          <a:stretch>
            <a:fillRect/>
          </a:stretch>
        </p:blipFill>
        <p:spPr>
          <a:xfrm>
            <a:off x="5052614" y="1531226"/>
            <a:ext cx="3786586" cy="5174373"/>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 Rounding A Curve</a:t>
            </a:r>
            <a:endParaRPr lang="en-US" dirty="0"/>
          </a:p>
        </p:txBody>
      </p:sp>
      <p:sp>
        <p:nvSpPr>
          <p:cNvPr id="3" name="Content Placeholder 2"/>
          <p:cNvSpPr>
            <a:spLocks noGrp="1"/>
          </p:cNvSpPr>
          <p:nvPr>
            <p:ph idx="1"/>
          </p:nvPr>
        </p:nvSpPr>
        <p:spPr>
          <a:xfrm>
            <a:off x="914400" y="1783560"/>
            <a:ext cx="7315200" cy="4572000"/>
          </a:xfrm>
        </p:spPr>
        <p:txBody>
          <a:bodyPr>
            <a:normAutofit/>
          </a:bodyPr>
          <a:lstStyle/>
          <a:p>
            <a:r>
              <a:rPr lang="en-US" b="1" i="1" dirty="0" smtClean="0">
                <a:solidFill>
                  <a:srgbClr val="FF0000"/>
                </a:solidFill>
              </a:rPr>
              <a:t>When making a turn on a wet road, we are concerned about sliding sideways.  Would we have more friction to make the turn if the wheels are rolling or with the brakes locked up?</a:t>
            </a:r>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 Rounding A Curve</a:t>
            </a:r>
            <a:endParaRPr lang="en-US" dirty="0"/>
          </a:p>
        </p:txBody>
      </p:sp>
      <p:sp>
        <p:nvSpPr>
          <p:cNvPr id="3" name="Content Placeholder 2"/>
          <p:cNvSpPr>
            <a:spLocks noGrp="1"/>
          </p:cNvSpPr>
          <p:nvPr>
            <p:ph idx="1"/>
          </p:nvPr>
        </p:nvSpPr>
        <p:spPr>
          <a:xfrm>
            <a:off x="914400" y="1295400"/>
            <a:ext cx="7315200" cy="5060160"/>
          </a:xfrm>
        </p:spPr>
        <p:txBody>
          <a:bodyPr>
            <a:normAutofit fontScale="92500" lnSpcReduction="10000"/>
          </a:bodyPr>
          <a:lstStyle/>
          <a:p>
            <a:r>
              <a:rPr lang="en-US" b="1" i="1" dirty="0" smtClean="0">
                <a:solidFill>
                  <a:srgbClr val="FF0000"/>
                </a:solidFill>
              </a:rPr>
              <a:t>When making a turn on a wet road, we are concerned about sliding sideways.  Would we have more friction to make the turn if the wheels are rolling or with the brakes locked up?</a:t>
            </a:r>
          </a:p>
          <a:p>
            <a:r>
              <a:rPr lang="en-US" dirty="0" smtClean="0">
                <a:solidFill>
                  <a:srgbClr val="FFFF00"/>
                </a:solidFill>
              </a:rPr>
              <a:t>Wheels rolling.  When the wheels are rolling, there is no movement between the point of contact of the tires and the road so static coefficient of friction applies.  If the brakes are locked up, the tire is sliding in relation to the road so dynamic coefficient of friction applies and it is less so less force to turn.</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 Rounding A Curve</a:t>
            </a:r>
            <a:endParaRPr lang="en-US" dirty="0"/>
          </a:p>
        </p:txBody>
      </p:sp>
      <p:sp>
        <p:nvSpPr>
          <p:cNvPr id="3" name="Content Placeholder 2"/>
          <p:cNvSpPr>
            <a:spLocks noGrp="1"/>
          </p:cNvSpPr>
          <p:nvPr>
            <p:ph idx="1"/>
          </p:nvPr>
        </p:nvSpPr>
        <p:spPr>
          <a:xfrm>
            <a:off x="457200" y="1783560"/>
            <a:ext cx="4114800" cy="4572000"/>
          </a:xfrm>
        </p:spPr>
        <p:txBody>
          <a:bodyPr>
            <a:normAutofit/>
          </a:bodyPr>
          <a:lstStyle/>
          <a:p>
            <a:r>
              <a:rPr lang="en-US" dirty="0" smtClean="0"/>
              <a:t>Sample Problem</a:t>
            </a:r>
            <a:endParaRPr lang="en-US" dirty="0"/>
          </a:p>
        </p:txBody>
      </p:sp>
      <p:pic>
        <p:nvPicPr>
          <p:cNvPr id="5" name="Picture 4" descr="Car on a curve 1.jpg"/>
          <p:cNvPicPr>
            <a:picLocks noChangeAspect="1"/>
          </p:cNvPicPr>
          <p:nvPr/>
        </p:nvPicPr>
        <p:blipFill>
          <a:blip r:embed="rId2" cstate="print"/>
          <a:stretch>
            <a:fillRect/>
          </a:stretch>
        </p:blipFill>
        <p:spPr>
          <a:xfrm>
            <a:off x="5052614" y="1531226"/>
            <a:ext cx="3786586" cy="5174373"/>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ction="ppaction://hlinkfile"/>
              </a:rPr>
              <a:t>Summary Video</a:t>
            </a:r>
            <a:endParaRPr lang="en-US" dirty="0"/>
          </a:p>
        </p:txBody>
      </p:sp>
      <p:pic>
        <p:nvPicPr>
          <p:cNvPr id="5" name="Uniform Circular Motion Student Video 2.wmv">
            <a:hlinkClick r:id="" action="ppaction://media"/>
          </p:cNvPr>
          <p:cNvPicPr>
            <a:picLocks noGrp="1" noRot="1" noChangeAspect="1"/>
          </p:cNvPicPr>
          <p:nvPr>
            <p:ph idx="1"/>
            <a:videoFile r:link="rId1"/>
          </p:nvPr>
        </p:nvPicPr>
        <p:blipFill>
          <a:blip r:embed="rId4" cstate="print"/>
          <a:stretch>
            <a:fillRect/>
          </a:stretch>
        </p:blipFill>
        <p:spPr>
          <a:xfrm>
            <a:off x="269646" y="1600200"/>
            <a:ext cx="8676217" cy="4876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Learning Objective(s):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sz="3200" dirty="0" smtClean="0"/>
              <a:t>(1.C.1.1):  The student is able to design an experiment for collecting data to determine the relationship between the net force exerted on an object, its inertial mass, and its acceleration.</a:t>
            </a:r>
          </a:p>
          <a:p>
            <a:r>
              <a:rPr lang="en-US" sz="3200" dirty="0" smtClean="0"/>
              <a:t>(3.A.1.1):  The student is able to express the motion of an object using narrative, mathematical, and graphical representations.</a:t>
            </a:r>
          </a:p>
          <a:p>
            <a:r>
              <a:rPr lang="en-US" sz="3200" dirty="0" smtClean="0"/>
              <a:t>(3.A.1.2):  The student is able to design an experimental investigation of the motion of an object.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Learning Objective(s):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r>
              <a:rPr lang="en-US" sz="3200" dirty="0" smtClean="0"/>
              <a:t>(3.A.1.3):  The student is able to analyze experimental data describing the motion of an object and is able to express the results of the analysis using narrative, mathematical, and graphical representations.</a:t>
            </a:r>
          </a:p>
          <a:p>
            <a:r>
              <a:rPr lang="en-US" sz="3200" dirty="0" smtClean="0"/>
              <a:t>(3.A.2.1):  The student is able to represent forces in diagrams or mathematically using appropriately labeled vectors with magnitude, direction, and units during the analysis of a situation.</a:t>
            </a:r>
          </a:p>
          <a:p>
            <a:r>
              <a:rPr lang="en-US" sz="3200" dirty="0" smtClean="0"/>
              <a:t>(3.A.3.1):  The student is able to analyze a scenario and make claims (develop arguments, justify assertions) about the forces exerted on an object by other objects for different types of forces or components of forces.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Learning Objective(s):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r>
              <a:rPr lang="en-US" sz="3200" dirty="0" smtClean="0"/>
              <a:t>(3.A.3.3):  The student is able to describe a force as an interaction between two objects and identify both objects for any force.</a:t>
            </a:r>
          </a:p>
          <a:p>
            <a:r>
              <a:rPr lang="en-US" sz="3200" dirty="0" smtClean="0"/>
              <a:t>(3.B.1.1):  The student is able to predict the motion of an object subject to forces exerted by several objects using an application of Newton’s second law in a variety of physical situations with acceleration in one dimension.</a:t>
            </a:r>
          </a:p>
          <a:p>
            <a:r>
              <a:rPr lang="en-US" sz="3200" dirty="0" smtClean="0"/>
              <a:t>(3.B.1.2):  The student is able to design a plan to collect and analyze data for motion (static, constant, or accelerating) from force measurements and carry out an analysis to determine the relationship between the net force and the vector sum of the individual forces.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Learning Objective(s):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US" sz="3200" dirty="0" smtClean="0"/>
              <a:t>(3.B.1.3):  The student is able to </a:t>
            </a:r>
            <a:r>
              <a:rPr lang="en-US" sz="3200" dirty="0" err="1" smtClean="0"/>
              <a:t>reexpress</a:t>
            </a:r>
            <a:r>
              <a:rPr lang="en-US" sz="3200" dirty="0" smtClean="0"/>
              <a:t> a free-body diagram representation into a mathematical representation and solve the mathematical representation for the acceleration of the object.</a:t>
            </a:r>
          </a:p>
          <a:p>
            <a:r>
              <a:rPr lang="en-US" sz="3200" dirty="0" smtClean="0"/>
              <a:t>(3.B.1.4):  The student is able to predict the motion of an object subject to forces exerted by several objects using an application of Newton’s second law in a variety of physical situations.</a:t>
            </a:r>
          </a:p>
          <a:p>
            <a:r>
              <a:rPr lang="en-US" sz="3200" dirty="0" smtClean="0"/>
              <a:t>(4.A.1.1):  The student is able to use representations of the center of mass of an isolated two-object system to analyze the motion of the system qualitatively and semi-quantitatively.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Essential Knowledge(s):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1.A.1:  A system is an object or a collection of objects. Objects are treated as having no internal structure.</a:t>
            </a:r>
          </a:p>
          <a:p>
            <a:pPr lvl="1"/>
            <a:r>
              <a:rPr lang="en-US" dirty="0" smtClean="0"/>
              <a:t>A collection of particles in which internal interactions change little or not at all, or in which changes in these interactions are irrelevant to the question addressed, can be treated as an object.</a:t>
            </a:r>
          </a:p>
          <a:p>
            <a:r>
              <a:rPr lang="en-US" dirty="0" smtClean="0"/>
              <a:t>1.C.1:  Inertial mass is the property of an object or a system that determines how its motion changes when it interacts with other objects or systems.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Learning Objective(s):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r>
              <a:rPr lang="en-US" sz="3200" dirty="0" smtClean="0"/>
              <a:t>(4.A.2.1):  The student is able to make predictions about the motion of a system based on the fact that acceleration is equal to the change in velocity per unit time, and velocity is equal to the change in position per unit time.</a:t>
            </a:r>
          </a:p>
          <a:p>
            <a:r>
              <a:rPr lang="en-US" sz="3200" dirty="0" smtClean="0"/>
              <a:t>(4.A.2.2):  The student is able to evaluate using given data whether all the forces on a system or whether all the parts of a system have been identified.</a:t>
            </a:r>
          </a:p>
          <a:p>
            <a:r>
              <a:rPr lang="en-US" sz="3200" dirty="0" smtClean="0"/>
              <a:t>(4.A.2.3):  The student is able to create mathematical models and analyze graphical relationships for acceleration, velocity, and position of the center of mass of a system and use them to calculate properties of the motion of the center of mass of a system.</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Essential Knowledge(s):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1.A.1:  A system is an object or a collection of objects. Objects are treated as having no internal structure.</a:t>
            </a:r>
          </a:p>
          <a:p>
            <a:pPr lvl="1"/>
            <a:r>
              <a:rPr lang="en-US" dirty="0" smtClean="0"/>
              <a:t>A collection of particles in which internal interactions change little or not at all, or in which changes in these interactions are irrelevant to the question addressed, can be treated as an object.</a:t>
            </a:r>
          </a:p>
          <a:p>
            <a:r>
              <a:rPr lang="en-US" dirty="0" smtClean="0"/>
              <a:t>1.C.1:  Inertial mass is the property of an object or a system that determines how its motion changes when it interacts with other objects or systems.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Essential Knowledge(s):</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1.C.2:  Gravitational mass is the property of an object or a system that determines the strength of the gravitational interaction with other objects, systems, or gravitational fields.</a:t>
            </a:r>
          </a:p>
          <a:p>
            <a:pPr lvl="1"/>
            <a:r>
              <a:rPr lang="en-US" dirty="0" smtClean="0"/>
              <a:t>The gravitational mass of an object determines the amount of force exerted on the object by a gravitational field.</a:t>
            </a:r>
          </a:p>
          <a:p>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Essential Knowledge(s):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3.A.1:  An observer in a particular reference frame can describe the motion of an object using such quantities as position, displacement, distance, velocity, speed, and acceleration.</a:t>
            </a:r>
          </a:p>
          <a:p>
            <a:pPr lvl="1"/>
            <a:r>
              <a:rPr lang="en-US" dirty="0" smtClean="0"/>
              <a:t>Displacement, velocity, and acceleration are all vector quantities.</a:t>
            </a:r>
          </a:p>
          <a:p>
            <a:pPr lvl="1"/>
            <a:r>
              <a:rPr lang="en-US" dirty="0" smtClean="0"/>
              <a:t>Displacement is change in position. Velocity is the rate of change of position with time. Acceleration is the rate of change of velocity with time. Changes in each property are expressed by subtracting initial values from final values.</a:t>
            </a:r>
          </a:p>
          <a:p>
            <a:pPr lvl="1"/>
            <a:r>
              <a:rPr lang="en-US" dirty="0" smtClean="0"/>
              <a:t>A choice of reference frame determines the direction and the magnitude of each of these quantities.</a:t>
            </a:r>
          </a:p>
          <a:p>
            <a:endParaRPr lang="en-US" dirty="0" smtClean="0"/>
          </a:p>
          <a:p>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Essential Knowledge(s):</a:t>
            </a:r>
            <a:r>
              <a:rPr lang="en-US" dirty="0" smtClean="0"/>
              <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3.A.2:  Forces are described by vectors.</a:t>
            </a:r>
          </a:p>
          <a:p>
            <a:pPr lvl="1"/>
            <a:r>
              <a:rPr lang="en-US" dirty="0" smtClean="0"/>
              <a:t>Forces are detected by their influence on the motion of an object.</a:t>
            </a:r>
          </a:p>
          <a:p>
            <a:pPr lvl="1"/>
            <a:r>
              <a:rPr lang="en-US" dirty="0" smtClean="0"/>
              <a:t>Forces have magnitude and direction.</a:t>
            </a:r>
          </a:p>
          <a:p>
            <a:r>
              <a:rPr lang="en-US" dirty="0" smtClean="0"/>
              <a:t>3.A.3:  A force exerted on an object is always due to the interaction of that object with another object.</a:t>
            </a:r>
          </a:p>
          <a:p>
            <a:pPr lvl="1"/>
            <a:r>
              <a:rPr lang="en-US" dirty="0" smtClean="0"/>
              <a:t>The acceleration of an object, but not necessarily its velocity, is always in the direction of the net force exerted on the object by other objects.</a:t>
            </a:r>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Essential Knowledge(s):</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3.B.1:  If an object of interest interacts with several other objects, the net force is the vector sum of the individual forces.</a:t>
            </a:r>
          </a:p>
          <a:p>
            <a:r>
              <a:rPr lang="en-US" dirty="0" smtClean="0"/>
              <a:t>4.A.1: The linear motion of a system can be described by the displacement, velocity, and acceleration of its center of mass.</a:t>
            </a:r>
          </a:p>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Essential Knowledge(s):</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The acceleration is equal to the rate of change of velocity with time, and velocity is equal to the rate of change of position with time.</a:t>
            </a:r>
          </a:p>
          <a:p>
            <a:pPr lvl="1"/>
            <a:r>
              <a:rPr lang="en-US" dirty="0" smtClean="0"/>
              <a:t>The acceleration of the center of mass of a system is directly proportional to the net force exerted on it by all objects interacting with the system and inversely proportional to the mass of the system.</a:t>
            </a:r>
          </a:p>
          <a:p>
            <a:pPr lvl="1"/>
            <a:r>
              <a:rPr lang="en-US" dirty="0" smtClean="0"/>
              <a:t>Force and acceleration are both vectors, with acceleration in the same direction as the net force.</a:t>
            </a:r>
          </a:p>
          <a:p>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Big Idea(s):</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Objects and systems have properties such as mass and charge. Systems may have internal structure.</a:t>
            </a:r>
          </a:p>
          <a:p>
            <a:r>
              <a:rPr lang="en-US" sz="3200" dirty="0" smtClean="0"/>
              <a:t>The interactions of an object with other objects can be described by forces.</a:t>
            </a:r>
          </a:p>
          <a:p>
            <a:r>
              <a:rPr lang="en-US" sz="3200" dirty="0" smtClean="0"/>
              <a:t>Interactions between systems can result in changes in those systems.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latin typeface="Pristina" pitchFamily="66" charset="0"/>
              </a:rPr>
              <a:t>Questions?</a:t>
            </a:r>
            <a:endParaRPr lang="en-US" sz="2800" dirty="0">
              <a:latin typeface="Pristina" pitchFamily="66" charset="0"/>
            </a:endParaRPr>
          </a:p>
        </p:txBody>
      </p:sp>
      <p:sp>
        <p:nvSpPr>
          <p:cNvPr id="3" name="Subtitle 2"/>
          <p:cNvSpPr>
            <a:spLocks noGrp="1"/>
          </p:cNvSpPr>
          <p:nvPr>
            <p:ph type="subTitle" idx="1"/>
          </p:nvPr>
        </p:nvSpPr>
        <p:spPr/>
        <p:txBody>
          <a:bodyPr/>
          <a:lstStyle/>
          <a:p>
            <a:endParaRPr lang="en-US"/>
          </a:p>
        </p:txBody>
      </p:sp>
      <p:pic>
        <p:nvPicPr>
          <p:cNvPr id="4" name="Picture 3" descr="Devil%20Head.jpg"/>
          <p:cNvPicPr>
            <a:picLocks noChangeAspect="1"/>
          </p:cNvPicPr>
          <p:nvPr/>
        </p:nvPicPr>
        <p:blipFill>
          <a:blip r:embed="rId2" cstate="print"/>
          <a:stretch>
            <a:fillRect/>
          </a:stretch>
        </p:blipFill>
        <p:spPr>
          <a:xfrm>
            <a:off x="2438400" y="152400"/>
            <a:ext cx="4128596" cy="3930650"/>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a:bodyPr>
          <a:lstStyle/>
          <a:p>
            <a:r>
              <a:rPr lang="en-US" sz="4000" b="1" i="1" smtClean="0"/>
              <a:t>#1-20</a:t>
            </a:r>
            <a:endParaRPr lang="en-US" sz="4000" b="1" i="1" dirty="0"/>
          </a:p>
        </p:txBody>
      </p:sp>
      <p:sp>
        <p:nvSpPr>
          <p:cNvPr id="2" name="Title 1"/>
          <p:cNvSpPr>
            <a:spLocks noGrp="1"/>
          </p:cNvSpPr>
          <p:nvPr>
            <p:ph type="title"/>
          </p:nvPr>
        </p:nvSpPr>
        <p:spPr/>
        <p:txBody>
          <a:bodyPr/>
          <a:lstStyle/>
          <a:p>
            <a:r>
              <a:rPr lang="en-US" dirty="0" smtClean="0"/>
              <a:t>Homework</a:t>
            </a:r>
            <a:br>
              <a:rPr lang="en-US" dirty="0" smtClean="0"/>
            </a:b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Essential Knowledge(s):</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1.C.2:  Gravitational mass is the property of an object or a system that determines the strength of the gravitational interaction with other objects, systems, or gravitational fields.</a:t>
            </a:r>
          </a:p>
          <a:p>
            <a:pPr lvl="1"/>
            <a:r>
              <a:rPr lang="en-US" dirty="0" smtClean="0"/>
              <a:t>The gravitational mass of an object determines the amount of force exerted on the object by a gravitational field.</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Essential Knowledge(s):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3.A.1:  An observer in a particular reference frame can describe the motion of an object using such quantities as position, displacement, distance, velocity, speed, and acceleration.</a:t>
            </a:r>
          </a:p>
          <a:p>
            <a:pPr lvl="1"/>
            <a:r>
              <a:rPr lang="en-US" dirty="0" smtClean="0"/>
              <a:t>Displacement, velocity, and acceleration are all vector quantities.</a:t>
            </a:r>
          </a:p>
          <a:p>
            <a:pPr lvl="1"/>
            <a:r>
              <a:rPr lang="en-US" dirty="0" smtClean="0"/>
              <a:t>Displacement is change in position. Velocity is the rate of change of position with time. Acceleration is the rate of change of velocity with time. Changes in each property are expressed by subtracting initial values from final values.</a:t>
            </a:r>
          </a:p>
          <a:p>
            <a:pPr lvl="1"/>
            <a:r>
              <a:rPr lang="en-US" dirty="0" smtClean="0"/>
              <a:t>A choice of reference frame determines the direction and the magnitude of each of these quantities.</a:t>
            </a:r>
          </a:p>
          <a:p>
            <a:endParaRPr lang="en-US"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Essential Knowledge(s):</a:t>
            </a:r>
            <a:r>
              <a:rPr lang="en-US" dirty="0" smtClean="0"/>
              <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3.A.2:  Forces are described by vectors.</a:t>
            </a:r>
          </a:p>
          <a:p>
            <a:pPr lvl="1"/>
            <a:r>
              <a:rPr lang="en-US" dirty="0" smtClean="0"/>
              <a:t>Forces are detected by their influence on the motion of an object.</a:t>
            </a:r>
          </a:p>
          <a:p>
            <a:pPr lvl="1"/>
            <a:r>
              <a:rPr lang="en-US" dirty="0" smtClean="0"/>
              <a:t>Forces have magnitude and direction.</a:t>
            </a:r>
          </a:p>
          <a:p>
            <a:r>
              <a:rPr lang="en-US" dirty="0" smtClean="0"/>
              <a:t>3.A.3:  A force exerted on an object is always due to the interaction of that object with another object.</a:t>
            </a:r>
          </a:p>
          <a:p>
            <a:pPr lvl="1"/>
            <a:r>
              <a:rPr lang="en-US" dirty="0" smtClean="0"/>
              <a:t>The acceleration of an object, but not necessarily its velocity, is always in the direction of the net force exerted on the object by other objects.</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1121</TotalTime>
  <Words>3298</Words>
  <Application>Microsoft Office PowerPoint</Application>
  <PresentationFormat>On-screen Show (4:3)</PresentationFormat>
  <Paragraphs>232</Paragraphs>
  <Slides>69</Slides>
  <Notes>0</Notes>
  <HiddenSlides>0</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1" baseType="lpstr">
      <vt:lpstr>Metro</vt:lpstr>
      <vt:lpstr>Equation</vt:lpstr>
      <vt:lpstr>Devil  physics The  baddest  class  on  campus aP  Physics</vt:lpstr>
      <vt:lpstr>Giancoli Chapter 5: Circular motion; gravitation</vt:lpstr>
      <vt:lpstr>Big Idea(s): </vt:lpstr>
      <vt:lpstr>Enduring Understanding(s): </vt:lpstr>
      <vt:lpstr>Enduring Understanding(s): </vt:lpstr>
      <vt:lpstr>Essential Knowledge(s): </vt:lpstr>
      <vt:lpstr>Essential Knowledge(s): </vt:lpstr>
      <vt:lpstr>Essential Knowledge(s): </vt:lpstr>
      <vt:lpstr>Essential Knowledge(s): </vt:lpstr>
      <vt:lpstr>Essential Knowledge(s): </vt:lpstr>
      <vt:lpstr>Essential Knowledge(s): </vt:lpstr>
      <vt:lpstr>Learning Objective(s): </vt:lpstr>
      <vt:lpstr>Learning Objective(s): </vt:lpstr>
      <vt:lpstr>Learning Objective(s): </vt:lpstr>
      <vt:lpstr>Learning Objective(s): </vt:lpstr>
      <vt:lpstr>Learning Objective(s): </vt:lpstr>
      <vt:lpstr>Introductory Video</vt:lpstr>
      <vt:lpstr>So far we have learned:</vt:lpstr>
      <vt:lpstr>So far we have learned:</vt:lpstr>
      <vt:lpstr>Now we do the same thing for circular motion instead of straight-line motion</vt:lpstr>
      <vt:lpstr>Uniform Circular Motion</vt:lpstr>
      <vt:lpstr>Newton’s First Law</vt:lpstr>
      <vt:lpstr>Newton’s First Law</vt:lpstr>
      <vt:lpstr>Newton’s First Law</vt:lpstr>
      <vt:lpstr>Newton’s First Law</vt:lpstr>
      <vt:lpstr>Newton’s Second Law</vt:lpstr>
      <vt:lpstr>Newton’s Second Law</vt:lpstr>
      <vt:lpstr>Newton’s Second Law</vt:lpstr>
      <vt:lpstr>Newton’s Second Law</vt:lpstr>
      <vt:lpstr>Newton’s Second Law</vt:lpstr>
      <vt:lpstr>Newton’s Second Law</vt:lpstr>
      <vt:lpstr>Uniform Circular Motion</vt:lpstr>
      <vt:lpstr>Uniform Circular Motion</vt:lpstr>
      <vt:lpstr>Uniform Circular Motion</vt:lpstr>
      <vt:lpstr>Uniform Circular Motion</vt:lpstr>
      <vt:lpstr>Uniform Circular Motion</vt:lpstr>
      <vt:lpstr>Uniform Circular Motion</vt:lpstr>
      <vt:lpstr>Dynamics of Uniform Circular Motion</vt:lpstr>
      <vt:lpstr>Dynamics of Uniform Circular Motion</vt:lpstr>
      <vt:lpstr>Dynamics of Uniform Circular Motion</vt:lpstr>
      <vt:lpstr>Dynamics of Uniform Circular Motion</vt:lpstr>
      <vt:lpstr>Dynamics of Uniform Circular Motion</vt:lpstr>
      <vt:lpstr>Dynamics of Uniform Circular Motion</vt:lpstr>
      <vt:lpstr>Dynamics of Uniform Circular Motion</vt:lpstr>
      <vt:lpstr>Dynamics of Uniform Circular Motion</vt:lpstr>
      <vt:lpstr>Dynamics of Uniform Circular Motion</vt:lpstr>
      <vt:lpstr>Dynamics of Uniform Circular Motion</vt:lpstr>
      <vt:lpstr>Dynamics of Uniform Circular Motion</vt:lpstr>
      <vt:lpstr>Car Rounding A Curve</vt:lpstr>
      <vt:lpstr>Car Rounding A Curve</vt:lpstr>
      <vt:lpstr>Car Rounding A Curve</vt:lpstr>
      <vt:lpstr>Car Rounding A Curve</vt:lpstr>
      <vt:lpstr>Car Rounding A Curve</vt:lpstr>
      <vt:lpstr>Car Rounding A Curve</vt:lpstr>
      <vt:lpstr>Summary Video</vt:lpstr>
      <vt:lpstr>Learning Objective(s): </vt:lpstr>
      <vt:lpstr>Learning Objective(s): </vt:lpstr>
      <vt:lpstr>Learning Objective(s): </vt:lpstr>
      <vt:lpstr>Learning Objective(s): </vt:lpstr>
      <vt:lpstr>Learning Objective(s): </vt:lpstr>
      <vt:lpstr>Essential Knowledge(s): </vt:lpstr>
      <vt:lpstr>Essential Knowledge(s): </vt:lpstr>
      <vt:lpstr>Essential Knowledge(s): </vt:lpstr>
      <vt:lpstr>Essential Knowledge(s): </vt:lpstr>
      <vt:lpstr>Essential Knowledge(s): </vt:lpstr>
      <vt:lpstr>Essential Knowledge(s): </vt:lpstr>
      <vt:lpstr>Big Idea(s): </vt:lpstr>
      <vt:lpstr>Questions?</vt:lpstr>
      <vt:lpstr>Homework </vt:lpstr>
    </vt:vector>
  </TitlesOfParts>
  <Company>pcsb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Devil physics The baddest class on campus IB Physics Physics I Honors / Pre-IB Physics</dc:title>
  <dc:creator>Kyle Smith</dc:creator>
  <cp:lastModifiedBy>Kyle Smith</cp:lastModifiedBy>
  <cp:revision>52</cp:revision>
  <dcterms:created xsi:type="dcterms:W3CDTF">2010-12-08T08:20:03Z</dcterms:created>
  <dcterms:modified xsi:type="dcterms:W3CDTF">2015-11-16T05:53:07Z</dcterms:modified>
</cp:coreProperties>
</file>