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0" r:id="rId5"/>
    <p:sldId id="262" r:id="rId6"/>
    <p:sldId id="261" r:id="rId7"/>
    <p:sldId id="263" r:id="rId8"/>
    <p:sldId id="264" r:id="rId9"/>
    <p:sldId id="265" r:id="rId10"/>
    <p:sldId id="294" r:id="rId11"/>
    <p:sldId id="296" r:id="rId12"/>
    <p:sldId id="295" r:id="rId13"/>
    <p:sldId id="300" r:id="rId14"/>
    <p:sldId id="301" r:id="rId15"/>
    <p:sldId id="298" r:id="rId16"/>
    <p:sldId id="297" r:id="rId17"/>
    <p:sldId id="299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266" r:id="rId26"/>
    <p:sldId id="267" r:id="rId27"/>
    <p:sldId id="268" r:id="rId28"/>
    <p:sldId id="269" r:id="rId29"/>
    <p:sldId id="286" r:id="rId30"/>
    <p:sldId id="271" r:id="rId31"/>
    <p:sldId id="272" r:id="rId32"/>
    <p:sldId id="287" r:id="rId33"/>
    <p:sldId id="288" r:id="rId34"/>
    <p:sldId id="274" r:id="rId35"/>
    <p:sldId id="273" r:id="rId36"/>
    <p:sldId id="277" r:id="rId37"/>
    <p:sldId id="278" r:id="rId38"/>
    <p:sldId id="275" r:id="rId39"/>
    <p:sldId id="276" r:id="rId40"/>
    <p:sldId id="279" r:id="rId41"/>
    <p:sldId id="290" r:id="rId42"/>
    <p:sldId id="291" r:id="rId43"/>
    <p:sldId id="292" r:id="rId44"/>
    <p:sldId id="309" r:id="rId45"/>
    <p:sldId id="289" r:id="rId46"/>
    <p:sldId id="280" r:id="rId47"/>
    <p:sldId id="281" r:id="rId48"/>
    <p:sldId id="285" r:id="rId49"/>
    <p:sldId id="282" r:id="rId50"/>
    <p:sldId id="259" r:id="rId51"/>
    <p:sldId id="283" r:id="rId52"/>
    <p:sldId id="284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9/3/2015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D15329E-6E04-4E8D-9AA0-27424FD5CF1F}" type="datetimeFigureOut">
              <a:rPr lang="en-US" smtClean="0"/>
              <a:pPr/>
              <a:t>9/3/2015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3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4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4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6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7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hyperlink" Target="Powers_of_ten_-_Scales_of_the_Universe_1.wmv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9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0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1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Planets.ppt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22.emf"/><Relationship Id="rId4" Type="http://schemas.openxmlformats.org/officeDocument/2006/relationships/package" Target="../embeddings/Microsoft_PowerPoint_Presentation1.pptx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Viner Hand ITC" pitchFamily="66" charset="0"/>
              </a:rPr>
              <a:t>Devil physics</a:t>
            </a:r>
            <a:br>
              <a:rPr lang="en-US" dirty="0" smtClean="0">
                <a:latin typeface="Viner Hand ITC" pitchFamily="66" charset="0"/>
              </a:rPr>
            </a:br>
            <a:r>
              <a:rPr lang="en-US" sz="3200" dirty="0" smtClean="0">
                <a:latin typeface="Viner Hand ITC" pitchFamily="66" charset="0"/>
              </a:rPr>
              <a:t>The </a:t>
            </a:r>
            <a:r>
              <a:rPr lang="en-US" sz="3200" dirty="0" err="1" smtClean="0">
                <a:latin typeface="Viner Hand ITC" pitchFamily="66" charset="0"/>
              </a:rPr>
              <a:t>baddest</a:t>
            </a:r>
            <a:r>
              <a:rPr lang="en-US" sz="3200" dirty="0" smtClean="0">
                <a:latin typeface="Viner Hand ITC" pitchFamily="66" charset="0"/>
              </a:rPr>
              <a:t> class on campus</a:t>
            </a:r>
            <a:br>
              <a:rPr lang="en-US" sz="3200" dirty="0" smtClean="0">
                <a:latin typeface="Viner Hand ITC" pitchFamily="66" charset="0"/>
              </a:rPr>
            </a:br>
            <a:r>
              <a:rPr lang="en-US" sz="2800" dirty="0" smtClean="0">
                <a:latin typeface="Viner Hand ITC" pitchFamily="66" charset="0"/>
              </a:rPr>
              <a:t>AP Physics</a:t>
            </a:r>
            <a:endParaRPr lang="en-US" sz="2800" dirty="0">
              <a:latin typeface="Viner Hand ITC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vil%20He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52400"/>
            <a:ext cx="4128596" cy="393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914400"/>
          </a:xfrm>
        </p:spPr>
        <p:txBody>
          <a:bodyPr/>
          <a:lstStyle/>
          <a:p>
            <a:r>
              <a:rPr lang="en-US" dirty="0" smtClean="0"/>
              <a:t>Dimensional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382000" cy="544116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Two main uses</a:t>
            </a:r>
          </a:p>
          <a:p>
            <a:pPr lvl="1"/>
            <a:r>
              <a:rPr lang="en-US" dirty="0" smtClean="0"/>
              <a:t>Converting units</a:t>
            </a:r>
          </a:p>
          <a:p>
            <a:pPr lvl="2"/>
            <a:r>
              <a:rPr lang="en-US" dirty="0" smtClean="0"/>
              <a:t>Meters to feet</a:t>
            </a:r>
          </a:p>
          <a:p>
            <a:pPr lvl="2"/>
            <a:r>
              <a:rPr lang="en-US" dirty="0" smtClean="0"/>
              <a:t>m/s to mi/hr</a:t>
            </a:r>
          </a:p>
          <a:p>
            <a:pPr lvl="1"/>
            <a:r>
              <a:rPr lang="en-US" dirty="0" smtClean="0"/>
              <a:t>Cancelling units in an equation</a:t>
            </a:r>
          </a:p>
          <a:p>
            <a:pPr lvl="2"/>
            <a:r>
              <a:rPr lang="en-US" dirty="0" smtClean="0"/>
              <a:t>Drive 60 mi/hr for 3 hours</a:t>
            </a:r>
          </a:p>
          <a:p>
            <a:pPr lvl="2"/>
            <a:r>
              <a:rPr lang="en-US" dirty="0" smtClean="0"/>
              <a:t>60 mi/hr x 3 hr/1 = 180 mi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133600" y="4343400"/>
            <a:ext cx="3048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95600" y="4343400"/>
            <a:ext cx="3048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Simplify</a:t>
            </a:r>
            <a:endParaRPr lang="en-US" dirty="0"/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1752600" y="2438400"/>
          <a:ext cx="652463" cy="126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2" name="Equation" r:id="rId3" imgW="203040" imgH="393480" progId="Equation.3">
                  <p:embed/>
                </p:oleObj>
              </mc:Choice>
              <mc:Fallback>
                <p:oleObj name="Equation" r:id="rId3" imgW="203040" imgH="3934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438400"/>
                        <a:ext cx="652463" cy="12636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Simplify</a:t>
            </a:r>
            <a:endParaRPr lang="en-US" dirty="0"/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1447800" y="2438400"/>
          <a:ext cx="5751512" cy="330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8" name="Equation" r:id="rId3" imgW="1790640" imgH="1028520" progId="Equation.3">
                  <p:embed/>
                </p:oleObj>
              </mc:Choice>
              <mc:Fallback>
                <p:oleObj name="Equation" r:id="rId3" imgW="1790640" imgH="102852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438400"/>
                        <a:ext cx="5751512" cy="3302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2438400" y="53340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38400" y="46482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Simplify</a:t>
            </a:r>
            <a:endParaRPr lang="en-US" dirty="0"/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1447800" y="2362200"/>
          <a:ext cx="4080954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8" name="Equation" r:id="rId3" imgW="990360" imgH="444240" progId="Equation.3">
                  <p:embed/>
                </p:oleObj>
              </mc:Choice>
              <mc:Fallback>
                <p:oleObj name="Equation" r:id="rId3" imgW="990360" imgH="4442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362200"/>
                        <a:ext cx="4080954" cy="1828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Simplify</a:t>
            </a:r>
            <a:endParaRPr lang="en-US" dirty="0"/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228600" y="2514600"/>
          <a:ext cx="8738704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2" name="Equation" r:id="rId3" imgW="3288960" imgH="1320480" progId="Equation.3">
                  <p:embed/>
                </p:oleObj>
              </mc:Choice>
              <mc:Fallback>
                <p:oleObj name="Equation" r:id="rId3" imgW="3288960" imgH="13204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514600"/>
                        <a:ext cx="8738704" cy="3505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1143000" y="38100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2400" y="43434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76400" y="38862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09800" y="38862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743200" y="38862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200400" y="38862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96000" y="38100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638800" y="38100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105400" y="38100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629400" y="38100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162800" y="38100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696200" y="38100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257800" y="44196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858000" y="44196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391400" y="44196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924800" y="44196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85800" y="43434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43000" y="43434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76400" y="44196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09800" y="44196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733800" y="43434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91000" y="43434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447800" y="2926422"/>
            <a:ext cx="381000" cy="381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592548" y="4100244"/>
            <a:ext cx="381000" cy="381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914400"/>
          </a:xfrm>
        </p:spPr>
        <p:txBody>
          <a:bodyPr/>
          <a:lstStyle/>
          <a:p>
            <a:r>
              <a:rPr lang="en-US" dirty="0" smtClean="0"/>
              <a:t>Dimensional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382000" cy="5441160"/>
          </a:xfrm>
        </p:spPr>
        <p:txBody>
          <a:bodyPr/>
          <a:lstStyle/>
          <a:p>
            <a:r>
              <a:rPr lang="en-US" dirty="0" smtClean="0"/>
              <a:t>Conversion factors – </a:t>
            </a:r>
            <a:r>
              <a:rPr lang="en-US" i="1" dirty="0" smtClean="0"/>
              <a:t>inside front cover, pg. 2</a:t>
            </a:r>
            <a:endParaRPr lang="en-US" i="1" dirty="0"/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838200" y="1524001"/>
          <a:ext cx="5791200" cy="200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0" name="Equation" r:id="rId3" imgW="1981080" imgH="685800" progId="Equation.3">
                  <p:embed/>
                </p:oleObj>
              </mc:Choice>
              <mc:Fallback>
                <p:oleObj name="Equation" r:id="rId3" imgW="1981080" imgH="685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524001"/>
                        <a:ext cx="5791200" cy="200264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914400"/>
          </a:xfrm>
        </p:spPr>
        <p:txBody>
          <a:bodyPr/>
          <a:lstStyle/>
          <a:p>
            <a:r>
              <a:rPr lang="en-US" dirty="0" smtClean="0"/>
              <a:t>Dimensional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382000" cy="5441160"/>
          </a:xfrm>
        </p:spPr>
        <p:txBody>
          <a:bodyPr/>
          <a:lstStyle/>
          <a:p>
            <a:r>
              <a:rPr lang="en-US" dirty="0" smtClean="0"/>
              <a:t>Conversion factors – </a:t>
            </a:r>
            <a:r>
              <a:rPr lang="en-US" i="1" dirty="0" smtClean="0"/>
              <a:t>inside front cover, pg. 2</a:t>
            </a:r>
            <a:endParaRPr lang="en-US" i="1" dirty="0"/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975002"/>
              </p:ext>
            </p:extLst>
          </p:nvPr>
        </p:nvGraphicFramePr>
        <p:xfrm>
          <a:off x="457200" y="1447800"/>
          <a:ext cx="5288477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6" name="Equation" r:id="rId3" imgW="1981080" imgH="685800" progId="Equation.3">
                  <p:embed/>
                </p:oleObj>
              </mc:Choice>
              <mc:Fallback>
                <p:oleObj name="Equation" r:id="rId3" imgW="1981080" imgH="685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47800"/>
                        <a:ext cx="5288477" cy="1828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639013"/>
              </p:ext>
            </p:extLst>
          </p:nvPr>
        </p:nvGraphicFramePr>
        <p:xfrm>
          <a:off x="2209799" y="3429000"/>
          <a:ext cx="6553201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7" name="Equation" r:id="rId5" imgW="2743200" imgH="1333440" progId="Equation.3">
                  <p:embed/>
                </p:oleObj>
              </mc:Choice>
              <mc:Fallback>
                <p:oleObj name="Equation" r:id="rId5" imgW="2743200" imgH="13334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799" y="3429000"/>
                        <a:ext cx="6553201" cy="32766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914400"/>
          </a:xfrm>
        </p:spPr>
        <p:txBody>
          <a:bodyPr/>
          <a:lstStyle/>
          <a:p>
            <a:r>
              <a:rPr lang="en-US" dirty="0" smtClean="0"/>
              <a:t>Dimensional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382000" cy="5441160"/>
          </a:xfrm>
        </p:spPr>
        <p:txBody>
          <a:bodyPr/>
          <a:lstStyle/>
          <a:p>
            <a:r>
              <a:rPr lang="en-US" dirty="0" smtClean="0"/>
              <a:t>Identity Property of Equality says we can multiply any value by 1 and get the same value</a:t>
            </a:r>
          </a:p>
          <a:p>
            <a:pPr lvl="1"/>
            <a:r>
              <a:rPr lang="en-US" i="1" dirty="0" smtClean="0"/>
              <a:t>117 ft  x 1yd/3ft = 39yds</a:t>
            </a:r>
          </a:p>
          <a:p>
            <a:pPr lvl="1"/>
            <a:r>
              <a:rPr lang="en-US" i="1" dirty="0" smtClean="0"/>
              <a:t>17yds  x  3ft/1yd = </a:t>
            </a:r>
            <a:endParaRPr lang="en-US" i="1" dirty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1998148"/>
              </p:ext>
            </p:extLst>
          </p:nvPr>
        </p:nvGraphicFramePr>
        <p:xfrm>
          <a:off x="2209799" y="3429000"/>
          <a:ext cx="6553201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7" name="Equation" r:id="rId3" imgW="2743200" imgH="1333440" progId="Equation.3">
                  <p:embed/>
                </p:oleObj>
              </mc:Choice>
              <mc:Fallback>
                <p:oleObj name="Equation" r:id="rId3" imgW="2743200" imgH="1333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799" y="3429000"/>
                        <a:ext cx="6553201" cy="32766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914400"/>
          </a:xfrm>
        </p:spPr>
        <p:txBody>
          <a:bodyPr/>
          <a:lstStyle/>
          <a:p>
            <a:r>
              <a:rPr lang="en-US" dirty="0" smtClean="0"/>
              <a:t>Dimensional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382000" cy="5441160"/>
          </a:xfrm>
        </p:spPr>
        <p:txBody>
          <a:bodyPr/>
          <a:lstStyle/>
          <a:p>
            <a:r>
              <a:rPr lang="en-US" b="1" i="1" dirty="0" smtClean="0">
                <a:solidFill>
                  <a:srgbClr val="FFFF00"/>
                </a:solidFill>
              </a:rPr>
              <a:t>If you travel 25mm in one second (25 mm/s), how many centimeters do you travel in one minute (cm/min)?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914400"/>
          </a:xfrm>
        </p:spPr>
        <p:txBody>
          <a:bodyPr/>
          <a:lstStyle/>
          <a:p>
            <a:r>
              <a:rPr lang="en-US" dirty="0" smtClean="0"/>
              <a:t>Dimensional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382000" cy="5441160"/>
          </a:xfrm>
        </p:spPr>
        <p:txBody>
          <a:bodyPr/>
          <a:lstStyle/>
          <a:p>
            <a:r>
              <a:rPr lang="en-US" b="1" i="1" dirty="0" smtClean="0">
                <a:solidFill>
                  <a:srgbClr val="FFFF00"/>
                </a:solidFill>
              </a:rPr>
              <a:t>If you travel 25mm in one second (25 mm/s), how many centimeters do you travel in one minute (cm/min)?</a:t>
            </a:r>
          </a:p>
        </p:txBody>
      </p:sp>
      <p:graphicFrame>
        <p:nvGraphicFramePr>
          <p:cNvPr id="48131" name="Object 2"/>
          <p:cNvGraphicFramePr>
            <a:graphicFrameLocks noChangeAspect="1"/>
          </p:cNvGraphicFramePr>
          <p:nvPr/>
        </p:nvGraphicFramePr>
        <p:xfrm>
          <a:off x="152400" y="2514600"/>
          <a:ext cx="8762379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1" name="Equation" r:id="rId3" imgW="2844720" imgH="393480" progId="Equation.3">
                  <p:embed/>
                </p:oleObj>
              </mc:Choice>
              <mc:Fallback>
                <p:oleObj name="Equation" r:id="rId3" imgW="2844720" imgH="393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514600"/>
                        <a:ext cx="8762379" cy="12954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>
          <a:xfrm>
            <a:off x="1680682" y="2514600"/>
            <a:ext cx="1447800" cy="6858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75570" y="3124200"/>
            <a:ext cx="1447800" cy="762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62000" y="26670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85800" y="34290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62200" y="34290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10000" y="2667000"/>
            <a:ext cx="5334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657600"/>
            <a:ext cx="7772400" cy="1975104"/>
          </a:xfrm>
        </p:spPr>
        <p:txBody>
          <a:bodyPr/>
          <a:lstStyle/>
          <a:p>
            <a:pPr marL="463550" indent="-463550"/>
            <a:r>
              <a:rPr lang="en-US" dirty="0" smtClean="0"/>
              <a:t>Giancoli Lesson 1-7 to 1-8</a:t>
            </a:r>
            <a:br>
              <a:rPr lang="en-US" dirty="0" smtClean="0"/>
            </a:br>
            <a:r>
              <a:rPr lang="en-US" sz="3200" dirty="0" smtClean="0"/>
              <a:t>Order of </a:t>
            </a:r>
            <a:r>
              <a:rPr lang="en-US" sz="3200" dirty="0" smtClean="0"/>
              <a:t>magnitude: rapid</a:t>
            </a:r>
            <a:br>
              <a:rPr lang="en-US" sz="3200" dirty="0" smtClean="0"/>
            </a:br>
            <a:r>
              <a:rPr lang="en-US" sz="3200" dirty="0" smtClean="0"/>
              <a:t> </a:t>
            </a:r>
            <a:r>
              <a:rPr lang="en-US" sz="3200" dirty="0" smtClean="0"/>
              <a:t>estimating</a:t>
            </a:r>
            <a:br>
              <a:rPr lang="en-US" sz="3200" dirty="0" smtClean="0"/>
            </a:br>
            <a:r>
              <a:rPr lang="en-US" sz="3200" dirty="0" smtClean="0"/>
              <a:t>Dimensions and dimensional analysis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914400"/>
          </a:xfrm>
        </p:spPr>
        <p:txBody>
          <a:bodyPr/>
          <a:lstStyle/>
          <a:p>
            <a:r>
              <a:rPr lang="en-US" dirty="0" smtClean="0"/>
              <a:t>Dimensional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382000" cy="5441160"/>
          </a:xfrm>
        </p:spPr>
        <p:txBody>
          <a:bodyPr/>
          <a:lstStyle/>
          <a:p>
            <a:r>
              <a:rPr lang="en-US" b="1" i="1" dirty="0" smtClean="0">
                <a:solidFill>
                  <a:srgbClr val="FFFF00"/>
                </a:solidFill>
              </a:rPr>
              <a:t>If you travel 25mm in one second (25 mm/s), how many centimeters do you travel in one minute (cm/min)?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smtClean="0">
                <a:solidFill>
                  <a:srgbClr val="FFFF00"/>
                </a:solidFill>
              </a:rPr>
              <a:t>What if you wanted to know how many minutes it took to travel 1 cm?</a:t>
            </a:r>
          </a:p>
        </p:txBody>
      </p:sp>
      <p:graphicFrame>
        <p:nvGraphicFramePr>
          <p:cNvPr id="48131" name="Object 2"/>
          <p:cNvGraphicFramePr>
            <a:graphicFrameLocks noChangeAspect="1"/>
          </p:cNvGraphicFramePr>
          <p:nvPr/>
        </p:nvGraphicFramePr>
        <p:xfrm>
          <a:off x="152400" y="2514600"/>
          <a:ext cx="8762379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4" name="Equation" r:id="rId3" imgW="2844720" imgH="393480" progId="Equation.3">
                  <p:embed/>
                </p:oleObj>
              </mc:Choice>
              <mc:Fallback>
                <p:oleObj name="Equation" r:id="rId3" imgW="2844720" imgH="393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514600"/>
                        <a:ext cx="8762379" cy="12954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914400"/>
          </a:xfrm>
        </p:spPr>
        <p:txBody>
          <a:bodyPr/>
          <a:lstStyle/>
          <a:p>
            <a:r>
              <a:rPr lang="en-US" dirty="0" smtClean="0"/>
              <a:t>Dimensional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382000" cy="5441160"/>
          </a:xfrm>
        </p:spPr>
        <p:txBody>
          <a:bodyPr/>
          <a:lstStyle/>
          <a:p>
            <a:r>
              <a:rPr lang="en-US" i="1" dirty="0" smtClean="0">
                <a:solidFill>
                  <a:srgbClr val="FFFF00"/>
                </a:solidFill>
              </a:rPr>
              <a:t>If you travel 25mm in one second (25 mm/s), how many centimeters do you travel in one minute (cm/min)?</a:t>
            </a:r>
          </a:p>
          <a:p>
            <a:pPr lvl="4"/>
            <a:endParaRPr lang="en-US" dirty="0" smtClean="0"/>
          </a:p>
          <a:p>
            <a:endParaRPr lang="en-US" dirty="0" smtClean="0"/>
          </a:p>
          <a:p>
            <a:pPr lvl="4"/>
            <a:endParaRPr lang="en-US" dirty="0" smtClean="0"/>
          </a:p>
          <a:p>
            <a:r>
              <a:rPr lang="en-US" i="1" dirty="0" smtClean="0">
                <a:solidFill>
                  <a:srgbClr val="FFFF00"/>
                </a:solidFill>
              </a:rPr>
              <a:t>What if you wanted to know how many minutes it took to travel 1 cm?</a:t>
            </a:r>
          </a:p>
        </p:txBody>
      </p:sp>
      <p:graphicFrame>
        <p:nvGraphicFramePr>
          <p:cNvPr id="48131" name="Object 2"/>
          <p:cNvGraphicFramePr>
            <a:graphicFrameLocks noChangeAspect="1"/>
          </p:cNvGraphicFramePr>
          <p:nvPr/>
        </p:nvGraphicFramePr>
        <p:xfrm>
          <a:off x="152400" y="2362200"/>
          <a:ext cx="8762379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4" name="Equation" r:id="rId3" imgW="2844720" imgH="393480" progId="Equation.3">
                  <p:embed/>
                </p:oleObj>
              </mc:Choice>
              <mc:Fallback>
                <p:oleObj name="Equation" r:id="rId3" imgW="2844720" imgH="393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362200"/>
                        <a:ext cx="8762379" cy="12954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533400" y="4648200"/>
          <a:ext cx="8458200" cy="2018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5" name="Equation" r:id="rId5" imgW="3187440" imgH="888840" progId="Equation.3">
                  <p:embed/>
                </p:oleObj>
              </mc:Choice>
              <mc:Fallback>
                <p:oleObj name="Equation" r:id="rId5" imgW="3187440" imgH="8888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648200"/>
                        <a:ext cx="8458200" cy="201810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914400"/>
          </a:xfrm>
        </p:spPr>
        <p:txBody>
          <a:bodyPr/>
          <a:lstStyle/>
          <a:p>
            <a:r>
              <a:rPr lang="en-US" dirty="0" smtClean="0"/>
              <a:t>Dimensional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382000" cy="5441160"/>
          </a:xfrm>
        </p:spPr>
        <p:txBody>
          <a:bodyPr/>
          <a:lstStyle/>
          <a:p>
            <a:r>
              <a:rPr lang="en-US" dirty="0" smtClean="0"/>
              <a:t>Solving problems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Atmospheric pressure is 14.7 psi (lb/in</a:t>
            </a:r>
            <a:r>
              <a:rPr lang="en-US" i="1" baseline="30000" dirty="0" smtClean="0">
                <a:solidFill>
                  <a:srgbClr val="FFFF00"/>
                </a:solidFill>
              </a:rPr>
              <a:t>2</a:t>
            </a:r>
            <a:r>
              <a:rPr lang="en-US" i="1" dirty="0" smtClean="0">
                <a:solidFill>
                  <a:srgbClr val="FFFF00"/>
                </a:solidFill>
              </a:rPr>
              <a:t>).  How much force in lbs is exerted on a 3 sq yd area?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914400"/>
          </a:xfrm>
        </p:spPr>
        <p:txBody>
          <a:bodyPr/>
          <a:lstStyle/>
          <a:p>
            <a:r>
              <a:rPr lang="en-US" dirty="0" smtClean="0"/>
              <a:t>Dimensional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382000" cy="5441160"/>
          </a:xfrm>
        </p:spPr>
        <p:txBody>
          <a:bodyPr/>
          <a:lstStyle/>
          <a:p>
            <a:r>
              <a:rPr lang="en-US" dirty="0" smtClean="0"/>
              <a:t>Solving problems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Atmospheric pressure is 14.7 psi (lb/in</a:t>
            </a:r>
            <a:r>
              <a:rPr lang="en-US" i="1" baseline="30000" dirty="0" smtClean="0">
                <a:solidFill>
                  <a:srgbClr val="FFFF00"/>
                </a:solidFill>
              </a:rPr>
              <a:t>2</a:t>
            </a:r>
            <a:r>
              <a:rPr lang="en-US" i="1" dirty="0" smtClean="0">
                <a:solidFill>
                  <a:srgbClr val="FFFF00"/>
                </a:solidFill>
              </a:rPr>
              <a:t>).  How much force in lbs is exerted on a 3 sq yd area?</a:t>
            </a:r>
          </a:p>
        </p:txBody>
      </p:sp>
      <p:graphicFrame>
        <p:nvGraphicFramePr>
          <p:cNvPr id="4813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229015"/>
              </p:ext>
            </p:extLst>
          </p:nvPr>
        </p:nvGraphicFramePr>
        <p:xfrm>
          <a:off x="457200" y="2746375"/>
          <a:ext cx="8534400" cy="296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7" name="Equation" r:id="rId3" imgW="2463480" imgH="901440" progId="Equation.3">
                  <p:embed/>
                </p:oleObj>
              </mc:Choice>
              <mc:Fallback>
                <p:oleObj name="Equation" r:id="rId3" imgW="2463480" imgH="9014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746375"/>
                        <a:ext cx="8534400" cy="29686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>
          <a:xfrm>
            <a:off x="228600" y="3276600"/>
            <a:ext cx="5791200" cy="10668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Information in the textbook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51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in Physics</a:t>
            </a:r>
            <a:br>
              <a:rPr lang="en-US" dirty="0" smtClean="0"/>
            </a:br>
            <a:r>
              <a:rPr lang="en-US" dirty="0" smtClean="0"/>
              <a:t>Textbook Scavenger Hunt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374360"/>
          </a:xfrm>
        </p:spPr>
        <p:txBody>
          <a:bodyPr/>
          <a:lstStyle/>
          <a:p>
            <a:r>
              <a:rPr lang="en-US" dirty="0" smtClean="0"/>
              <a:t>You are going to be shown a series of questions</a:t>
            </a:r>
          </a:p>
          <a:p>
            <a:r>
              <a:rPr lang="en-US" dirty="0" smtClean="0"/>
              <a:t>First person to raise their hand and answer correctly gets a shot at a Homework Pass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in Physics</a:t>
            </a:r>
            <a:br>
              <a:rPr lang="en-US" dirty="0" smtClean="0"/>
            </a:br>
            <a:r>
              <a:rPr lang="en-US" dirty="0" smtClean="0"/>
              <a:t>Textbook Scavenger Hunt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374360"/>
          </a:xfrm>
        </p:spPr>
        <p:txBody>
          <a:bodyPr/>
          <a:lstStyle/>
          <a:p>
            <a:r>
              <a:rPr lang="en-US" b="1" dirty="0" smtClean="0"/>
              <a:t>What is the resting mass of an electron in kg?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in Physics</a:t>
            </a:r>
            <a:br>
              <a:rPr lang="en-US" dirty="0" smtClean="0"/>
            </a:br>
            <a:r>
              <a:rPr lang="en-US" dirty="0" smtClean="0"/>
              <a:t>Textbook Scavenger Hunt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374360"/>
          </a:xfrm>
        </p:spPr>
        <p:txBody>
          <a:bodyPr/>
          <a:lstStyle/>
          <a:p>
            <a:r>
              <a:rPr lang="en-US" b="1" dirty="0" smtClean="0"/>
              <a:t>What is the resting mass of an electron in kg?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9.11 x 10</a:t>
            </a:r>
            <a:r>
              <a:rPr lang="en-US" b="1" baseline="30000" dirty="0" smtClean="0">
                <a:solidFill>
                  <a:srgbClr val="FF0000"/>
                </a:solidFill>
              </a:rPr>
              <a:t>-31</a:t>
            </a:r>
            <a:r>
              <a:rPr lang="en-US" b="1" dirty="0" smtClean="0">
                <a:solidFill>
                  <a:srgbClr val="FF0000"/>
                </a:solidFill>
              </a:rPr>
              <a:t> kg (inside front cover)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in Physics</a:t>
            </a:r>
            <a:br>
              <a:rPr lang="en-US" dirty="0" smtClean="0"/>
            </a:br>
            <a:r>
              <a:rPr lang="en-US" dirty="0" smtClean="0"/>
              <a:t>Textbook Scavenger Hunt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</p:nvPr>
        </p:nvGraphicFramePr>
        <p:xfrm>
          <a:off x="533400" y="2209801"/>
          <a:ext cx="3048000" cy="196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4" name="Equation" r:id="rId3" imgW="609480" imgH="393480" progId="Equation.3">
                  <p:embed/>
                </p:oleObj>
              </mc:Choice>
              <mc:Fallback>
                <p:oleObj name="Equation" r:id="rId3" imgW="609480" imgH="393480" progId="Equation.3">
                  <p:embed/>
                  <p:pic>
                    <p:nvPicPr>
                      <p:cNvPr id="0" name="Content Placeholder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209801"/>
                        <a:ext cx="3048000" cy="19685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953000" y="26670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New Book Only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in Physics</a:t>
            </a:r>
            <a:br>
              <a:rPr lang="en-US" dirty="0" smtClean="0"/>
            </a:br>
            <a:r>
              <a:rPr lang="en-US" dirty="0" smtClean="0"/>
              <a:t>Textbook Scavenger Hunt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</p:nvPr>
        </p:nvGraphicFramePr>
        <p:xfrm>
          <a:off x="533400" y="2209801"/>
          <a:ext cx="3048000" cy="196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6" name="Equation" r:id="rId3" imgW="609480" imgH="393480" progId="Equation.3">
                  <p:embed/>
                </p:oleObj>
              </mc:Choice>
              <mc:Fallback>
                <p:oleObj name="Equation" r:id="rId3" imgW="609480" imgH="393480" progId="Equation.3">
                  <p:embed/>
                  <p:pic>
                    <p:nvPicPr>
                      <p:cNvPr id="0" name="Content Placeholder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209801"/>
                        <a:ext cx="3048000" cy="19685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698" name="Content Placeholder 3"/>
          <p:cNvGraphicFramePr>
            <a:graphicFrameLocks noChangeAspect="1"/>
          </p:cNvGraphicFramePr>
          <p:nvPr/>
        </p:nvGraphicFramePr>
        <p:xfrm>
          <a:off x="4419600" y="2209801"/>
          <a:ext cx="4198938" cy="2002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7" name="Equation" r:id="rId5" imgW="825480" imgH="393480" progId="Equation.3">
                  <p:embed/>
                </p:oleObj>
              </mc:Choice>
              <mc:Fallback>
                <p:oleObj name="Equation" r:id="rId5" imgW="82548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209801"/>
                        <a:ext cx="4198938" cy="2002086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181600" y="4572000"/>
            <a:ext cx="304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smtClean="0">
                <a:solidFill>
                  <a:srgbClr val="FF0000"/>
                </a:solidFill>
              </a:rPr>
              <a:t>Inside back cover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Introductory Video</a:t>
            </a:r>
            <a:br>
              <a:rPr lang="en-US" dirty="0" smtClean="0"/>
            </a:br>
            <a:r>
              <a:rPr lang="en-US" sz="2800" dirty="0" smtClean="0">
                <a:hlinkClick r:id="rId4" action="ppaction://hlinkfile"/>
              </a:rPr>
              <a:t>Powers of 10 – Scales of the Universe</a:t>
            </a:r>
            <a:endParaRPr lang="en-US" sz="2800" dirty="0"/>
          </a:p>
        </p:txBody>
      </p:sp>
      <p:pic>
        <p:nvPicPr>
          <p:cNvPr id="4" name="Powers_of_ten_-_Scales_of_the_Universe_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1874838"/>
            <a:ext cx="8371782" cy="473135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in Physics</a:t>
            </a:r>
            <a:br>
              <a:rPr lang="en-US" dirty="0" smtClean="0"/>
            </a:br>
            <a:r>
              <a:rPr lang="en-US" dirty="0" smtClean="0"/>
              <a:t>Textbook Scavenger Hunt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374360"/>
          </a:xfrm>
        </p:spPr>
        <p:txBody>
          <a:bodyPr/>
          <a:lstStyle/>
          <a:p>
            <a:r>
              <a:rPr lang="en-US" b="1" dirty="0" smtClean="0"/>
              <a:t>What is the value of one </a:t>
            </a:r>
            <a:r>
              <a:rPr lang="en-US" b="1" dirty="0" err="1" smtClean="0"/>
              <a:t>henry</a:t>
            </a:r>
            <a:r>
              <a:rPr lang="en-US" b="1" dirty="0" smtClean="0"/>
              <a:t> in terms of its base units?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in Physics</a:t>
            </a:r>
            <a:br>
              <a:rPr lang="en-US" dirty="0" smtClean="0"/>
            </a:br>
            <a:r>
              <a:rPr lang="en-US" dirty="0" smtClean="0"/>
              <a:t>Textbook Scavenger Hunt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374360"/>
          </a:xfrm>
        </p:spPr>
        <p:txBody>
          <a:bodyPr/>
          <a:lstStyle/>
          <a:p>
            <a:r>
              <a:rPr lang="en-US" b="1" dirty="0" smtClean="0"/>
              <a:t>What is the value of one </a:t>
            </a:r>
            <a:r>
              <a:rPr lang="en-US" b="1" dirty="0" err="1" smtClean="0"/>
              <a:t>henry</a:t>
            </a:r>
            <a:r>
              <a:rPr lang="en-US" b="1" dirty="0" smtClean="0"/>
              <a:t> in terms of its base units?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1kg·m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/(s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·A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)   (inside front cover, pg 2)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in Physics</a:t>
            </a:r>
            <a:br>
              <a:rPr lang="en-US" dirty="0" smtClean="0"/>
            </a:br>
            <a:r>
              <a:rPr lang="en-US" dirty="0" smtClean="0"/>
              <a:t>Textbook Scavenger Hunt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374360"/>
          </a:xfrm>
        </p:spPr>
        <p:txBody>
          <a:bodyPr/>
          <a:lstStyle/>
          <a:p>
            <a:r>
              <a:rPr lang="en-US" b="1" dirty="0" smtClean="0"/>
              <a:t>What is the value of one </a:t>
            </a:r>
            <a:r>
              <a:rPr lang="en-US" b="1" dirty="0" err="1" smtClean="0"/>
              <a:t>henry</a:t>
            </a:r>
            <a:r>
              <a:rPr lang="en-US" b="1" dirty="0" smtClean="0"/>
              <a:t> in terms of its base units?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1kg·m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/(s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·A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)   (inside front cover, pg 2)</a:t>
            </a:r>
          </a:p>
          <a:p>
            <a:r>
              <a:rPr lang="en-US" b="1" dirty="0" smtClean="0">
                <a:solidFill>
                  <a:schemeClr val="tx1">
                    <a:lumMod val="95000"/>
                  </a:schemeClr>
                </a:solidFill>
              </a:rPr>
              <a:t>What does the variable “A” stand for in this derived unit?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in Physics</a:t>
            </a:r>
            <a:br>
              <a:rPr lang="en-US" dirty="0" smtClean="0"/>
            </a:br>
            <a:r>
              <a:rPr lang="en-US" dirty="0" smtClean="0"/>
              <a:t>Textbook Scavenger Hunt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374360"/>
          </a:xfrm>
        </p:spPr>
        <p:txBody>
          <a:bodyPr/>
          <a:lstStyle/>
          <a:p>
            <a:r>
              <a:rPr lang="en-US" b="1" dirty="0" smtClean="0"/>
              <a:t>What is the value of one </a:t>
            </a:r>
            <a:r>
              <a:rPr lang="en-US" b="1" dirty="0" err="1" smtClean="0"/>
              <a:t>henry</a:t>
            </a:r>
            <a:r>
              <a:rPr lang="en-US" b="1" dirty="0" smtClean="0"/>
              <a:t> in terms of its base units?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1kg·m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/(s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·A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)   (inside front cover, pg 2)</a:t>
            </a:r>
          </a:p>
          <a:p>
            <a:r>
              <a:rPr lang="en-US" b="1" dirty="0" smtClean="0">
                <a:solidFill>
                  <a:schemeClr val="tx1">
                    <a:lumMod val="95000"/>
                  </a:schemeClr>
                </a:solidFill>
              </a:rPr>
              <a:t>What does the variable “A” stand for in this derived unit?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Ampere (electric current), (footnote)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in Physics</a:t>
            </a:r>
            <a:br>
              <a:rPr lang="en-US" dirty="0" smtClean="0"/>
            </a:br>
            <a:r>
              <a:rPr lang="en-US" dirty="0" smtClean="0"/>
              <a:t>Textbook Scavenger Hunt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374360"/>
          </a:xfrm>
        </p:spPr>
        <p:txBody>
          <a:bodyPr/>
          <a:lstStyle/>
          <a:p>
            <a:r>
              <a:rPr lang="en-US" b="1" dirty="0" smtClean="0"/>
              <a:t>What is the outer shell electron configuration for Ra?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in Physics</a:t>
            </a:r>
            <a:br>
              <a:rPr lang="en-US" dirty="0" smtClean="0"/>
            </a:br>
            <a:r>
              <a:rPr lang="en-US" dirty="0" smtClean="0"/>
              <a:t>Textbook Scavenger Hunt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374360"/>
          </a:xfrm>
        </p:spPr>
        <p:txBody>
          <a:bodyPr/>
          <a:lstStyle/>
          <a:p>
            <a:r>
              <a:rPr lang="en-US" b="1" dirty="0" smtClean="0"/>
              <a:t>What is the outer shell electron configuration for Ra?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7s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   (inside back cover)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in Physics</a:t>
            </a:r>
            <a:br>
              <a:rPr lang="en-US" dirty="0" smtClean="0"/>
            </a:br>
            <a:r>
              <a:rPr lang="en-US" dirty="0" smtClean="0"/>
              <a:t>Textbook Scavenger Hunt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374360"/>
          </a:xfrm>
        </p:spPr>
        <p:txBody>
          <a:bodyPr/>
          <a:lstStyle/>
          <a:p>
            <a:r>
              <a:rPr lang="en-US" b="1" dirty="0" smtClean="0"/>
              <a:t>What is the answer to problem #</a:t>
            </a:r>
            <a:r>
              <a:rPr lang="en-US" b="1" dirty="0" smtClean="0"/>
              <a:t>15 </a:t>
            </a:r>
            <a:r>
              <a:rPr lang="en-US" b="1" dirty="0" smtClean="0"/>
              <a:t>in chapter 4?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in Physics</a:t>
            </a:r>
            <a:br>
              <a:rPr lang="en-US" dirty="0" smtClean="0"/>
            </a:br>
            <a:r>
              <a:rPr lang="en-US" dirty="0" smtClean="0"/>
              <a:t>Textbook Scavenger Hunt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374360"/>
          </a:xfrm>
        </p:spPr>
        <p:txBody>
          <a:bodyPr/>
          <a:lstStyle/>
          <a:p>
            <a:r>
              <a:rPr lang="en-US" b="1" dirty="0" smtClean="0"/>
              <a:t>What is the answer to problem #15 in chapter 4?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New Book - 2.5 </a:t>
            </a:r>
            <a:r>
              <a:rPr lang="en-US" b="1" dirty="0" smtClean="0">
                <a:solidFill>
                  <a:srgbClr val="FF0000"/>
                </a:solidFill>
              </a:rPr>
              <a:t>m/s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 , down  (page A-28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Old Book – a </a:t>
            </a:r>
            <a:r>
              <a:rPr lang="en-US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 2.2 m/s</a:t>
            </a:r>
            <a:r>
              <a:rPr lang="en-US" b="1" baseline="30000" dirty="0" smtClean="0">
                <a:solidFill>
                  <a:srgbClr val="FF0000"/>
                </a:solidFill>
                <a:sym typeface="Symbol" panose="05050102010706020507" pitchFamily="18" charset="2"/>
              </a:rPr>
              <a:t>2</a:t>
            </a:r>
            <a:r>
              <a:rPr lang="en-US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in Physics</a:t>
            </a:r>
            <a:br>
              <a:rPr lang="en-US" dirty="0" smtClean="0"/>
            </a:br>
            <a:r>
              <a:rPr lang="en-US" dirty="0" smtClean="0"/>
              <a:t>Textbook Scavenger Hunt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374360"/>
          </a:xfrm>
        </p:spPr>
        <p:txBody>
          <a:bodyPr/>
          <a:lstStyle/>
          <a:p>
            <a:r>
              <a:rPr lang="en-US" b="1" dirty="0" smtClean="0"/>
              <a:t>What is the formula for the surface area of a right circular cone?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in Physics</a:t>
            </a:r>
            <a:br>
              <a:rPr lang="en-US" dirty="0" smtClean="0"/>
            </a:br>
            <a:r>
              <a:rPr lang="en-US" dirty="0" smtClean="0"/>
              <a:t>Textbook Scavenger Hunt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374360"/>
          </a:xfrm>
        </p:spPr>
        <p:txBody>
          <a:bodyPr/>
          <a:lstStyle/>
          <a:p>
            <a:r>
              <a:rPr lang="en-US" b="1" dirty="0" smtClean="0"/>
              <a:t>What is the formula for the surface area of a right circular cone?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(New Book - inside </a:t>
            </a:r>
            <a:r>
              <a:rPr lang="en-US" b="1" dirty="0" smtClean="0">
                <a:solidFill>
                  <a:srgbClr val="FF0000"/>
                </a:solidFill>
              </a:rPr>
              <a:t>back cover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(Old Book – Pg. 1044)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828800" y="3276600"/>
          <a:ext cx="448056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Equation" r:id="rId3" imgW="1066680" imgH="253800" progId="Equation.3">
                  <p:embed/>
                </p:oleObj>
              </mc:Choice>
              <mc:Fallback>
                <p:oleObj name="Equation" r:id="rId3" imgW="1066680" imgH="253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276600"/>
                        <a:ext cx="4480560" cy="1066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smtClean="0"/>
              <a:t>Quickly estimate the answer to a complicated problem to within a factor of 10.</a:t>
            </a:r>
          </a:p>
          <a:p>
            <a:r>
              <a:rPr lang="en-US" sz="3200" b="1" dirty="0" smtClean="0"/>
              <a:t>Use dimensional analysis to convert units and to check solutions.</a:t>
            </a:r>
            <a:endParaRPr lang="en-US" sz="1800" dirty="0" smtClean="0"/>
          </a:p>
          <a:p>
            <a:r>
              <a:rPr lang="en-US" sz="3200" b="1" dirty="0" smtClean="0"/>
              <a:t>Find important facts in your textbook.</a:t>
            </a:r>
            <a:endParaRPr lang="en-US" sz="18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in Physics</a:t>
            </a:r>
            <a:br>
              <a:rPr lang="en-US" dirty="0" smtClean="0"/>
            </a:br>
            <a:r>
              <a:rPr lang="en-US" dirty="0" smtClean="0"/>
              <a:t>Textbook Scavenger Hunt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374360"/>
          </a:xfrm>
        </p:spPr>
        <p:txBody>
          <a:bodyPr/>
          <a:lstStyle/>
          <a:p>
            <a:r>
              <a:rPr lang="en-US" b="1" dirty="0" smtClean="0"/>
              <a:t>Without using a calculator, find the tangent of 19º.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in Physics</a:t>
            </a:r>
            <a:br>
              <a:rPr lang="en-US" dirty="0" smtClean="0"/>
            </a:br>
            <a:r>
              <a:rPr lang="en-US" dirty="0" smtClean="0"/>
              <a:t>Textbook Scavenger Hunt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374360"/>
          </a:xfrm>
        </p:spPr>
        <p:txBody>
          <a:bodyPr/>
          <a:lstStyle/>
          <a:p>
            <a:r>
              <a:rPr lang="en-US" b="1" dirty="0" smtClean="0"/>
              <a:t>Without using a calculator, find the tangent of 19º.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0.344  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New book </a:t>
            </a:r>
            <a:r>
              <a:rPr lang="en-US" b="1" dirty="0" smtClean="0">
                <a:solidFill>
                  <a:srgbClr val="FF0000"/>
                </a:solidFill>
              </a:rPr>
              <a:t>(pg</a:t>
            </a:r>
            <a:r>
              <a:rPr lang="en-US" b="1" dirty="0" smtClean="0">
                <a:solidFill>
                  <a:srgbClr val="FF0000"/>
                </a:solidFill>
              </a:rPr>
              <a:t>. A-9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Old book (inside back cover)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in Physics</a:t>
            </a:r>
            <a:br>
              <a:rPr lang="en-US" dirty="0" smtClean="0"/>
            </a:br>
            <a:r>
              <a:rPr lang="en-US" dirty="0" smtClean="0"/>
              <a:t>Textbook Scavenger Hunt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374360"/>
          </a:xfrm>
        </p:spPr>
        <p:txBody>
          <a:bodyPr/>
          <a:lstStyle/>
          <a:p>
            <a:r>
              <a:rPr lang="en-US" b="1" dirty="0" smtClean="0"/>
              <a:t>What is the half-life of Einsteinium?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in Physics</a:t>
            </a:r>
            <a:br>
              <a:rPr lang="en-US" dirty="0" smtClean="0"/>
            </a:br>
            <a:r>
              <a:rPr lang="en-US" dirty="0" smtClean="0"/>
              <a:t>Textbook Scavenger Hunt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374360"/>
          </a:xfrm>
        </p:spPr>
        <p:txBody>
          <a:bodyPr/>
          <a:lstStyle/>
          <a:p>
            <a:r>
              <a:rPr lang="en-US" b="1" dirty="0" smtClean="0"/>
              <a:t>What is the half-life of Einsteinium?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New Book - 471.7 </a:t>
            </a:r>
            <a:r>
              <a:rPr lang="en-US" b="1" dirty="0" smtClean="0">
                <a:solidFill>
                  <a:srgbClr val="FF0000"/>
                </a:solidFill>
              </a:rPr>
              <a:t>days  (pg. A-15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Old Book – 275.7 days (pg. 1067)</a:t>
            </a:r>
          </a:p>
          <a:p>
            <a:pPr lvl="1"/>
            <a:r>
              <a:rPr lang="en-US" b="1" dirty="0" smtClean="0">
                <a:solidFill>
                  <a:srgbClr val="FFFF00"/>
                </a:solidFill>
              </a:rPr>
              <a:t>Why the difference?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in Physics</a:t>
            </a:r>
            <a:br>
              <a:rPr lang="en-US" dirty="0" smtClean="0"/>
            </a:br>
            <a:r>
              <a:rPr lang="en-US" dirty="0" smtClean="0"/>
              <a:t>Textbook Scavenger Hunt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374360"/>
          </a:xfrm>
        </p:spPr>
        <p:txBody>
          <a:bodyPr/>
          <a:lstStyle/>
          <a:p>
            <a:r>
              <a:rPr lang="en-US" b="1" dirty="0" smtClean="0"/>
              <a:t>What is the half-life of Einsteinium?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New Book - 471.7 </a:t>
            </a:r>
            <a:r>
              <a:rPr lang="en-US" b="1" dirty="0" smtClean="0">
                <a:solidFill>
                  <a:srgbClr val="FF0000"/>
                </a:solidFill>
              </a:rPr>
              <a:t>days  (pg. A-15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Old Book – 275.7 days (pg. 1067)</a:t>
            </a:r>
          </a:p>
          <a:p>
            <a:pPr lvl="1"/>
            <a:r>
              <a:rPr lang="en-US" b="1" dirty="0" smtClean="0">
                <a:solidFill>
                  <a:srgbClr val="FFFF00"/>
                </a:solidFill>
              </a:rPr>
              <a:t>Why the difference?</a:t>
            </a:r>
          </a:p>
          <a:p>
            <a:pPr lvl="2"/>
            <a:r>
              <a:rPr lang="en-US" b="1" dirty="0">
                <a:solidFill>
                  <a:srgbClr val="FFFF00"/>
                </a:solidFill>
              </a:rPr>
              <a:t>New Book </a:t>
            </a:r>
            <a:r>
              <a:rPr lang="en-US" b="1" dirty="0" smtClean="0">
                <a:solidFill>
                  <a:srgbClr val="FFFF00"/>
                </a:solidFill>
              </a:rPr>
              <a:t>– Einsteinium 252</a:t>
            </a:r>
            <a:endParaRPr lang="en-US" b="1" dirty="0">
              <a:solidFill>
                <a:srgbClr val="FFFF00"/>
              </a:solidFill>
            </a:endParaRPr>
          </a:p>
          <a:p>
            <a:pPr lvl="2"/>
            <a:r>
              <a:rPr lang="en-US" b="1" dirty="0">
                <a:solidFill>
                  <a:srgbClr val="FFFF00"/>
                </a:solidFill>
              </a:rPr>
              <a:t>Old Book – Einsteinium </a:t>
            </a:r>
            <a:r>
              <a:rPr lang="en-US" b="1" dirty="0" smtClean="0">
                <a:solidFill>
                  <a:srgbClr val="FFFF00"/>
                </a:solidFill>
              </a:rPr>
              <a:t>254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61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in Physics</a:t>
            </a:r>
            <a:br>
              <a:rPr lang="en-US" dirty="0" smtClean="0"/>
            </a:br>
            <a:r>
              <a:rPr lang="en-US" dirty="0" smtClean="0"/>
              <a:t>Textbook Scavenger Hunt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374360"/>
          </a:xfrm>
        </p:spPr>
        <p:txBody>
          <a:bodyPr/>
          <a:lstStyle/>
          <a:p>
            <a:r>
              <a:rPr lang="en-US" b="1" dirty="0" smtClean="0"/>
              <a:t>What is the Law of </a:t>
            </a:r>
            <a:r>
              <a:rPr lang="en-US" b="1" dirty="0" err="1" smtClean="0"/>
              <a:t>Sines</a:t>
            </a:r>
            <a:r>
              <a:rPr lang="en-US" b="1" dirty="0" smtClean="0"/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in Physics</a:t>
            </a:r>
            <a:br>
              <a:rPr lang="en-US" dirty="0" smtClean="0"/>
            </a:br>
            <a:r>
              <a:rPr lang="en-US" dirty="0" smtClean="0"/>
              <a:t>Textbook Scavenger Hunt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374360"/>
          </a:xfrm>
        </p:spPr>
        <p:txBody>
          <a:bodyPr/>
          <a:lstStyle/>
          <a:p>
            <a:r>
              <a:rPr lang="en-US" b="1" dirty="0" smtClean="0"/>
              <a:t>What is the Law of </a:t>
            </a:r>
            <a:r>
              <a:rPr lang="en-US" b="1" dirty="0" err="1" smtClean="0"/>
              <a:t>Sines</a:t>
            </a:r>
            <a:r>
              <a:rPr lang="en-US" b="1" dirty="0" smtClean="0"/>
              <a:t>?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Old Book - (page </a:t>
            </a:r>
            <a:r>
              <a:rPr lang="en-US" b="1" dirty="0" smtClean="0">
                <a:solidFill>
                  <a:srgbClr val="FF0000"/>
                </a:solidFill>
              </a:rPr>
              <a:t>1045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New Book – (page A-8)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1616075" y="2743200"/>
          <a:ext cx="5546725" cy="165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Equation" r:id="rId3" imgW="1320480" imgH="393480" progId="Equation.3">
                  <p:embed/>
                </p:oleObj>
              </mc:Choice>
              <mc:Fallback>
                <p:oleObj name="Equation" r:id="rId3" imgW="132048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075" y="2743200"/>
                        <a:ext cx="5546725" cy="16541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in Physics</a:t>
            </a:r>
            <a:br>
              <a:rPr lang="en-US" dirty="0" smtClean="0"/>
            </a:br>
            <a:r>
              <a:rPr lang="en-US" dirty="0" smtClean="0"/>
              <a:t>Textbook Scavenger Hunt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374360"/>
          </a:xfrm>
        </p:spPr>
        <p:txBody>
          <a:bodyPr/>
          <a:lstStyle/>
          <a:p>
            <a:r>
              <a:rPr lang="en-US" b="1" dirty="0" smtClean="0"/>
              <a:t>25-point bonus question:  Determine the thickness of one page of your book in </a:t>
            </a:r>
            <a:r>
              <a:rPr lang="en-US" b="1" dirty="0" smtClean="0"/>
              <a:t>micrometers using a ruler.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in Physics</a:t>
            </a:r>
            <a:br>
              <a:rPr lang="en-US" dirty="0" smtClean="0"/>
            </a:br>
            <a:r>
              <a:rPr lang="en-US" dirty="0" smtClean="0"/>
              <a:t>Textbook Scavenger Hunt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374360"/>
          </a:xfrm>
        </p:spPr>
        <p:txBody>
          <a:bodyPr/>
          <a:lstStyle/>
          <a:p>
            <a:r>
              <a:rPr lang="en-US" b="1" dirty="0" smtClean="0"/>
              <a:t>25-point bonus question:  Determine the thickness of one page of your book in micrometers.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1068388" y="3657600"/>
          <a:ext cx="7307262" cy="282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8" name="Equation" r:id="rId3" imgW="2336760" imgH="901440" progId="Equation.3">
                  <p:embed/>
                </p:oleObj>
              </mc:Choice>
              <mc:Fallback>
                <p:oleObj name="Equation" r:id="rId3" imgW="2336760" imgH="9014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8388" y="3657600"/>
                        <a:ext cx="7307262" cy="28225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Review:  Can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smtClean="0"/>
              <a:t>Quickly estimate the answer to a complicated problem to within a factor of 10?</a:t>
            </a:r>
          </a:p>
          <a:p>
            <a:r>
              <a:rPr lang="en-US" sz="3200" b="1" dirty="0" smtClean="0"/>
              <a:t>Can you use dimensional analysis to convert units and to check solutions?</a:t>
            </a:r>
          </a:p>
          <a:p>
            <a:r>
              <a:rPr lang="en-US" sz="3200" b="1" dirty="0" smtClean="0"/>
              <a:t>Find important facts in your textbook?</a:t>
            </a:r>
            <a:endParaRPr lang="en-US" sz="18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Order of Magnitude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smtClean="0"/>
              <a:t>Order of magnitude often refers to a number’s power of 10</a:t>
            </a:r>
            <a:endParaRPr lang="en-US" sz="1800" dirty="0" smtClean="0"/>
          </a:p>
          <a:p>
            <a:r>
              <a:rPr lang="en-US" sz="3200" b="1" dirty="0" err="1" smtClean="0"/>
              <a:t>Avagadro’s</a:t>
            </a:r>
            <a:r>
              <a:rPr lang="en-US" sz="3200" b="1" dirty="0" smtClean="0"/>
              <a:t> number is 6.02 x 10</a:t>
            </a:r>
            <a:r>
              <a:rPr lang="en-US" sz="3200" b="1" baseline="30000" dirty="0" smtClean="0"/>
              <a:t>23</a:t>
            </a:r>
            <a:r>
              <a:rPr lang="en-US" sz="3200" b="1" dirty="0" smtClean="0"/>
              <a:t>, it’s order of magnitude would be 10</a:t>
            </a:r>
            <a:r>
              <a:rPr lang="en-US" sz="3200" b="1" baseline="30000" dirty="0" smtClean="0"/>
              <a:t>23</a:t>
            </a: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3" action="ppaction://hlinkpres?slideindex=1&amp;slidetitle="/>
              </a:rPr>
              <a:t>Orders of Magnitude</a:t>
            </a:r>
            <a:br>
              <a:rPr lang="en-US" dirty="0" smtClean="0">
                <a:hlinkClick r:id="rId3" action="ppaction://hlinkpres?slideindex=1&amp;slidetitle="/>
              </a:rPr>
            </a:br>
            <a:r>
              <a:rPr lang="en-US" dirty="0" smtClean="0">
                <a:hlinkClick r:id="rId3" action="ppaction://hlinkpres?slideindex=1&amp;slidetitle="/>
              </a:rPr>
              <a:t>Perspective on Life</a:t>
            </a:r>
            <a:endParaRPr lang="en-US" dirty="0"/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238831"/>
              </p:ext>
            </p:extLst>
          </p:nvPr>
        </p:nvGraphicFramePr>
        <p:xfrm>
          <a:off x="2010578" y="2057400"/>
          <a:ext cx="6142822" cy="4606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resentation" r:id="rId4" imgW="4570378" imgH="3427437" progId="PowerPoint.Show.12">
                  <p:embed/>
                </p:oleObj>
              </mc:Choice>
              <mc:Fallback>
                <p:oleObj name="Presentation" r:id="rId4" imgW="4570378" imgH="342743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10578" y="2057400"/>
                        <a:ext cx="6142822" cy="4606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6000" dirty="0" smtClean="0">
                <a:latin typeface="Viner Hand ITC" pitchFamily="66" charset="0"/>
              </a:rPr>
              <a:t>Questions?</a:t>
            </a:r>
            <a:endParaRPr lang="en-US" sz="6000" dirty="0">
              <a:latin typeface="Viner Hand ITC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vil%20He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52400"/>
            <a:ext cx="4128596" cy="393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#24-30, 32-33</a:t>
            </a:r>
          </a:p>
          <a:p>
            <a:pPr lvl="1"/>
            <a:r>
              <a:rPr lang="en-US" b="1" i="1" dirty="0" smtClean="0"/>
              <a:t>Be sure to state the assumptions you make for each problem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/>
              <a:t>Order of Magnitude Estimating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smtClean="0"/>
              <a:t>Round all numbers to one significant digit before performing operations.</a:t>
            </a:r>
            <a:endParaRPr lang="en-US" sz="1800" dirty="0" smtClean="0"/>
          </a:p>
          <a:p>
            <a:r>
              <a:rPr lang="en-US" sz="3200" b="1" dirty="0" smtClean="0"/>
              <a:t>Find an order of magnitude estimate for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676400" y="3810000"/>
          <a:ext cx="6019800" cy="770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3" imgW="1587240" imgH="203040" progId="Equation.3">
                  <p:embed/>
                </p:oleObj>
              </mc:Choice>
              <mc:Fallback>
                <p:oleObj name="Equation" r:id="rId3" imgW="158724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810000"/>
                        <a:ext cx="6019800" cy="77053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/>
              <a:t>Order of Magnitude Estimating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smtClean="0"/>
              <a:t>Rounding all numbers to one significant digit before performing operations.</a:t>
            </a:r>
            <a:endParaRPr lang="en-US" sz="1800" dirty="0" smtClean="0"/>
          </a:p>
          <a:p>
            <a:r>
              <a:rPr lang="en-US" sz="3200" b="1" dirty="0" smtClean="0"/>
              <a:t>Find an order of magnitude estimate for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676400" y="3449638"/>
          <a:ext cx="6019800" cy="173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3" imgW="1587240" imgH="457200" progId="Equation.3">
                  <p:embed/>
                </p:oleObj>
              </mc:Choice>
              <mc:Fallback>
                <p:oleObj name="Equation" r:id="rId3" imgW="158724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449638"/>
                        <a:ext cx="6019800" cy="17319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/>
              <a:t>Order of Magnitude Estimating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smtClean="0"/>
              <a:t>Rounding all numbers to one significant digit before performing operations.</a:t>
            </a:r>
            <a:endParaRPr lang="en-US" sz="1800" dirty="0" smtClean="0"/>
          </a:p>
          <a:p>
            <a:r>
              <a:rPr lang="en-US" sz="3200" b="1" dirty="0" smtClean="0"/>
              <a:t>Find an order of magnitude estimate for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2607840"/>
              </p:ext>
            </p:extLst>
          </p:nvPr>
        </p:nvGraphicFramePr>
        <p:xfrm>
          <a:off x="954088" y="3595688"/>
          <a:ext cx="7466012" cy="279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3" imgW="1968480" imgH="736560" progId="Equation.3">
                  <p:embed/>
                </p:oleObj>
              </mc:Choice>
              <mc:Fallback>
                <p:oleObj name="Equation" r:id="rId3" imgW="1968480" imgH="7365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088" y="3595688"/>
                        <a:ext cx="7466012" cy="27908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/>
              <a:t>Order of Magnitude Estimating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smtClean="0"/>
              <a:t>Rounding all numbers to one significant digit before performing operations.</a:t>
            </a:r>
            <a:endParaRPr lang="en-US" sz="1800" dirty="0" smtClean="0"/>
          </a:p>
          <a:p>
            <a:r>
              <a:rPr lang="en-US" sz="3200" b="1" dirty="0" smtClean="0"/>
              <a:t>Find an order of magnitude estimate for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981200" y="3533313"/>
          <a:ext cx="5105400" cy="301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3" imgW="1587240" imgH="939600" progId="Equation.3">
                  <p:embed/>
                </p:oleObj>
              </mc:Choice>
              <mc:Fallback>
                <p:oleObj name="Equation" r:id="rId3" imgW="1587240" imgH="939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533313"/>
                        <a:ext cx="5105400" cy="301988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1046</TotalTime>
  <Words>1058</Words>
  <Application>Microsoft Office PowerPoint</Application>
  <PresentationFormat>On-screen Show (4:3)</PresentationFormat>
  <Paragraphs>160</Paragraphs>
  <Slides>52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Consolas</vt:lpstr>
      <vt:lpstr>Corbel</vt:lpstr>
      <vt:lpstr>Symbol</vt:lpstr>
      <vt:lpstr>Viner Hand ITC</vt:lpstr>
      <vt:lpstr>Wingdings</vt:lpstr>
      <vt:lpstr>Wingdings 2</vt:lpstr>
      <vt:lpstr>Wingdings 3</vt:lpstr>
      <vt:lpstr>Metro</vt:lpstr>
      <vt:lpstr>Equation</vt:lpstr>
      <vt:lpstr>Microsoft Equation 3.0</vt:lpstr>
      <vt:lpstr>Microsoft PowerPoint Presentation</vt:lpstr>
      <vt:lpstr>Devil physics The baddest class on campus AP Physics</vt:lpstr>
      <vt:lpstr>Giancoli Lesson 1-7 to 1-8 Order of magnitude: rapid  estimating Dimensions and dimensional analysis</vt:lpstr>
      <vt:lpstr>Introductory Video Powers of 10 – Scales of the Universe</vt:lpstr>
      <vt:lpstr>Objectives</vt:lpstr>
      <vt:lpstr>Order of Magnitude </vt:lpstr>
      <vt:lpstr>Order of Magnitude Estimating</vt:lpstr>
      <vt:lpstr>Order of Magnitude Estimating</vt:lpstr>
      <vt:lpstr>Order of Magnitude Estimating</vt:lpstr>
      <vt:lpstr>Order of Magnitude Estimating</vt:lpstr>
      <vt:lpstr>Dimensional Analysis</vt:lpstr>
      <vt:lpstr>Dimensional Analysis</vt:lpstr>
      <vt:lpstr>Dimensional Analysis</vt:lpstr>
      <vt:lpstr>Dimensional Analysis</vt:lpstr>
      <vt:lpstr>Dimensional Analysis</vt:lpstr>
      <vt:lpstr>Dimensional Analysis</vt:lpstr>
      <vt:lpstr>Dimensional Analysis</vt:lpstr>
      <vt:lpstr>Dimensional Analysis</vt:lpstr>
      <vt:lpstr>Dimensional Analysis</vt:lpstr>
      <vt:lpstr>Dimensional Analysis</vt:lpstr>
      <vt:lpstr>Dimensional Analysis</vt:lpstr>
      <vt:lpstr>Dimensional Analysis</vt:lpstr>
      <vt:lpstr>Dimensional Analysis</vt:lpstr>
      <vt:lpstr>Dimensional Analysis</vt:lpstr>
      <vt:lpstr>Information in the textbook</vt:lpstr>
      <vt:lpstr>Math in Physics Textbook Scavenger Hunt</vt:lpstr>
      <vt:lpstr>Math in Physics Textbook Scavenger Hunt</vt:lpstr>
      <vt:lpstr>Math in Physics Textbook Scavenger Hunt</vt:lpstr>
      <vt:lpstr>Math in Physics Textbook Scavenger Hunt</vt:lpstr>
      <vt:lpstr>Math in Physics Textbook Scavenger Hunt</vt:lpstr>
      <vt:lpstr>Math in Physics Textbook Scavenger Hunt</vt:lpstr>
      <vt:lpstr>Math in Physics Textbook Scavenger Hunt</vt:lpstr>
      <vt:lpstr>Math in Physics Textbook Scavenger Hunt</vt:lpstr>
      <vt:lpstr>Math in Physics Textbook Scavenger Hunt</vt:lpstr>
      <vt:lpstr>Math in Physics Textbook Scavenger Hunt</vt:lpstr>
      <vt:lpstr>Math in Physics Textbook Scavenger Hunt</vt:lpstr>
      <vt:lpstr>Math in Physics Textbook Scavenger Hunt</vt:lpstr>
      <vt:lpstr>Math in Physics Textbook Scavenger Hunt</vt:lpstr>
      <vt:lpstr>Math in Physics Textbook Scavenger Hunt</vt:lpstr>
      <vt:lpstr>Math in Physics Textbook Scavenger Hunt</vt:lpstr>
      <vt:lpstr>Math in Physics Textbook Scavenger Hunt</vt:lpstr>
      <vt:lpstr>Math in Physics Textbook Scavenger Hunt</vt:lpstr>
      <vt:lpstr>Math in Physics Textbook Scavenger Hunt</vt:lpstr>
      <vt:lpstr>Math in Physics Textbook Scavenger Hunt</vt:lpstr>
      <vt:lpstr>Math in Physics Textbook Scavenger Hunt</vt:lpstr>
      <vt:lpstr>Math in Physics Textbook Scavenger Hunt</vt:lpstr>
      <vt:lpstr>Math in Physics Textbook Scavenger Hunt</vt:lpstr>
      <vt:lpstr>Math in Physics Textbook Scavenger Hunt</vt:lpstr>
      <vt:lpstr>Math in Physics Textbook Scavenger Hunt</vt:lpstr>
      <vt:lpstr>Review:  Can You</vt:lpstr>
      <vt:lpstr>Orders of Magnitude Perspective on Life</vt:lpstr>
      <vt:lpstr>Questions?</vt:lpstr>
      <vt:lpstr>Homework</vt:lpstr>
    </vt:vector>
  </TitlesOfParts>
  <Company>pcsb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Devil physics The baddest class on campus IB Physics Physics I Honors / Pre-IB Physics</dc:title>
  <dc:creator>Kyle Smith</dc:creator>
  <cp:lastModifiedBy>Smith Kyle</cp:lastModifiedBy>
  <cp:revision>63</cp:revision>
  <dcterms:created xsi:type="dcterms:W3CDTF">2010-12-08T08:20:03Z</dcterms:created>
  <dcterms:modified xsi:type="dcterms:W3CDTF">2015-09-03T18:30:34Z</dcterms:modified>
</cp:coreProperties>
</file>