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9"/>
  </p:handoutMasterIdLst>
  <p:sldIdLst>
    <p:sldId id="256" r:id="rId2"/>
    <p:sldId id="258" r:id="rId3"/>
    <p:sldId id="318" r:id="rId4"/>
    <p:sldId id="320" r:id="rId5"/>
    <p:sldId id="321" r:id="rId6"/>
    <p:sldId id="322" r:id="rId7"/>
    <p:sldId id="324" r:id="rId8"/>
    <p:sldId id="325" r:id="rId9"/>
    <p:sldId id="326" r:id="rId10"/>
    <p:sldId id="323" r:id="rId11"/>
    <p:sldId id="327" r:id="rId12"/>
    <p:sldId id="328" r:id="rId13"/>
    <p:sldId id="329" r:id="rId14"/>
    <p:sldId id="330" r:id="rId15"/>
    <p:sldId id="331" r:id="rId16"/>
    <p:sldId id="332" r:id="rId17"/>
    <p:sldId id="317" r:id="rId18"/>
    <p:sldId id="298" r:id="rId19"/>
    <p:sldId id="346" r:id="rId20"/>
    <p:sldId id="301" r:id="rId21"/>
    <p:sldId id="347" r:id="rId22"/>
    <p:sldId id="302" r:id="rId23"/>
    <p:sldId id="348" r:id="rId24"/>
    <p:sldId id="303" r:id="rId25"/>
    <p:sldId id="304" r:id="rId26"/>
    <p:sldId id="305" r:id="rId27"/>
    <p:sldId id="306" r:id="rId28"/>
    <p:sldId id="349" r:id="rId29"/>
    <p:sldId id="319" r:id="rId30"/>
    <p:sldId id="299" r:id="rId31"/>
    <p:sldId id="307" r:id="rId32"/>
    <p:sldId id="314" r:id="rId33"/>
    <p:sldId id="315" r:id="rId34"/>
    <p:sldId id="308" r:id="rId35"/>
    <p:sldId id="310" r:id="rId36"/>
    <p:sldId id="288" r:id="rId37"/>
    <p:sldId id="257" r:id="rId38"/>
    <p:sldId id="283" r:id="rId39"/>
    <p:sldId id="266" r:id="rId40"/>
    <p:sldId id="267" r:id="rId41"/>
    <p:sldId id="268" r:id="rId42"/>
    <p:sldId id="269" r:id="rId43"/>
    <p:sldId id="270" r:id="rId44"/>
    <p:sldId id="271" r:id="rId45"/>
    <p:sldId id="313" r:id="rId46"/>
    <p:sldId id="272" r:id="rId47"/>
    <p:sldId id="273" r:id="rId48"/>
    <p:sldId id="293" r:id="rId49"/>
    <p:sldId id="274" r:id="rId50"/>
    <p:sldId id="294" r:id="rId51"/>
    <p:sldId id="279" r:id="rId52"/>
    <p:sldId id="281" r:id="rId53"/>
    <p:sldId id="339" r:id="rId54"/>
    <p:sldId id="340" r:id="rId55"/>
    <p:sldId id="341" r:id="rId56"/>
    <p:sldId id="342" r:id="rId57"/>
    <p:sldId id="343" r:id="rId58"/>
    <p:sldId id="344" r:id="rId59"/>
    <p:sldId id="345" r:id="rId60"/>
    <p:sldId id="335" r:id="rId61"/>
    <p:sldId id="336" r:id="rId62"/>
    <p:sldId id="337" r:id="rId63"/>
    <p:sldId id="338" r:id="rId64"/>
    <p:sldId id="334" r:id="rId65"/>
    <p:sldId id="333" r:id="rId66"/>
    <p:sldId id="264" r:id="rId67"/>
    <p:sldId id="265"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B6FB017-8C37-41D7-9302-624E3402B14E}" type="datetimeFigureOut">
              <a:rPr lang="en-US" smtClean="0"/>
              <a:pPr/>
              <a:t>4/23/2015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76AB1DE-6581-44A1-BDFE-615EA9E9BDE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transition>
    <p:random/>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4/23/2015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4/23/2015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transition>
    <p:random/>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4/23/2015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sndAc>
      <p:stSnd>
        <p:snd r:embed="rId13" name="wind.wav"/>
      </p:stSnd>
    </p:sndAc>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E:\AAASync\AP%20Physics%201\Lesson%20Plans\Giancoli%20Lessons\Giancoli%20Chapter%2011\Giancoli%20Lesson%2011-11%20to%2011-13\reflection.wmv" TargetMode="External"/><Relationship Id="rId5" Type="http://schemas.openxmlformats.org/officeDocument/2006/relationships/image" Target="../media/image4.png"/><Relationship Id="rId4" Type="http://schemas.openxmlformats.org/officeDocument/2006/relationships/hyperlink" Target="reflection.wmv" TargetMode="Externa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E:\AAASync\AP%20Physics%201\Lesson%20Plans\Giancoli%20Lessons\Giancoli%20Chapter%2011\Giancoli%20Lesson%2011-11%20to%2011-13\Interference.wmv" TargetMode="External"/><Relationship Id="rId5" Type="http://schemas.openxmlformats.org/officeDocument/2006/relationships/image" Target="../media/image11.png"/><Relationship Id="rId4" Type="http://schemas.openxmlformats.org/officeDocument/2006/relationships/hyperlink" Target="Interference.wm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Reading%20Activity%20Lsn%2011-11%20to%2011-13%20--%20ANSWERS.docx"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E:\AAASync\AP%20Physics%201\Lesson%20Plans\Giancoli%20Lessons\Giancoli%20Chapter%2011\Giancoli%20Lesson%2011-11%20to%2011-13\World%20Record.wmv" TargetMode="External"/><Relationship Id="rId5" Type="http://schemas.openxmlformats.org/officeDocument/2006/relationships/image" Target="../media/image16.png"/><Relationship Id="rId4" Type="http://schemas.openxmlformats.org/officeDocument/2006/relationships/hyperlink" Target="World%20Record.wmv" TargetMode="Externa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E:\AAASync\AP%20Physics%201\Lesson%20Plans\Giancoli%20Lessons\Giancoli%20Chapter%2011\Giancoli%20Lesson%2011-11%20to%2011-13\Standing%20Waves.wmv" TargetMode="External"/><Relationship Id="rId5" Type="http://schemas.openxmlformats.org/officeDocument/2006/relationships/image" Target="../media/image17.png"/><Relationship Id="rId4" Type="http://schemas.openxmlformats.org/officeDocument/2006/relationships/hyperlink" Target="Standing%20Waves.wmv" TargetMode="Externa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file:///E:\AAASync\AP%20Physics%201\Lesson%20Plans\Giancoli%20Lessons\Giancoli%20Chapter%2011\Giancoli%20Lesson%2011-11%20to%2011-13\Making%20waves.wmv" TargetMode="External"/><Relationship Id="rId5" Type="http://schemas.openxmlformats.org/officeDocument/2006/relationships/image" Target="../media/image18.png"/><Relationship Id="rId4" Type="http://schemas.openxmlformats.org/officeDocument/2006/relationships/hyperlink" Target="Making_standing_waves.wmv" TargetMode="Externa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phet.colorado.edu/sims/wave-on-a-string/wave-on-a-string_en.html"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audio" Target="file:///E:\AAASync\AP%20Physics%201\Lesson%20Plans\Giancoli%20Lessons\Giancoli%20Chapter%2011\Giancoli%20Lesson%2011-11%20to%2011-13\06%20Double%20Vision.wma" TargetMode="External"/><Relationship Id="rId5" Type="http://schemas.openxmlformats.org/officeDocument/2006/relationships/image" Target="../media/image3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2800" dirty="0" err="1" smtClean="0">
                <a:latin typeface="Pristina" pitchFamily="66" charset="0"/>
              </a:rPr>
              <a:t>Ap</a:t>
            </a:r>
            <a:r>
              <a:rPr lang="en-US" sz="2800" dirty="0" smtClean="0">
                <a:latin typeface="Pristina" pitchFamily="66" charset="0"/>
              </a:rPr>
              <a:t>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3" cstate="print"/>
          <a:stretch>
            <a:fillRect/>
          </a:stretch>
        </p:blipFill>
        <p:spPr>
          <a:xfrm>
            <a:off x="2438400" y="152400"/>
            <a:ext cx="4128596" cy="3930650"/>
          </a:xfrm>
          <a:prstGeom prst="rect">
            <a:avLst/>
          </a:prstGeom>
        </p:spPr>
      </p:pic>
      <p:pic>
        <p:nvPicPr>
          <p:cNvPr id="24578" name="Picture 2" descr="https://focus.pcsb.org/uploaded-assets/2008/5202001684.jpg"/>
          <p:cNvPicPr>
            <a:picLocks noChangeAspect="1" noChangeArrowheads="1"/>
          </p:cNvPicPr>
          <p:nvPr/>
        </p:nvPicPr>
        <p:blipFill>
          <a:blip r:embed="rId4" cstate="print"/>
          <a:srcRect/>
          <a:stretch>
            <a:fillRect/>
          </a:stretch>
        </p:blipFill>
        <p:spPr bwMode="auto">
          <a:xfrm>
            <a:off x="228600" y="152400"/>
            <a:ext cx="2133600" cy="2972816"/>
          </a:xfrm>
          <a:prstGeom prst="rect">
            <a:avLst/>
          </a:prstGeom>
          <a:noFill/>
        </p:spPr>
      </p:pic>
      <p:sp>
        <p:nvSpPr>
          <p:cNvPr id="6" name="TextBox 5"/>
          <p:cNvSpPr txBox="1"/>
          <p:nvPr/>
        </p:nvSpPr>
        <p:spPr>
          <a:xfrm>
            <a:off x="-152400" y="3200400"/>
            <a:ext cx="2667000" cy="461665"/>
          </a:xfrm>
          <a:prstGeom prst="rect">
            <a:avLst/>
          </a:prstGeom>
          <a:noFill/>
        </p:spPr>
        <p:txBody>
          <a:bodyPr wrap="square" rtlCol="0">
            <a:spAutoFit/>
          </a:bodyPr>
          <a:lstStyle/>
          <a:p>
            <a:pPr algn="ctr"/>
            <a:r>
              <a:rPr lang="en-US" sz="2400" i="1" dirty="0" smtClean="0">
                <a:latin typeface="Pristina" pitchFamily="66" charset="0"/>
              </a:rPr>
              <a:t>Student of the Week</a:t>
            </a:r>
            <a:endParaRPr lang="en-US" sz="2400" i="1" dirty="0">
              <a:latin typeface="Pristina" pitchFamily="66" charset="0"/>
            </a:endParaRP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endParaRPr lang="en-US" dirty="0" smtClean="0"/>
          </a:p>
          <a:p>
            <a:r>
              <a:rPr lang="en-US" sz="3200" dirty="0" smtClean="0"/>
              <a:t>The student is able to make claims and predictions about the net disturbance that occurs when two waves overlap. Examples should include standing waves.</a:t>
            </a:r>
          </a:p>
          <a:p>
            <a:r>
              <a:rPr lang="en-US" sz="3200" dirty="0" smtClean="0"/>
              <a:t>The student is able to construct representations to graphically analyze situations in which two waves overlap over time using the principle of superposition.</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use representations of individual pulses and construct representations to model the interaction of two wave pulses to analyze the superposition of two pulses.</a:t>
            </a:r>
          </a:p>
          <a:p>
            <a:r>
              <a:rPr lang="en-US" sz="3200" dirty="0" smtClean="0"/>
              <a:t>The student is able to design a suitable experiment and analyze data illustrating the superposition of mechanical waves (only for wave pulses or standing waves).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student is able to design a plan for collecting data to quantify the amplitude variations when two or more traveling waves or wave pulses interact in a given medium.</a:t>
            </a:r>
          </a:p>
          <a:p>
            <a:r>
              <a:rPr lang="en-US" sz="3200" dirty="0" smtClean="0"/>
              <a:t>The student is able to analyze data or observations or evaluate evidence of the interaction of two or more traveling waves in one or two dimensions (i.e., circular wave fronts) to evaluate the variations in resultant amplitudes.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student is able to refine a scientific question related to standing waves and design a detailed plan for the experiment that can be conducted to examine the phenomenon qualitatively or quantitatively.</a:t>
            </a:r>
          </a:p>
          <a:p>
            <a:r>
              <a:rPr lang="en-US" sz="3200" dirty="0" smtClean="0"/>
              <a:t>The student is able to predict properties of standing waves that result from the addition of incident and reflected waves that are confined to a region and have nodes and antinodes.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The student is able to plan data collection strategies, predict the outcome based on the relationship under test, perform data analysis, evaluate evidence compared to the prediction, explain any discrepancy and, if necessary, revise the relationship among variables responsible for establishing standing waves on a string or in a column of air.</a:t>
            </a:r>
          </a:p>
          <a:p>
            <a:r>
              <a:rPr lang="en-US" sz="3200" dirty="0" smtClean="0"/>
              <a:t>The student is able to describe representations and models of situations in which standing waves result from the addition of incident and reflected waves confined to a region.</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challenge with evidence the claim that the wavelengths of standing waves are determined by the frequency of the source regardless of the size of the region.</a:t>
            </a:r>
          </a:p>
          <a:p>
            <a:r>
              <a:rPr lang="en-US" sz="3200" dirty="0" smtClean="0"/>
              <a:t>The student is able to use a visual representation to explain how waves of slightly different frequency give rise to the phenomenon of beats.</a:t>
            </a:r>
            <a:endParaRPr lang="en-US" sz="2400" dirty="0" smtClean="0"/>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calculate wavelengths and frequencies (if given wave speed) of standing waves based on boundary conditions and length of region within which the wave is confined, and calculate numerical values of wavelengths and frequencies. Examples should include musical instruments.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hlinkClick r:id="rId4" action="ppaction://hlinkfile"/>
              </a:rPr>
              <a:t>Light Reflection and Refraction</a:t>
            </a:r>
            <a:endParaRPr lang="en-US" dirty="0"/>
          </a:p>
        </p:txBody>
      </p:sp>
      <p:pic>
        <p:nvPicPr>
          <p:cNvPr id="14" name="reflection.wmv">
            <a:hlinkClick r:id="" action="ppaction://media"/>
          </p:cNvPr>
          <p:cNvPicPr>
            <a:picLocks noGrp="1" noRot="1" noChangeAspect="1"/>
          </p:cNvPicPr>
          <p:nvPr>
            <p:ph idx="1"/>
            <a:videoFile r:link="rId1"/>
          </p:nvPr>
        </p:nvPicPr>
        <p:blipFill>
          <a:blip r:embed="rId5" cstate="print"/>
          <a:stretch>
            <a:fillRect/>
          </a:stretch>
        </p:blipFill>
        <p:spPr>
          <a:xfrm>
            <a:off x="1600200" y="1670050"/>
            <a:ext cx="6705600" cy="5029200"/>
          </a:xfrm>
          <a:prstGeom prst="rect">
            <a:avLst/>
          </a:prstGeom>
        </p:spPr>
      </p:pic>
    </p:spTree>
  </p:cSld>
  <p:clrMapOvr>
    <a:masterClrMapping/>
  </p:clrMapOvr>
  <p:transition>
    <p:random/>
    <p:sndAc>
      <p:stSnd>
        <p:snd r:embed="rId3" name="wind.wav"/>
      </p:stSnd>
    </p:sndAc>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p:txBody>
          <a:bodyPr/>
          <a:lstStyle/>
          <a:p>
            <a:r>
              <a:rPr lang="en-US" sz="3200" b="1" i="1" dirty="0" smtClean="0">
                <a:solidFill>
                  <a:srgbClr val="FFFF00"/>
                </a:solidFill>
              </a:rPr>
              <a:t>What happens to a pulse on a rope tied to a wall?</a:t>
            </a:r>
            <a:endParaRPr lang="en-US" sz="1800" i="1" dirty="0" smtClean="0">
              <a:solidFill>
                <a:srgbClr val="FFFF00"/>
              </a:solidFill>
            </a:endParaRPr>
          </a:p>
          <a:p>
            <a:endParaRPr lang="en-US" dirty="0"/>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p:txBody>
          <a:bodyPr/>
          <a:lstStyle/>
          <a:p>
            <a:r>
              <a:rPr lang="en-US" sz="3200" b="1" i="1" dirty="0" smtClean="0"/>
              <a:t>What happens to a pulse on a rope tied to a wall?</a:t>
            </a:r>
            <a:endParaRPr lang="en-US" sz="1800" i="1" dirty="0" smtClean="0"/>
          </a:p>
          <a:p>
            <a:pPr lvl="1"/>
            <a:r>
              <a:rPr lang="en-US" sz="2800" b="1" dirty="0" smtClean="0"/>
              <a:t>The pulse reflects inverted and traveling in the opposite direction</a:t>
            </a:r>
            <a:endParaRPr lang="en-US" sz="1200" dirty="0" smtClean="0"/>
          </a:p>
          <a:p>
            <a:endParaRPr lang="en-US" dirty="0"/>
          </a:p>
        </p:txBody>
      </p:sp>
      <p:pic>
        <p:nvPicPr>
          <p:cNvPr id="4" name="Picture 3" descr="Reflection of rope pulse.JPG"/>
          <p:cNvPicPr/>
          <p:nvPr/>
        </p:nvPicPr>
        <p:blipFill>
          <a:blip r:embed="rId3" cstate="print"/>
          <a:srcRect l="3029" t="6140" r="1884" b="18421"/>
          <a:stretch>
            <a:fillRect/>
          </a:stretch>
        </p:blipFill>
        <p:spPr>
          <a:xfrm>
            <a:off x="2209800" y="4038600"/>
            <a:ext cx="5410200" cy="2590800"/>
          </a:xfrm>
          <a:prstGeom prst="rect">
            <a:avLst/>
          </a:prstGeom>
        </p:spPr>
      </p:pic>
    </p:spTree>
  </p:cSld>
  <p:clrMapOvr>
    <a:masterClrMapping/>
  </p:clrMapOvr>
  <p:transition>
    <p:random/>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7772400" cy="5708904"/>
          </a:xfrm>
        </p:spPr>
        <p:txBody>
          <a:bodyPr/>
          <a:lstStyle/>
          <a:p>
            <a:r>
              <a:rPr lang="en-US" dirty="0" err="1" smtClean="0"/>
              <a:t>Lsn</a:t>
            </a:r>
            <a:r>
              <a:rPr lang="en-US" dirty="0" smtClean="0"/>
              <a:t> 11-11: Reflection and Transmission of waves</a:t>
            </a:r>
            <a:br>
              <a:rPr lang="en-US" dirty="0" smtClean="0"/>
            </a:br>
            <a:r>
              <a:rPr lang="en-US" dirty="0" smtClean="0"/>
              <a:t/>
            </a:r>
            <a:br>
              <a:rPr lang="en-US" dirty="0" smtClean="0"/>
            </a:br>
            <a:r>
              <a:rPr lang="en-US" dirty="0" err="1" smtClean="0"/>
              <a:t>Lsn</a:t>
            </a:r>
            <a:r>
              <a:rPr lang="en-US" dirty="0" smtClean="0"/>
              <a:t> 11-12: Interference: principles of superposition</a:t>
            </a:r>
            <a:br>
              <a:rPr lang="en-US" dirty="0" smtClean="0"/>
            </a:br>
            <a:r>
              <a:rPr lang="en-US" dirty="0" smtClean="0"/>
              <a:t/>
            </a:r>
            <a:br>
              <a:rPr lang="en-US" dirty="0" smtClean="0"/>
            </a:br>
            <a:r>
              <a:rPr lang="en-US" dirty="0" err="1" smtClean="0"/>
              <a:t>Lsn</a:t>
            </a:r>
            <a:r>
              <a:rPr lang="en-US" dirty="0" smtClean="0"/>
              <a:t> 11-13: Standing waves; resonance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783560"/>
            <a:ext cx="3810000" cy="4572000"/>
          </a:xfrm>
        </p:spPr>
        <p:txBody>
          <a:bodyPr/>
          <a:lstStyle/>
          <a:p>
            <a:r>
              <a:rPr lang="en-US" sz="3200" b="1" i="1" dirty="0" smtClean="0">
                <a:solidFill>
                  <a:srgbClr val="FFFF00"/>
                </a:solidFill>
              </a:rPr>
              <a:t>What happens to a pulse on a rope with the end free?</a:t>
            </a:r>
            <a:endParaRPr lang="en-US" sz="1800" i="1" dirty="0" smtClean="0">
              <a:solidFill>
                <a:srgbClr val="FFFF00"/>
              </a:solidFill>
            </a:endParaRPr>
          </a:p>
          <a:p>
            <a:endParaRPr lang="en-US" dirty="0"/>
          </a:p>
        </p:txBody>
      </p:sp>
    </p:spTree>
  </p:cSld>
  <p:clrMapOvr>
    <a:masterClrMapping/>
  </p:clrMapOvr>
  <p:transition>
    <p:random/>
    <p:sndAc>
      <p:stSnd>
        <p:snd r:embed="rId2" name="wind.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783560"/>
            <a:ext cx="3810000" cy="4572000"/>
          </a:xfrm>
        </p:spPr>
        <p:txBody>
          <a:bodyPr/>
          <a:lstStyle/>
          <a:p>
            <a:r>
              <a:rPr lang="en-US" sz="3200" b="1" i="1" dirty="0" smtClean="0">
                <a:solidFill>
                  <a:srgbClr val="FFFF00"/>
                </a:solidFill>
              </a:rPr>
              <a:t>What happens to a pulse on a rope with the end free?</a:t>
            </a:r>
            <a:endParaRPr lang="en-US" sz="1800" i="1" dirty="0" smtClean="0">
              <a:solidFill>
                <a:srgbClr val="FFFF00"/>
              </a:solidFill>
            </a:endParaRPr>
          </a:p>
          <a:p>
            <a:pPr lvl="1"/>
            <a:r>
              <a:rPr lang="en-US" sz="2800" b="1" dirty="0" smtClean="0"/>
              <a:t>The pulse reflects </a:t>
            </a:r>
            <a:r>
              <a:rPr lang="en-US" sz="2800" b="1" i="1" dirty="0" smtClean="0"/>
              <a:t>upright</a:t>
            </a:r>
            <a:r>
              <a:rPr lang="en-US" sz="2800" b="1" dirty="0" smtClean="0"/>
              <a:t> and traveling in the opposite direction</a:t>
            </a:r>
            <a:endParaRPr lang="en-US" sz="1200" dirty="0" smtClean="0"/>
          </a:p>
          <a:p>
            <a:endParaRPr lang="en-US" dirty="0"/>
          </a:p>
        </p:txBody>
      </p:sp>
      <p:pic>
        <p:nvPicPr>
          <p:cNvPr id="5" name="Picture 4" descr="scan0001.jpg"/>
          <p:cNvPicPr>
            <a:picLocks noChangeAspect="1"/>
          </p:cNvPicPr>
          <p:nvPr/>
        </p:nvPicPr>
        <p:blipFill>
          <a:blip r:embed="rId3" cstate="print"/>
          <a:stretch>
            <a:fillRect/>
          </a:stretch>
        </p:blipFill>
        <p:spPr>
          <a:xfrm>
            <a:off x="3897168" y="1600200"/>
            <a:ext cx="5094432" cy="4419600"/>
          </a:xfrm>
          <a:prstGeom prst="rect">
            <a:avLst/>
          </a:prstGeom>
        </p:spPr>
      </p:pic>
    </p:spTree>
  </p:cSld>
  <p:clrMapOvr>
    <a:masterClrMapping/>
  </p:clrMapOvr>
  <p:transition>
    <p:random/>
    <p:sndAc>
      <p:stSnd>
        <p:snd r:embed="rId2" name="wind.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447800"/>
            <a:ext cx="4495800" cy="5029200"/>
          </a:xfrm>
        </p:spPr>
        <p:txBody>
          <a:bodyPr>
            <a:normAutofit/>
          </a:bodyPr>
          <a:lstStyle/>
          <a:p>
            <a:r>
              <a:rPr lang="en-US" sz="3200" b="1" i="1" dirty="0" smtClean="0">
                <a:solidFill>
                  <a:srgbClr val="FFFF00"/>
                </a:solidFill>
              </a:rPr>
              <a:t>What happens to a pulse on a rope that goes from a small to a larger diameter?</a:t>
            </a:r>
            <a:endParaRPr lang="en-US" sz="1800" i="1" dirty="0" smtClean="0">
              <a:solidFill>
                <a:srgbClr val="FFFF00"/>
              </a:solidFill>
            </a:endParaRPr>
          </a:p>
          <a:p>
            <a:endParaRPr lang="en-US" dirty="0"/>
          </a:p>
        </p:txBody>
      </p:sp>
    </p:spTree>
  </p:cSld>
  <p:clrMapOvr>
    <a:masterClrMapping/>
  </p:clrMapOvr>
  <p:transition>
    <p:random/>
    <p:sndAc>
      <p:stSnd>
        <p:snd r:embed="rId2" name="wind.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447800"/>
            <a:ext cx="4495800" cy="5029200"/>
          </a:xfrm>
        </p:spPr>
        <p:txBody>
          <a:bodyPr>
            <a:normAutofit/>
          </a:bodyPr>
          <a:lstStyle/>
          <a:p>
            <a:r>
              <a:rPr lang="en-US" sz="3200" b="1" i="1" dirty="0" smtClean="0">
                <a:solidFill>
                  <a:srgbClr val="FFFF00"/>
                </a:solidFill>
              </a:rPr>
              <a:t>What happens to a pulse on a rope that goes from a small to a larger diameter?</a:t>
            </a:r>
            <a:endParaRPr lang="en-US" sz="1800" i="1" dirty="0" smtClean="0">
              <a:solidFill>
                <a:srgbClr val="FFFF00"/>
              </a:solidFill>
            </a:endParaRPr>
          </a:p>
          <a:p>
            <a:pPr lvl="1"/>
            <a:r>
              <a:rPr lang="en-US" sz="2800" b="1" dirty="0" smtClean="0"/>
              <a:t>A portion of the pulse is reflected inverted and another portion is transmitted to the larger diameter rope</a:t>
            </a:r>
          </a:p>
          <a:p>
            <a:pPr lvl="1"/>
            <a:r>
              <a:rPr lang="en-US" sz="2800" b="1" dirty="0" smtClean="0"/>
              <a:t>Elastic collision????</a:t>
            </a:r>
            <a:endParaRPr lang="en-US" sz="1200" dirty="0" smtClean="0"/>
          </a:p>
          <a:p>
            <a:endParaRPr lang="en-US" dirty="0"/>
          </a:p>
        </p:txBody>
      </p:sp>
      <p:pic>
        <p:nvPicPr>
          <p:cNvPr id="5" name="Picture 4" descr="scan0002.jpg"/>
          <p:cNvPicPr>
            <a:picLocks noChangeAspect="1"/>
          </p:cNvPicPr>
          <p:nvPr/>
        </p:nvPicPr>
        <p:blipFill>
          <a:blip r:embed="rId3" cstate="print"/>
          <a:stretch>
            <a:fillRect/>
          </a:stretch>
        </p:blipFill>
        <p:spPr>
          <a:xfrm>
            <a:off x="4808220" y="2133600"/>
            <a:ext cx="4183380" cy="3406140"/>
          </a:xfrm>
          <a:prstGeom prst="rect">
            <a:avLst/>
          </a:prstGeom>
        </p:spPr>
      </p:pic>
    </p:spTree>
  </p:cSld>
  <p:clrMapOvr>
    <a:masterClrMapping/>
  </p:clrMapOvr>
  <p:transition>
    <p:random/>
    <p:sndAc>
      <p:stSnd>
        <p:snd r:embed="rId2" name="wind.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143000"/>
            <a:ext cx="8839200" cy="5334000"/>
          </a:xfrm>
        </p:spPr>
        <p:txBody>
          <a:bodyPr>
            <a:normAutofit/>
          </a:bodyPr>
          <a:lstStyle/>
          <a:p>
            <a:r>
              <a:rPr lang="en-US" sz="3200" b="1" i="1" u="sng" dirty="0" smtClean="0"/>
              <a:t>Law of Reflection</a:t>
            </a:r>
            <a:r>
              <a:rPr lang="en-US" sz="3200" b="1" dirty="0" smtClean="0"/>
              <a:t>:  The </a:t>
            </a:r>
            <a:r>
              <a:rPr lang="en-US" sz="3200" b="1" i="1" u="sng" dirty="0" smtClean="0"/>
              <a:t>angle of incidence (</a:t>
            </a:r>
            <a:r>
              <a:rPr lang="en-US" sz="3200" b="1" i="1" u="sng" dirty="0" err="1" smtClean="0"/>
              <a:t>i</a:t>
            </a:r>
            <a:r>
              <a:rPr lang="en-US" sz="3200" b="1" i="1" u="sng" dirty="0" smtClean="0"/>
              <a:t>, </a:t>
            </a:r>
            <a:r>
              <a:rPr lang="en-US" sz="3200" b="1" dirty="0" smtClean="0"/>
              <a:t>angle between the ray and the normal to the reflecting surface at the point of incidence) is equal to the </a:t>
            </a:r>
            <a:r>
              <a:rPr lang="en-US" sz="3200" b="1" i="1" u="sng" dirty="0" smtClean="0"/>
              <a:t>angle of reflection, </a:t>
            </a:r>
            <a:r>
              <a:rPr lang="en-US" sz="3200" b="1" dirty="0" smtClean="0"/>
              <a:t>(</a:t>
            </a:r>
            <a:r>
              <a:rPr lang="en-US" sz="3200" b="1" i="1" u="sng" dirty="0" smtClean="0"/>
              <a:t>r, </a:t>
            </a:r>
            <a:r>
              <a:rPr lang="en-US" sz="3200" b="1" dirty="0" smtClean="0"/>
              <a:t>angle between the normal and the reflected ray).</a:t>
            </a:r>
            <a:endParaRPr lang="en-US" sz="1200" dirty="0" smtClean="0"/>
          </a:p>
          <a:p>
            <a:endParaRPr lang="en-US" dirty="0"/>
          </a:p>
        </p:txBody>
      </p:sp>
      <p:pic>
        <p:nvPicPr>
          <p:cNvPr id="6" name="Picture 5" descr="Law of Reflection.JPG"/>
          <p:cNvPicPr/>
          <p:nvPr/>
        </p:nvPicPr>
        <p:blipFill>
          <a:blip r:embed="rId3" cstate="print"/>
          <a:srcRect b="65736"/>
          <a:stretch>
            <a:fillRect/>
          </a:stretch>
        </p:blipFill>
        <p:spPr>
          <a:xfrm>
            <a:off x="457200" y="3810000"/>
            <a:ext cx="4800600" cy="2895600"/>
          </a:xfrm>
          <a:prstGeom prst="rect">
            <a:avLst/>
          </a:prstGeom>
        </p:spPr>
      </p:pic>
      <p:sp>
        <p:nvSpPr>
          <p:cNvPr id="5" name="TextBox 4"/>
          <p:cNvSpPr txBox="1"/>
          <p:nvPr/>
        </p:nvSpPr>
        <p:spPr>
          <a:xfrm>
            <a:off x="5715000" y="3886200"/>
            <a:ext cx="3200400" cy="1938992"/>
          </a:xfrm>
          <a:prstGeom prst="rect">
            <a:avLst/>
          </a:prstGeom>
          <a:noFill/>
        </p:spPr>
        <p:txBody>
          <a:bodyPr wrap="square" rtlCol="0">
            <a:spAutoFit/>
          </a:bodyPr>
          <a:lstStyle/>
          <a:p>
            <a:r>
              <a:rPr lang="en-US" sz="2400" b="1" i="1" dirty="0" smtClean="0">
                <a:solidFill>
                  <a:srgbClr val="FF0000"/>
                </a:solidFill>
              </a:rPr>
              <a:t>Note that the angles are measured from the normal (perpendicular) to the reflecting surface.</a:t>
            </a:r>
            <a:endParaRPr lang="en-US" sz="2400" b="1" i="1" dirty="0">
              <a:solidFill>
                <a:srgbClr val="FF0000"/>
              </a:solidFill>
            </a:endParaRPr>
          </a:p>
        </p:txBody>
      </p:sp>
    </p:spTree>
  </p:cSld>
  <p:clrMapOvr>
    <a:masterClrMapping/>
  </p:clrMapOvr>
  <p:transition>
    <p:random/>
    <p:sndAc>
      <p:stSnd>
        <p:snd r:embed="rId2" name="wind.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143000"/>
            <a:ext cx="8839200" cy="5334000"/>
          </a:xfrm>
        </p:spPr>
        <p:txBody>
          <a:bodyPr>
            <a:normAutofit/>
          </a:bodyPr>
          <a:lstStyle/>
          <a:p>
            <a:r>
              <a:rPr lang="en-US" sz="3200" b="1" dirty="0" smtClean="0"/>
              <a:t>The reflected and incident rays and the normal to the surface lie on the same plane, called the plane of incidence.</a:t>
            </a:r>
            <a:endParaRPr lang="en-US" dirty="0"/>
          </a:p>
        </p:txBody>
      </p:sp>
      <p:pic>
        <p:nvPicPr>
          <p:cNvPr id="6" name="Picture 5" descr="Law of Reflection.JPG"/>
          <p:cNvPicPr/>
          <p:nvPr/>
        </p:nvPicPr>
        <p:blipFill>
          <a:blip r:embed="rId3" cstate="print"/>
          <a:srcRect b="65736"/>
          <a:stretch>
            <a:fillRect/>
          </a:stretch>
        </p:blipFill>
        <p:spPr>
          <a:xfrm>
            <a:off x="2133600" y="3810000"/>
            <a:ext cx="4800600" cy="2895600"/>
          </a:xfrm>
          <a:prstGeom prst="rect">
            <a:avLst/>
          </a:prstGeom>
        </p:spPr>
      </p:pic>
    </p:spTree>
  </p:cSld>
  <p:clrMapOvr>
    <a:masterClrMapping/>
  </p:clrMapOvr>
  <p:transition>
    <p:random/>
    <p:sndAc>
      <p:stSnd>
        <p:snd r:embed="rId2" name="wind.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1143000"/>
            <a:ext cx="8839200" cy="5334000"/>
          </a:xfrm>
        </p:spPr>
        <p:txBody>
          <a:bodyPr>
            <a:normAutofit/>
          </a:bodyPr>
          <a:lstStyle/>
          <a:p>
            <a:r>
              <a:rPr lang="en-US" sz="3200" b="1" dirty="0" smtClean="0"/>
              <a:t>Remember that we are talking about incident </a:t>
            </a:r>
            <a:r>
              <a:rPr lang="en-US" sz="3200" b="1" i="1" dirty="0" smtClean="0">
                <a:solidFill>
                  <a:srgbClr val="FFFF00"/>
                </a:solidFill>
              </a:rPr>
              <a:t>rays</a:t>
            </a:r>
            <a:r>
              <a:rPr lang="en-US" sz="3200" b="1" dirty="0" smtClean="0"/>
              <a:t> and reflected </a:t>
            </a:r>
            <a:r>
              <a:rPr lang="en-US" sz="3200" b="1" i="1" dirty="0" smtClean="0">
                <a:solidFill>
                  <a:srgbClr val="FFFF00"/>
                </a:solidFill>
              </a:rPr>
              <a:t>rays</a:t>
            </a:r>
            <a:r>
              <a:rPr lang="en-US" sz="3200" b="1" dirty="0" smtClean="0"/>
              <a:t>, not </a:t>
            </a:r>
            <a:r>
              <a:rPr lang="en-US" sz="3200" b="1" i="1" dirty="0" err="1" smtClean="0">
                <a:solidFill>
                  <a:srgbClr val="FFFF00"/>
                </a:solidFill>
              </a:rPr>
              <a:t>wavefronts</a:t>
            </a:r>
            <a:r>
              <a:rPr lang="en-US" sz="3200" b="1" dirty="0" smtClean="0"/>
              <a:t>.</a:t>
            </a:r>
            <a:endParaRPr lang="en-US" dirty="0"/>
          </a:p>
        </p:txBody>
      </p:sp>
      <p:pic>
        <p:nvPicPr>
          <p:cNvPr id="5" name="Picture 4" descr="scan0003.jpg"/>
          <p:cNvPicPr>
            <a:picLocks noChangeAspect="1"/>
          </p:cNvPicPr>
          <p:nvPr/>
        </p:nvPicPr>
        <p:blipFill>
          <a:blip r:embed="rId3" cstate="print"/>
          <a:stretch>
            <a:fillRect/>
          </a:stretch>
        </p:blipFill>
        <p:spPr>
          <a:xfrm>
            <a:off x="838200" y="2280308"/>
            <a:ext cx="7440168" cy="4408528"/>
          </a:xfrm>
          <a:prstGeom prst="rect">
            <a:avLst/>
          </a:prstGeom>
        </p:spPr>
      </p:pic>
    </p:spTree>
  </p:cSld>
  <p:clrMapOvr>
    <a:masterClrMapping/>
  </p:clrMapOvr>
  <p:transition>
    <p:random/>
    <p:sndAc>
      <p:stSnd>
        <p:snd r:embed="rId2" name="wind.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pPr lvl="0"/>
            <a:r>
              <a:rPr lang="en-US" dirty="0" smtClean="0"/>
              <a:t>Law of Reflection </a:t>
            </a:r>
            <a:r>
              <a:rPr lang="en-US" sz="2000" dirty="0" smtClean="0"/>
              <a:t/>
            </a:r>
            <a:br>
              <a:rPr lang="en-US" sz="2000" dirty="0" smtClean="0"/>
            </a:br>
            <a:endParaRPr lang="en-US" dirty="0"/>
          </a:p>
        </p:txBody>
      </p:sp>
      <p:sp>
        <p:nvSpPr>
          <p:cNvPr id="3" name="Content Placeholder 2"/>
          <p:cNvSpPr>
            <a:spLocks noGrp="1"/>
          </p:cNvSpPr>
          <p:nvPr>
            <p:ph idx="1"/>
          </p:nvPr>
        </p:nvSpPr>
        <p:spPr>
          <a:xfrm>
            <a:off x="0" y="990600"/>
            <a:ext cx="8839200" cy="5486400"/>
          </a:xfrm>
        </p:spPr>
        <p:txBody>
          <a:bodyPr>
            <a:normAutofit/>
          </a:bodyPr>
          <a:lstStyle/>
          <a:p>
            <a:r>
              <a:rPr lang="en-US" sz="3200" b="1" i="1" dirty="0" smtClean="0">
                <a:solidFill>
                  <a:srgbClr val="FFFF00"/>
                </a:solidFill>
              </a:rPr>
              <a:t>What happens when a reflected wave runs into an incident wave?</a:t>
            </a:r>
            <a:endParaRPr lang="en-US" i="1" dirty="0">
              <a:solidFill>
                <a:srgbClr val="FFFF00"/>
              </a:solidFill>
            </a:endParaRPr>
          </a:p>
        </p:txBody>
      </p:sp>
      <p:pic>
        <p:nvPicPr>
          <p:cNvPr id="6" name="Picture 5" descr="Law of Reflection.JPG"/>
          <p:cNvPicPr/>
          <p:nvPr/>
        </p:nvPicPr>
        <p:blipFill>
          <a:blip r:embed="rId3" cstate="print"/>
          <a:srcRect l="9402" t="42132" r="9402" b="14032"/>
          <a:stretch>
            <a:fillRect/>
          </a:stretch>
        </p:blipFill>
        <p:spPr>
          <a:xfrm>
            <a:off x="2209800" y="3200400"/>
            <a:ext cx="4724400" cy="3505200"/>
          </a:xfrm>
          <a:prstGeom prst="rect">
            <a:avLst/>
          </a:prstGeom>
        </p:spPr>
      </p:pic>
    </p:spTree>
  </p:cSld>
  <p:clrMapOvr>
    <a:masterClrMapping/>
  </p:clrMapOvr>
  <p:transition>
    <p:random/>
    <p:sndAc>
      <p:stSnd>
        <p:snd r:embed="rId2" name="wind.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914400"/>
          </a:xfrm>
        </p:spPr>
        <p:txBody>
          <a:bodyPr/>
          <a:lstStyle/>
          <a:p>
            <a:r>
              <a:rPr lang="en-US" dirty="0" smtClean="0"/>
              <a:t>Interference and . . . </a:t>
            </a:r>
            <a:endParaRPr lang="en-US" dirty="0"/>
          </a:p>
        </p:txBody>
      </p:sp>
      <p:sp>
        <p:nvSpPr>
          <p:cNvPr id="3" name="Content Placeholder 2"/>
          <p:cNvSpPr>
            <a:spLocks noGrp="1"/>
          </p:cNvSpPr>
          <p:nvPr>
            <p:ph idx="1"/>
          </p:nvPr>
        </p:nvSpPr>
        <p:spPr/>
        <p:txBody>
          <a:bodyPr/>
          <a:lstStyle/>
          <a:p>
            <a:endParaRPr lang="en-US"/>
          </a:p>
        </p:txBody>
      </p:sp>
      <p:pic>
        <p:nvPicPr>
          <p:cNvPr id="53250" name="Picture 2" descr="C:\Documents and Settings\smithky\Local Settings\Temporary Internet Files\Content.IE5\OWBZMQFH\superman-shield[1].jpg"/>
          <p:cNvPicPr>
            <a:picLocks noChangeAspect="1" noChangeArrowheads="1"/>
          </p:cNvPicPr>
          <p:nvPr/>
        </p:nvPicPr>
        <p:blipFill>
          <a:blip r:embed="rId3" cstate="print"/>
          <a:srcRect/>
          <a:stretch>
            <a:fillRect/>
          </a:stretch>
        </p:blipFill>
        <p:spPr bwMode="auto">
          <a:xfrm>
            <a:off x="1793463" y="1600200"/>
            <a:ext cx="5521737" cy="3809999"/>
          </a:xfrm>
          <a:prstGeom prst="rect">
            <a:avLst/>
          </a:prstGeom>
          <a:noFill/>
        </p:spPr>
      </p:pic>
      <p:sp>
        <p:nvSpPr>
          <p:cNvPr id="5" name="Title 1"/>
          <p:cNvSpPr txBox="1">
            <a:spLocks/>
          </p:cNvSpPr>
          <p:nvPr/>
        </p:nvSpPr>
        <p:spPr>
          <a:xfrm>
            <a:off x="1143000" y="5715000"/>
            <a:ext cx="7772400" cy="914400"/>
          </a:xfrm>
          <a:prstGeom prst="rect">
            <a:avLst/>
          </a:prstGeom>
        </p:spPr>
        <p:txBody>
          <a:bodyPr vert="horz"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1" i="1" u="none" strike="noStrike" kern="1200" cap="none" spc="-100" normalizeH="0" baseline="0" noProof="0" dirty="0" smtClean="0">
                <a:ln>
                  <a:noFill/>
                </a:ln>
                <a:solidFill>
                  <a:srgbClr val="FF0000"/>
                </a:solidFill>
                <a:effectLst/>
                <a:uLnTx/>
                <a:uFillTx/>
                <a:latin typeface="+mj-lt"/>
                <a:ea typeface="+mj-ea"/>
                <a:cs typeface="+mj-cs"/>
              </a:rPr>
              <a:t>. . . SUPERPOSITION</a:t>
            </a:r>
            <a:endParaRPr kumimoji="0" lang="en-US" sz="5400" b="1" i="1" u="none" strike="noStrike" kern="1200" cap="none" spc="-100" normalizeH="0" baseline="0" noProof="0" dirty="0">
              <a:ln>
                <a:noFill/>
              </a:ln>
              <a:solidFill>
                <a:srgbClr val="FF0000"/>
              </a:solidFill>
              <a:effectLst/>
              <a:uLnTx/>
              <a:uFillTx/>
              <a:latin typeface="+mj-lt"/>
              <a:ea typeface="+mj-ea"/>
              <a:cs typeface="+mj-cs"/>
            </a:endParaRPr>
          </a:p>
        </p:txBody>
      </p:sp>
    </p:spTree>
  </p:cSld>
  <p:clrMapOvr>
    <a:masterClrMapping/>
  </p:clrMapOvr>
  <p:transition>
    <p:random/>
    <p:sndAc>
      <p:stSnd>
        <p:snd r:embed="rId2" name="wind.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893064"/>
          </a:xfrm>
        </p:spPr>
        <p:txBody>
          <a:bodyPr/>
          <a:lstStyle/>
          <a:p>
            <a:r>
              <a:rPr lang="en-US" dirty="0" smtClean="0">
                <a:hlinkClick r:id="rId4" action="ppaction://hlinkfile"/>
              </a:rPr>
              <a:t>Interference and Superposition</a:t>
            </a:r>
            <a:endParaRPr lang="en-US" dirty="0"/>
          </a:p>
        </p:txBody>
      </p:sp>
      <p:pic>
        <p:nvPicPr>
          <p:cNvPr id="6" name="Interference.wmv">
            <a:hlinkClick r:id="" action="ppaction://media"/>
          </p:cNvPr>
          <p:cNvPicPr>
            <a:picLocks noGrp="1" noRot="1" noChangeAspect="1"/>
          </p:cNvPicPr>
          <p:nvPr>
            <p:ph idx="1"/>
            <a:videoFile r:link="rId1"/>
          </p:nvPr>
        </p:nvPicPr>
        <p:blipFill>
          <a:blip r:embed="rId5" cstate="print"/>
          <a:stretch>
            <a:fillRect/>
          </a:stretch>
        </p:blipFill>
        <p:spPr>
          <a:xfrm>
            <a:off x="1371600" y="1441450"/>
            <a:ext cx="6705600" cy="5140960"/>
          </a:xfrm>
          <a:prstGeom prst="rect">
            <a:avLst/>
          </a:prstGeom>
        </p:spPr>
      </p:pic>
    </p:spTree>
  </p:cSld>
  <p:clrMapOvr>
    <a:masterClrMapping/>
  </p:clrMapOvr>
  <p:transition>
    <p:random/>
    <p:sndAc>
      <p:stSnd>
        <p:snd r:embed="rId3" name="wind.wav"/>
      </p:stSnd>
    </p:sndAc>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Questions from Reading Activity?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97864"/>
          </a:xfrm>
        </p:spPr>
        <p:txBody>
          <a:bodyPr/>
          <a:lstStyle/>
          <a:p>
            <a:pPr lvl="0"/>
            <a:r>
              <a:rPr lang="en-US" b="1" dirty="0" smtClean="0"/>
              <a:t>The Principle of Superposition</a:t>
            </a:r>
            <a:r>
              <a:rPr lang="en-US" sz="2000" dirty="0" smtClean="0"/>
              <a:t/>
            </a:r>
            <a:br>
              <a:rPr lang="en-US" sz="2000" dirty="0" smtClean="0"/>
            </a:br>
            <a:endParaRPr lang="en-US" dirty="0"/>
          </a:p>
        </p:txBody>
      </p:sp>
      <p:sp>
        <p:nvSpPr>
          <p:cNvPr id="3" name="Content Placeholder 2"/>
          <p:cNvSpPr>
            <a:spLocks noGrp="1"/>
          </p:cNvSpPr>
          <p:nvPr>
            <p:ph idx="1"/>
          </p:nvPr>
        </p:nvSpPr>
        <p:spPr>
          <a:xfrm>
            <a:off x="0" y="1143000"/>
            <a:ext cx="4648200" cy="5486400"/>
          </a:xfrm>
        </p:spPr>
        <p:txBody>
          <a:bodyPr/>
          <a:lstStyle/>
          <a:p>
            <a:r>
              <a:rPr lang="en-US" sz="3200" b="1" dirty="0" smtClean="0"/>
              <a:t>When two or more pulses meet, the displacement at that point is the algebraic sum of the individual displacements</a:t>
            </a:r>
            <a:endParaRPr lang="en-US" sz="1800" dirty="0" smtClean="0"/>
          </a:p>
          <a:p>
            <a:r>
              <a:rPr lang="en-US" sz="3200" b="1" dirty="0" smtClean="0"/>
              <a:t>Superposition of two opposite, but equal pulses</a:t>
            </a:r>
            <a:endParaRPr lang="en-US" dirty="0"/>
          </a:p>
        </p:txBody>
      </p:sp>
      <p:pic>
        <p:nvPicPr>
          <p:cNvPr id="4" name="Picture 3" descr="Superposition two opposite pulses.JPG"/>
          <p:cNvPicPr/>
          <p:nvPr/>
        </p:nvPicPr>
        <p:blipFill>
          <a:blip r:embed="rId3" cstate="print"/>
          <a:stretch>
            <a:fillRect/>
          </a:stretch>
        </p:blipFill>
        <p:spPr>
          <a:xfrm>
            <a:off x="4724400" y="1066800"/>
            <a:ext cx="4267200" cy="5649468"/>
          </a:xfrm>
          <a:prstGeom prst="rect">
            <a:avLst/>
          </a:prstGeom>
        </p:spPr>
      </p:pic>
    </p:spTree>
  </p:cSld>
  <p:clrMapOvr>
    <a:masterClrMapping/>
  </p:clrMapOvr>
  <p:transition>
    <p:random/>
    <p:sndAc>
      <p:stSnd>
        <p:snd r:embed="rId2" name="wind.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97864"/>
          </a:xfrm>
        </p:spPr>
        <p:txBody>
          <a:bodyPr/>
          <a:lstStyle/>
          <a:p>
            <a:pPr lvl="0"/>
            <a:r>
              <a:rPr lang="en-US" b="1" dirty="0" smtClean="0"/>
              <a:t>The Principle of Superposition</a:t>
            </a:r>
            <a:r>
              <a:rPr lang="en-US" sz="2000" dirty="0" smtClean="0"/>
              <a:t/>
            </a:r>
            <a:br>
              <a:rPr lang="en-US" sz="2000" dirty="0" smtClean="0"/>
            </a:br>
            <a:endParaRPr lang="en-US" dirty="0"/>
          </a:p>
        </p:txBody>
      </p:sp>
      <p:sp>
        <p:nvSpPr>
          <p:cNvPr id="3" name="Content Placeholder 2"/>
          <p:cNvSpPr>
            <a:spLocks noGrp="1"/>
          </p:cNvSpPr>
          <p:nvPr>
            <p:ph idx="1"/>
          </p:nvPr>
        </p:nvSpPr>
        <p:spPr>
          <a:xfrm>
            <a:off x="0" y="1143000"/>
            <a:ext cx="9144000" cy="5486400"/>
          </a:xfrm>
        </p:spPr>
        <p:txBody>
          <a:bodyPr/>
          <a:lstStyle/>
          <a:p>
            <a:r>
              <a:rPr lang="en-US" sz="3200" b="1" dirty="0" smtClean="0"/>
              <a:t>Superposition of two positive and unequal pulses</a:t>
            </a:r>
            <a:endParaRPr lang="en-US" dirty="0"/>
          </a:p>
        </p:txBody>
      </p:sp>
      <p:pic>
        <p:nvPicPr>
          <p:cNvPr id="5" name="Picture 4" descr="Superposition two positive pulses.JPG"/>
          <p:cNvPicPr/>
          <p:nvPr/>
        </p:nvPicPr>
        <p:blipFill>
          <a:blip r:embed="rId3" cstate="print"/>
          <a:stretch>
            <a:fillRect/>
          </a:stretch>
        </p:blipFill>
        <p:spPr>
          <a:xfrm>
            <a:off x="1828800" y="1752600"/>
            <a:ext cx="7170420" cy="4983480"/>
          </a:xfrm>
          <a:prstGeom prst="rect">
            <a:avLst/>
          </a:prstGeom>
        </p:spPr>
      </p:pic>
      <p:cxnSp>
        <p:nvCxnSpPr>
          <p:cNvPr id="7" name="Straight Arrow Connector 6"/>
          <p:cNvCxnSpPr/>
          <p:nvPr/>
        </p:nvCxnSpPr>
        <p:spPr>
          <a:xfrm flipV="1">
            <a:off x="3581400" y="2819400"/>
            <a:ext cx="19050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sndAc>
      <p:stSnd>
        <p:snd r:embed="rId2" name="wind.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97864"/>
          </a:xfrm>
        </p:spPr>
        <p:txBody>
          <a:bodyPr/>
          <a:lstStyle/>
          <a:p>
            <a:pPr lvl="0"/>
            <a:r>
              <a:rPr lang="en-US" b="1" dirty="0" smtClean="0"/>
              <a:t>The Principle of Superposition</a:t>
            </a:r>
            <a:r>
              <a:rPr lang="en-US" sz="2000" dirty="0" smtClean="0"/>
              <a:t/>
            </a:r>
            <a:br>
              <a:rPr lang="en-US" sz="2000" dirty="0" smtClean="0"/>
            </a:br>
            <a:endParaRPr lang="en-US" dirty="0"/>
          </a:p>
        </p:txBody>
      </p:sp>
      <p:sp>
        <p:nvSpPr>
          <p:cNvPr id="3" name="Content Placeholder 2"/>
          <p:cNvSpPr>
            <a:spLocks noGrp="1"/>
          </p:cNvSpPr>
          <p:nvPr>
            <p:ph idx="1"/>
          </p:nvPr>
        </p:nvSpPr>
        <p:spPr>
          <a:xfrm>
            <a:off x="0" y="1143000"/>
            <a:ext cx="9144000" cy="5486400"/>
          </a:xfrm>
        </p:spPr>
        <p:txBody>
          <a:bodyPr/>
          <a:lstStyle/>
          <a:p>
            <a:r>
              <a:rPr lang="en-US" sz="3200" b="1" dirty="0" smtClean="0"/>
              <a:t>Superposition of two identical waves, 3 cases</a:t>
            </a:r>
            <a:endParaRPr lang="en-US" dirty="0"/>
          </a:p>
        </p:txBody>
      </p:sp>
      <p:pic>
        <p:nvPicPr>
          <p:cNvPr id="6" name="Picture 5" descr="scan0006.jpg"/>
          <p:cNvPicPr>
            <a:picLocks noChangeAspect="1"/>
          </p:cNvPicPr>
          <p:nvPr/>
        </p:nvPicPr>
        <p:blipFill>
          <a:blip r:embed="rId3" cstate="print"/>
          <a:stretch>
            <a:fillRect/>
          </a:stretch>
        </p:blipFill>
        <p:spPr>
          <a:xfrm>
            <a:off x="0" y="2373053"/>
            <a:ext cx="9144000" cy="3341947"/>
          </a:xfrm>
          <a:prstGeom prst="rect">
            <a:avLst/>
          </a:prstGeom>
        </p:spPr>
      </p:pic>
      <p:cxnSp>
        <p:nvCxnSpPr>
          <p:cNvPr id="9" name="Straight Connector 8"/>
          <p:cNvCxnSpPr/>
          <p:nvPr/>
        </p:nvCxnSpPr>
        <p:spPr>
          <a:xfrm>
            <a:off x="990600" y="2362200"/>
            <a:ext cx="0" cy="3352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60970" y="2362200"/>
            <a:ext cx="20548" cy="3352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11030" y="2362200"/>
            <a:ext cx="20548" cy="3352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15830" y="2362200"/>
            <a:ext cx="20548" cy="3352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62800" y="2362200"/>
            <a:ext cx="20548" cy="3352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448762" y="2362200"/>
            <a:ext cx="20548" cy="3352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888834" y="2362200"/>
            <a:ext cx="20548" cy="33528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sndAc>
      <p:stSnd>
        <p:snd r:embed="rId2" name="wind.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97864"/>
          </a:xfrm>
        </p:spPr>
        <p:txBody>
          <a:bodyPr/>
          <a:lstStyle/>
          <a:p>
            <a:pPr lvl="0"/>
            <a:r>
              <a:rPr lang="en-US" b="1" dirty="0" smtClean="0"/>
              <a:t>The Principle of Superposition</a:t>
            </a:r>
            <a:r>
              <a:rPr lang="en-US" sz="2000" dirty="0" smtClean="0"/>
              <a:t/>
            </a:r>
            <a:br>
              <a:rPr lang="en-US" sz="2000" dirty="0" smtClean="0"/>
            </a:br>
            <a:endParaRPr lang="en-US" dirty="0"/>
          </a:p>
        </p:txBody>
      </p:sp>
      <p:sp>
        <p:nvSpPr>
          <p:cNvPr id="3" name="Content Placeholder 2"/>
          <p:cNvSpPr>
            <a:spLocks noGrp="1"/>
          </p:cNvSpPr>
          <p:nvPr>
            <p:ph idx="1"/>
          </p:nvPr>
        </p:nvSpPr>
        <p:spPr>
          <a:xfrm>
            <a:off x="0" y="2133600"/>
            <a:ext cx="3581400" cy="3505200"/>
          </a:xfrm>
        </p:spPr>
        <p:txBody>
          <a:bodyPr/>
          <a:lstStyle/>
          <a:p>
            <a:r>
              <a:rPr lang="en-US" sz="3200" b="1" dirty="0" smtClean="0"/>
              <a:t>Superposition of two identical spherical / cylindrical waves from two different sources</a:t>
            </a:r>
            <a:endParaRPr lang="en-US" dirty="0"/>
          </a:p>
        </p:txBody>
      </p:sp>
      <p:pic>
        <p:nvPicPr>
          <p:cNvPr id="12" name="Picture 11" descr="scan0005.jpg"/>
          <p:cNvPicPr>
            <a:picLocks noChangeAspect="1"/>
          </p:cNvPicPr>
          <p:nvPr/>
        </p:nvPicPr>
        <p:blipFill>
          <a:blip r:embed="rId3" cstate="print"/>
          <a:stretch>
            <a:fillRect/>
          </a:stretch>
        </p:blipFill>
        <p:spPr>
          <a:xfrm>
            <a:off x="3657600" y="1066800"/>
            <a:ext cx="5294376" cy="5628132"/>
          </a:xfrm>
          <a:prstGeom prst="rect">
            <a:avLst/>
          </a:prstGeom>
        </p:spPr>
      </p:pic>
      <p:sp>
        <p:nvSpPr>
          <p:cNvPr id="16" name="TextBox 15"/>
          <p:cNvSpPr txBox="1"/>
          <p:nvPr/>
        </p:nvSpPr>
        <p:spPr>
          <a:xfrm>
            <a:off x="3810000" y="1447800"/>
            <a:ext cx="762000" cy="400110"/>
          </a:xfrm>
          <a:prstGeom prst="rect">
            <a:avLst/>
          </a:prstGeom>
          <a:noFill/>
          <a:ln>
            <a:noFill/>
          </a:ln>
        </p:spPr>
        <p:txBody>
          <a:bodyPr wrap="square" rtlCol="0">
            <a:spAutoFit/>
          </a:bodyPr>
          <a:lstStyle/>
          <a:p>
            <a:r>
              <a:rPr lang="en-US" sz="2000" b="1" dirty="0" smtClean="0">
                <a:solidFill>
                  <a:schemeClr val="bg1"/>
                </a:solidFill>
              </a:rPr>
              <a:t>Crest</a:t>
            </a:r>
            <a:endParaRPr lang="en-US" sz="2000" b="1" dirty="0">
              <a:solidFill>
                <a:schemeClr val="bg1"/>
              </a:solidFill>
            </a:endParaRPr>
          </a:p>
        </p:txBody>
      </p:sp>
      <p:cxnSp>
        <p:nvCxnSpPr>
          <p:cNvPr id="20" name="Straight Connector 19"/>
          <p:cNvCxnSpPr>
            <a:stCxn id="16" idx="2"/>
          </p:cNvCxnSpPr>
          <p:nvPr/>
        </p:nvCxnSpPr>
        <p:spPr>
          <a:xfrm>
            <a:off x="4191000" y="1847910"/>
            <a:ext cx="228600" cy="3618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29200" y="1143000"/>
            <a:ext cx="990600" cy="400110"/>
          </a:xfrm>
          <a:prstGeom prst="rect">
            <a:avLst/>
          </a:prstGeom>
          <a:noFill/>
          <a:ln>
            <a:noFill/>
          </a:ln>
        </p:spPr>
        <p:txBody>
          <a:bodyPr wrap="square" rtlCol="0">
            <a:spAutoFit/>
          </a:bodyPr>
          <a:lstStyle/>
          <a:p>
            <a:r>
              <a:rPr lang="en-US" sz="2000" b="1" dirty="0" smtClean="0">
                <a:solidFill>
                  <a:schemeClr val="bg1"/>
                </a:solidFill>
              </a:rPr>
              <a:t>Trough</a:t>
            </a:r>
            <a:endParaRPr lang="en-US" sz="2000" b="1" dirty="0">
              <a:solidFill>
                <a:schemeClr val="bg1"/>
              </a:solidFill>
            </a:endParaRPr>
          </a:p>
        </p:txBody>
      </p:sp>
      <p:cxnSp>
        <p:nvCxnSpPr>
          <p:cNvPr id="22" name="Straight Connector 21"/>
          <p:cNvCxnSpPr>
            <a:stCxn id="21" idx="2"/>
          </p:cNvCxnSpPr>
          <p:nvPr/>
        </p:nvCxnSpPr>
        <p:spPr>
          <a:xfrm flipH="1">
            <a:off x="5257800" y="1543110"/>
            <a:ext cx="266700" cy="514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sndAc>
      <p:stSnd>
        <p:snd r:embed="rId2" name="wind.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Waves</a:t>
            </a:r>
            <a:endParaRPr lang="en-US" dirty="0"/>
          </a:p>
        </p:txBody>
      </p:sp>
      <p:sp>
        <p:nvSpPr>
          <p:cNvPr id="3" name="Content Placeholder 2"/>
          <p:cNvSpPr>
            <a:spLocks noGrp="1"/>
          </p:cNvSpPr>
          <p:nvPr>
            <p:ph idx="1"/>
          </p:nvPr>
        </p:nvSpPr>
        <p:spPr/>
        <p:txBody>
          <a:bodyPr/>
          <a:lstStyle/>
          <a:p>
            <a:r>
              <a:rPr lang="en-US" dirty="0" smtClean="0"/>
              <a:t>When the Law of Reflection is combined with the Principle of Superposition, we get . . . . .</a:t>
            </a:r>
            <a:endParaRPr lang="en-US" dirty="0"/>
          </a:p>
        </p:txBody>
      </p:sp>
    </p:spTree>
  </p:cSld>
  <p:clrMapOvr>
    <a:masterClrMapping/>
  </p:clrMapOvr>
  <p:transition>
    <p:random/>
    <p:sndAc>
      <p:stSnd>
        <p:snd r:embed="rId2" name="wind.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Waves</a:t>
            </a:r>
            <a:endParaRPr lang="en-US" dirty="0"/>
          </a:p>
        </p:txBody>
      </p:sp>
      <p:sp>
        <p:nvSpPr>
          <p:cNvPr id="3" name="Content Placeholder 2"/>
          <p:cNvSpPr>
            <a:spLocks noGrp="1"/>
          </p:cNvSpPr>
          <p:nvPr>
            <p:ph idx="1"/>
          </p:nvPr>
        </p:nvSpPr>
        <p:spPr/>
        <p:txBody>
          <a:bodyPr/>
          <a:lstStyle/>
          <a:p>
            <a:r>
              <a:rPr lang="en-US" dirty="0" smtClean="0"/>
              <a:t>When the Law of Reflection is combined with the Principle of Superposition, we get . . . . .</a:t>
            </a:r>
            <a:endParaRPr lang="en-US" dirty="0"/>
          </a:p>
        </p:txBody>
      </p:sp>
      <p:sp>
        <p:nvSpPr>
          <p:cNvPr id="4" name="Rectangle 3"/>
          <p:cNvSpPr/>
          <p:nvPr/>
        </p:nvSpPr>
        <p:spPr>
          <a:xfrm>
            <a:off x="1431177" y="3267670"/>
            <a:ext cx="6281656" cy="923330"/>
          </a:xfrm>
          <a:prstGeom prst="rect">
            <a:avLst/>
          </a:prstGeom>
          <a:noFill/>
          <a:effectLst>
            <a:reflection blurRad="6350" stA="50000" endA="300" endPos="90000" dir="5400000" sy="-100000" algn="bl" rotWithShape="0"/>
          </a:effectLst>
          <a:scene3d>
            <a:camera prst="orthographicFront"/>
            <a:lightRig rig="soft" dir="tl">
              <a:rot lat="0" lon="0" rev="0"/>
            </a:lightRig>
          </a:scene3d>
          <a:sp3d>
            <a:bevelT prst="convex"/>
          </a:sp3d>
        </p:spPr>
        <p:txBody>
          <a:bodyPr wrap="none" lIns="91440" tIns="45720" rIns="91440" bIns="45720">
            <a:spAutoFit/>
            <a:sp3d contourW="25400" prstMaterial="matte">
              <a:bevelT w="25400" h="55880" prst="artDeco"/>
              <a:contourClr>
                <a:schemeClr val="accent2">
                  <a:tint val="20000"/>
                </a:schemeClr>
              </a:contourClr>
            </a:sp3d>
          </a:bodyPr>
          <a:lstStyle/>
          <a:p>
            <a:pPr algn="ctr"/>
            <a:r>
              <a:rPr lang="en-US" sz="5400" b="1" cap="none" spc="50" dirty="0" smtClean="0">
                <a:ln w="11430"/>
                <a:solidFill>
                  <a:srgbClr val="00B050"/>
                </a:solidFill>
                <a:effectLst>
                  <a:outerShdw blurRad="76200" dist="50800" dir="5400000" algn="tl" rotWithShape="0">
                    <a:srgbClr val="000000">
                      <a:alpha val="65000"/>
                    </a:srgbClr>
                  </a:outerShdw>
                </a:effectLst>
              </a:rPr>
              <a:t>STANDING   WAVES</a:t>
            </a:r>
            <a:endParaRPr lang="en-US" sz="5400" b="1" cap="none" spc="50" dirty="0">
              <a:ln w="11430"/>
              <a:solidFill>
                <a:srgbClr val="00B050"/>
              </a:solidFill>
              <a:effectLst>
                <a:outerShdw blurRad="76200" dist="50800" dir="5400000" algn="tl" rotWithShape="0">
                  <a:srgbClr val="000000">
                    <a:alpha val="65000"/>
                  </a:srgbClr>
                </a:outerShdw>
              </a:effectLst>
            </a:endParaRP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hlinkClick r:id="rId4" action="ppaction://hlinkfile"/>
              </a:rPr>
              <a:t>World Record Standing Wave</a:t>
            </a:r>
            <a:endParaRPr lang="en-US" dirty="0"/>
          </a:p>
        </p:txBody>
      </p:sp>
      <p:pic>
        <p:nvPicPr>
          <p:cNvPr id="8" name="World Record.wmv">
            <a:hlinkClick r:id="" action="ppaction://media"/>
          </p:cNvPr>
          <p:cNvPicPr>
            <a:picLocks noGrp="1" noRot="1" noChangeAspect="1"/>
          </p:cNvPicPr>
          <p:nvPr>
            <p:ph idx="1"/>
            <a:videoFile r:link="rId1"/>
          </p:nvPr>
        </p:nvPicPr>
        <p:blipFill>
          <a:blip r:embed="rId5" cstate="print"/>
          <a:stretch>
            <a:fillRect/>
          </a:stretch>
        </p:blipFill>
        <p:spPr>
          <a:xfrm>
            <a:off x="1066800" y="1270000"/>
            <a:ext cx="7086600" cy="5314950"/>
          </a:xfrm>
          <a:prstGeom prst="rect">
            <a:avLst/>
          </a:prstGeom>
        </p:spPr>
      </p:pic>
    </p:spTree>
  </p:cSld>
  <p:clrMapOvr>
    <a:masterClrMapping/>
  </p:clrMapOvr>
  <p:transition>
    <p:random/>
    <p:sndAc>
      <p:stSnd>
        <p:snd r:embed="rId3" name="wind.wav"/>
      </p:stSnd>
    </p:sndAc>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ction="ppaction://hlinkfile"/>
              </a:rPr>
              <a:t>Standing Waves</a:t>
            </a:r>
            <a:endParaRPr lang="en-US" dirty="0"/>
          </a:p>
        </p:txBody>
      </p:sp>
      <p:pic>
        <p:nvPicPr>
          <p:cNvPr id="5" name="Standing Waves.wmv">
            <a:hlinkClick r:id="" action="ppaction://media"/>
          </p:cNvPr>
          <p:cNvPicPr>
            <a:picLocks noGrp="1" noRot="1" noChangeAspect="1"/>
          </p:cNvPicPr>
          <p:nvPr>
            <p:ph idx="1"/>
            <a:videoFile r:link="rId1"/>
          </p:nvPr>
        </p:nvPicPr>
        <p:blipFill>
          <a:blip r:embed="rId5" cstate="print"/>
          <a:stretch>
            <a:fillRect/>
          </a:stretch>
        </p:blipFill>
        <p:spPr>
          <a:xfrm>
            <a:off x="1142999" y="1327150"/>
            <a:ext cx="7069667" cy="5302250"/>
          </a:xfrm>
          <a:prstGeom prst="rect">
            <a:avLst/>
          </a:prstGeom>
        </p:spPr>
      </p:pic>
    </p:spTree>
  </p:cSld>
  <p:clrMapOvr>
    <a:masterClrMapping/>
  </p:clrMapOvr>
  <p:transition>
    <p:random/>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22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4" action="ppaction://hlinkfile"/>
              </a:rPr>
              <a:t>Making Standing Waves</a:t>
            </a:r>
            <a:endParaRPr lang="en-US" dirty="0"/>
          </a:p>
        </p:txBody>
      </p:sp>
      <p:pic>
        <p:nvPicPr>
          <p:cNvPr id="8" name="Making waves.wmv">
            <a:hlinkClick r:id="" action="ppaction://media"/>
          </p:cNvPr>
          <p:cNvPicPr>
            <a:picLocks noGrp="1" noRot="1" noChangeAspect="1"/>
          </p:cNvPicPr>
          <p:nvPr>
            <p:ph idx="1"/>
            <a:videoFile r:link="rId1"/>
          </p:nvPr>
        </p:nvPicPr>
        <p:blipFill>
          <a:blip r:embed="rId5" cstate="print"/>
          <a:stretch>
            <a:fillRect/>
          </a:stretch>
        </p:blipFill>
        <p:spPr>
          <a:xfrm>
            <a:off x="1447800" y="1555750"/>
            <a:ext cx="6705600" cy="5029200"/>
          </a:xfrm>
          <a:prstGeom prst="rect">
            <a:avLst/>
          </a:prstGeom>
        </p:spPr>
      </p:pic>
    </p:spTree>
  </p:cSld>
  <p:clrMapOvr>
    <a:masterClrMapping/>
  </p:clrMapOvr>
  <p:transition>
    <p:random/>
    <p:sndAc>
      <p:stSnd>
        <p:snd r:embed="rId3" name="wind.wav"/>
      </p:stSnd>
    </p:sndAc>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p:txBody>
          <a:bodyPr/>
          <a:lstStyle/>
          <a:p>
            <a:r>
              <a:rPr lang="en-US" b="1" i="1" dirty="0" smtClean="0"/>
              <a:t>“When two waves of the same speed and wavelength and equal, or almost equal, amplitudes travelling in opposite directions meet, a standing wave is formed.”</a:t>
            </a:r>
          </a:p>
          <a:p>
            <a:r>
              <a:rPr lang="en-US" b="1" i="1" dirty="0" smtClean="0"/>
              <a:t>“This wave is the result of the superposition of the two waves travelling in opposite directions.”</a:t>
            </a:r>
            <a:endParaRPr lang="en-US" b="1" i="1" dirty="0"/>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 </a:t>
            </a:r>
            <a:endParaRPr lang="en-US" dirty="0"/>
          </a:p>
        </p:txBody>
      </p:sp>
      <p:sp>
        <p:nvSpPr>
          <p:cNvPr id="3" name="Content Placeholder 2"/>
          <p:cNvSpPr>
            <a:spLocks noGrp="1"/>
          </p:cNvSpPr>
          <p:nvPr>
            <p:ph idx="1"/>
          </p:nvPr>
        </p:nvSpPr>
        <p:spPr/>
        <p:txBody>
          <a:bodyPr>
            <a:normAutofit/>
          </a:bodyPr>
          <a:lstStyle/>
          <a:p>
            <a:pPr lvl="0"/>
            <a:r>
              <a:rPr lang="en-US" sz="3200" dirty="0" smtClean="0"/>
              <a:t>Waves can transfer energy and momentum from one location to another without the permanent transfer of mass and serve as a mathematical model for the description of other phenomena.</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990600"/>
            <a:ext cx="8229600" cy="5364960"/>
          </a:xfrm>
        </p:spPr>
        <p:txBody>
          <a:bodyPr/>
          <a:lstStyle/>
          <a:p>
            <a:r>
              <a:rPr lang="en-US" dirty="0" smtClean="0"/>
              <a:t>Difference between standing and traveling waves</a:t>
            </a:r>
          </a:p>
          <a:p>
            <a:pPr lvl="1"/>
            <a:r>
              <a:rPr lang="en-US" dirty="0" smtClean="0"/>
              <a:t>No energy or momentum is transferred in a standing wave</a:t>
            </a:r>
          </a:p>
          <a:p>
            <a:pPr lvl="1"/>
            <a:r>
              <a:rPr lang="en-US" dirty="0" smtClean="0"/>
              <a:t>Standing wave has points where the displacement is </a:t>
            </a:r>
            <a:r>
              <a:rPr lang="en-US" b="1" i="1" dirty="0" smtClean="0"/>
              <a:t>always</a:t>
            </a:r>
            <a:r>
              <a:rPr lang="en-US" dirty="0" smtClean="0"/>
              <a:t> zero (nodes)</a:t>
            </a:r>
          </a:p>
          <a:p>
            <a:pPr lvl="1"/>
            <a:r>
              <a:rPr lang="en-US" dirty="0" smtClean="0"/>
              <a:t>Points of maximum displacement are called antinodes</a:t>
            </a:r>
          </a:p>
        </p:txBody>
      </p:sp>
      <p:pic>
        <p:nvPicPr>
          <p:cNvPr id="4" name="Picture 3" descr="scan0001.jpg"/>
          <p:cNvPicPr>
            <a:picLocks noChangeAspect="1"/>
          </p:cNvPicPr>
          <p:nvPr/>
        </p:nvPicPr>
        <p:blipFill>
          <a:blip r:embed="rId3" cstate="print"/>
          <a:srcRect b="3251"/>
          <a:stretch>
            <a:fillRect/>
          </a:stretch>
        </p:blipFill>
        <p:spPr>
          <a:xfrm>
            <a:off x="1971779" y="4648200"/>
            <a:ext cx="5191021" cy="1905000"/>
          </a:xfrm>
          <a:prstGeom prst="rect">
            <a:avLst/>
          </a:prstGeom>
        </p:spPr>
      </p:pic>
    </p:spTree>
  </p:cSld>
  <p:clrMapOvr>
    <a:masterClrMapping/>
  </p:clrMapOvr>
  <p:transition>
    <p:random/>
    <p:sndAc>
      <p:stSnd>
        <p:snd r:embed="rId2" name="wind.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A standing wave with a single </a:t>
            </a:r>
            <a:r>
              <a:rPr lang="en-US" dirty="0" err="1" smtClean="0"/>
              <a:t>antinode</a:t>
            </a:r>
            <a:r>
              <a:rPr lang="en-US" dirty="0" smtClean="0"/>
              <a:t> is known as a </a:t>
            </a:r>
            <a:r>
              <a:rPr lang="en-US" b="1" i="1" dirty="0" smtClean="0"/>
              <a:t>fundamental standing wave</a:t>
            </a:r>
          </a:p>
          <a:p>
            <a:r>
              <a:rPr lang="en-US" dirty="0" smtClean="0"/>
              <a:t>When the string is in the stretched position, all of its energy is potential energy</a:t>
            </a:r>
          </a:p>
          <a:p>
            <a:r>
              <a:rPr lang="en-US" dirty="0" smtClean="0"/>
              <a:t>When the string is in its </a:t>
            </a:r>
            <a:r>
              <a:rPr lang="en-US" dirty="0" err="1" smtClean="0"/>
              <a:t>unstretched</a:t>
            </a:r>
            <a:r>
              <a:rPr lang="en-US" dirty="0" smtClean="0"/>
              <a:t> position, all the energy is kinetic energy</a:t>
            </a:r>
            <a:endParaRPr lang="en-US" dirty="0"/>
          </a:p>
        </p:txBody>
      </p:sp>
      <p:pic>
        <p:nvPicPr>
          <p:cNvPr id="4" name="Picture 3" descr="scan0001.jpg"/>
          <p:cNvPicPr>
            <a:picLocks noChangeAspect="1"/>
          </p:cNvPicPr>
          <p:nvPr/>
        </p:nvPicPr>
        <p:blipFill>
          <a:blip r:embed="rId3" cstate="print"/>
          <a:stretch>
            <a:fillRect/>
          </a:stretch>
        </p:blipFill>
        <p:spPr>
          <a:xfrm>
            <a:off x="2100501" y="4495800"/>
            <a:ext cx="4909899" cy="2209800"/>
          </a:xfrm>
          <a:prstGeom prst="rect">
            <a:avLst/>
          </a:prstGeom>
        </p:spPr>
      </p:pic>
    </p:spTree>
  </p:cSld>
  <p:clrMapOvr>
    <a:masterClrMapping/>
  </p:clrMapOvr>
  <p:transition>
    <p:random/>
    <p:sndAc>
      <p:stSnd>
        <p:snd r:embed="rId2" name="wind.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In this picture, there is one-half of one wavelength depicted</a:t>
            </a:r>
          </a:p>
          <a:p>
            <a:r>
              <a:rPr lang="en-US" dirty="0" smtClean="0"/>
              <a:t>Therefore, the wavelength is:</a:t>
            </a:r>
            <a:endParaRPr lang="en-US" dirty="0"/>
          </a:p>
        </p:txBody>
      </p:sp>
      <p:pic>
        <p:nvPicPr>
          <p:cNvPr id="4" name="Picture 3" descr="scan0001.jpg"/>
          <p:cNvPicPr>
            <a:picLocks noChangeAspect="1"/>
          </p:cNvPicPr>
          <p:nvPr/>
        </p:nvPicPr>
        <p:blipFill>
          <a:blip r:embed="rId4" cstate="print"/>
          <a:stretch>
            <a:fillRect/>
          </a:stretch>
        </p:blipFill>
        <p:spPr>
          <a:xfrm>
            <a:off x="685800" y="3810000"/>
            <a:ext cx="4147899" cy="2209800"/>
          </a:xfrm>
          <a:prstGeom prst="rect">
            <a:avLst/>
          </a:prstGeom>
        </p:spPr>
      </p:pic>
      <p:graphicFrame>
        <p:nvGraphicFramePr>
          <p:cNvPr id="5" name="Object 4"/>
          <p:cNvGraphicFramePr>
            <a:graphicFrameLocks noChangeAspect="1"/>
          </p:cNvGraphicFramePr>
          <p:nvPr/>
        </p:nvGraphicFramePr>
        <p:xfrm>
          <a:off x="6781800" y="1981200"/>
          <a:ext cx="1828800" cy="2273643"/>
        </p:xfrm>
        <a:graphic>
          <a:graphicData uri="http://schemas.openxmlformats.org/presentationml/2006/ole">
            <p:oleObj spid="_x0000_s1026" name="Equation" r:id="rId5" imgW="469800" imgH="583920" progId="Equation.3">
              <p:embed/>
            </p:oleObj>
          </a:graphicData>
        </a:graphic>
      </p:graphicFrame>
      <p:sp>
        <p:nvSpPr>
          <p:cNvPr id="6" name="Arc 5"/>
          <p:cNvSpPr/>
          <p:nvPr/>
        </p:nvSpPr>
        <p:spPr>
          <a:xfrm flipV="1">
            <a:off x="4724400" y="4191000"/>
            <a:ext cx="3733800" cy="1066800"/>
          </a:xfrm>
          <a:prstGeom prst="arc">
            <a:avLst>
              <a:gd name="adj1" fmla="val 10821704"/>
              <a:gd name="adj2" fmla="val 21567305"/>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a:off x="990600" y="4191000"/>
            <a:ext cx="3733800" cy="1066800"/>
          </a:xfrm>
          <a:prstGeom prst="arc">
            <a:avLst>
              <a:gd name="adj1" fmla="val 10821704"/>
              <a:gd name="adj2" fmla="val 21567305"/>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random/>
    <p:sndAc>
      <p:stSnd>
        <p:snd r:embed="rId3" name="wind.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This picture also depicts a standing wave, with one entire wavelength between the ends</a:t>
            </a:r>
          </a:p>
          <a:p>
            <a:r>
              <a:rPr lang="en-US" dirty="0" smtClean="0"/>
              <a:t>The string has three nodes and two antinodes</a:t>
            </a:r>
          </a:p>
          <a:p>
            <a:r>
              <a:rPr lang="en-US" dirty="0" smtClean="0"/>
              <a:t>The wavelength is:</a:t>
            </a:r>
            <a:endParaRPr lang="en-US" dirty="0"/>
          </a:p>
        </p:txBody>
      </p:sp>
      <p:pic>
        <p:nvPicPr>
          <p:cNvPr id="4" name="Picture 3" descr="scan0001.jpg"/>
          <p:cNvPicPr>
            <a:picLocks noChangeAspect="1"/>
          </p:cNvPicPr>
          <p:nvPr/>
        </p:nvPicPr>
        <p:blipFill>
          <a:blip r:embed="rId4" cstate="print"/>
          <a:stretch>
            <a:fillRect/>
          </a:stretch>
        </p:blipFill>
        <p:spPr>
          <a:xfrm>
            <a:off x="838824" y="3810000"/>
            <a:ext cx="4690053" cy="2209800"/>
          </a:xfrm>
          <a:prstGeom prst="rect">
            <a:avLst/>
          </a:prstGeom>
        </p:spPr>
      </p:pic>
      <p:graphicFrame>
        <p:nvGraphicFramePr>
          <p:cNvPr id="5" name="Object 4"/>
          <p:cNvGraphicFramePr>
            <a:graphicFrameLocks noChangeAspect="1"/>
          </p:cNvGraphicFramePr>
          <p:nvPr/>
        </p:nvGraphicFramePr>
        <p:xfrm>
          <a:off x="6497638" y="3686175"/>
          <a:ext cx="1482725" cy="692150"/>
        </p:xfrm>
        <a:graphic>
          <a:graphicData uri="http://schemas.openxmlformats.org/presentationml/2006/ole">
            <p:oleObj spid="_x0000_s2050" name="Equation" r:id="rId5" imgW="380880" imgH="177480" progId="Equation.3">
              <p:embed/>
            </p:oleObj>
          </a:graphicData>
        </a:graphic>
      </p:graphicFrame>
    </p:spTree>
  </p:cSld>
  <p:clrMapOvr>
    <a:masterClrMapping/>
  </p:clrMapOvr>
  <p:transition>
    <p:random/>
    <p:sndAc>
      <p:stSnd>
        <p:snd r:embed="rId3" name="wind.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This standing wave has four nodes and three antinodes</a:t>
            </a:r>
          </a:p>
          <a:p>
            <a:r>
              <a:rPr lang="en-US" dirty="0" smtClean="0"/>
              <a:t>The wavelength is:</a:t>
            </a:r>
            <a:endParaRPr lang="en-US" dirty="0"/>
          </a:p>
        </p:txBody>
      </p:sp>
      <p:pic>
        <p:nvPicPr>
          <p:cNvPr id="4" name="Picture 3" descr="scan0001.jpg"/>
          <p:cNvPicPr>
            <a:picLocks noChangeAspect="1"/>
          </p:cNvPicPr>
          <p:nvPr/>
        </p:nvPicPr>
        <p:blipFill>
          <a:blip r:embed="rId4" cstate="print"/>
          <a:stretch>
            <a:fillRect/>
          </a:stretch>
        </p:blipFill>
        <p:spPr>
          <a:xfrm>
            <a:off x="838824" y="4060664"/>
            <a:ext cx="4690053" cy="1708472"/>
          </a:xfrm>
          <a:prstGeom prst="rect">
            <a:avLst/>
          </a:prstGeom>
        </p:spPr>
      </p:pic>
      <p:graphicFrame>
        <p:nvGraphicFramePr>
          <p:cNvPr id="5" name="Object 4"/>
          <p:cNvGraphicFramePr>
            <a:graphicFrameLocks noChangeAspect="1"/>
          </p:cNvGraphicFramePr>
          <p:nvPr/>
        </p:nvGraphicFramePr>
        <p:xfrm>
          <a:off x="6249988" y="2451100"/>
          <a:ext cx="1978025" cy="3163888"/>
        </p:xfrm>
        <a:graphic>
          <a:graphicData uri="http://schemas.openxmlformats.org/presentationml/2006/ole">
            <p:oleObj spid="_x0000_s3074" name="Equation" r:id="rId5" imgW="507960" imgH="812520" progId="Equation.3">
              <p:embed/>
            </p:oleObj>
          </a:graphicData>
        </a:graphic>
      </p:graphicFrame>
    </p:spTree>
  </p:cSld>
  <p:clrMapOvr>
    <a:masterClrMapping/>
  </p:clrMapOvr>
  <p:transition>
    <p:random/>
    <p:sndAc>
      <p:stSnd>
        <p:snd r:embed="rId3" name="wind.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pic>
        <p:nvPicPr>
          <p:cNvPr id="6" name="Content Placeholder 5" descr="scan0007.jpg"/>
          <p:cNvPicPr>
            <a:picLocks noGrp="1" noChangeAspect="1"/>
          </p:cNvPicPr>
          <p:nvPr>
            <p:ph idx="1"/>
          </p:nvPr>
        </p:nvPicPr>
        <p:blipFill>
          <a:blip r:embed="rId3" cstate="print"/>
          <a:stretch>
            <a:fillRect/>
          </a:stretch>
        </p:blipFill>
        <p:spPr>
          <a:xfrm>
            <a:off x="685800" y="1600200"/>
            <a:ext cx="3531258" cy="4876800"/>
          </a:xfrm>
        </p:spPr>
      </p:pic>
      <p:pic>
        <p:nvPicPr>
          <p:cNvPr id="7" name="Picture 6" descr="scan0008.jpg"/>
          <p:cNvPicPr>
            <a:picLocks noChangeAspect="1"/>
          </p:cNvPicPr>
          <p:nvPr/>
        </p:nvPicPr>
        <p:blipFill>
          <a:blip r:embed="rId4" cstate="print"/>
          <a:stretch>
            <a:fillRect/>
          </a:stretch>
        </p:blipFill>
        <p:spPr>
          <a:xfrm>
            <a:off x="4572000" y="1600200"/>
            <a:ext cx="3581400" cy="4871904"/>
          </a:xfrm>
          <a:prstGeom prst="rect">
            <a:avLst/>
          </a:prstGeom>
        </p:spPr>
      </p:pic>
    </p:spTree>
  </p:cSld>
  <p:clrMapOvr>
    <a:masterClrMapping/>
  </p:clrMapOvr>
  <p:transition>
    <p:random/>
    <p:sndAc>
      <p:stSnd>
        <p:snd r:embed="rId2" name="wind.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A general formula for finding the wavelength of a string with both ends fixed is:</a:t>
            </a:r>
          </a:p>
          <a:p>
            <a:endParaRPr lang="en-US" dirty="0" smtClean="0"/>
          </a:p>
          <a:p>
            <a:endParaRPr lang="en-US" dirty="0" smtClean="0"/>
          </a:p>
          <a:p>
            <a:endParaRPr lang="en-US" dirty="0" smtClean="0"/>
          </a:p>
          <a:p>
            <a:endParaRPr lang="en-US" dirty="0" smtClean="0"/>
          </a:p>
          <a:p>
            <a:r>
              <a:rPr lang="en-US" i="1" dirty="0" smtClean="0"/>
              <a:t>n</a:t>
            </a:r>
            <a:r>
              <a:rPr lang="en-US" dirty="0" smtClean="0"/>
              <a:t> is called the </a:t>
            </a:r>
            <a:r>
              <a:rPr lang="en-US" b="1" i="1" dirty="0" smtClean="0"/>
              <a:t>mode</a:t>
            </a:r>
            <a:r>
              <a:rPr lang="en-US" dirty="0" smtClean="0"/>
              <a:t> and n = 1 is call the </a:t>
            </a:r>
            <a:r>
              <a:rPr lang="en-US" b="1" i="1" dirty="0" smtClean="0"/>
              <a:t>fundamental mode </a:t>
            </a:r>
            <a:r>
              <a:rPr lang="en-US" dirty="0" smtClean="0"/>
              <a:t>or </a:t>
            </a:r>
            <a:r>
              <a:rPr lang="en-US" b="1" i="1" dirty="0" smtClean="0"/>
              <a:t>first harmonic </a:t>
            </a:r>
            <a:r>
              <a:rPr lang="en-US" dirty="0" smtClean="0"/>
              <a:t>of the string</a:t>
            </a:r>
            <a:endParaRPr lang="en-US" dirty="0"/>
          </a:p>
        </p:txBody>
      </p:sp>
      <p:graphicFrame>
        <p:nvGraphicFramePr>
          <p:cNvPr id="5" name="Object 4"/>
          <p:cNvGraphicFramePr>
            <a:graphicFrameLocks noChangeAspect="1"/>
          </p:cNvGraphicFramePr>
          <p:nvPr/>
        </p:nvGraphicFramePr>
        <p:xfrm>
          <a:off x="838200" y="2514600"/>
          <a:ext cx="2514600" cy="1916069"/>
        </p:xfrm>
        <a:graphic>
          <a:graphicData uri="http://schemas.openxmlformats.org/presentationml/2006/ole">
            <p:oleObj spid="_x0000_s4098" name="Equation" r:id="rId4" imgW="799920" imgH="609480" progId="Equation.3">
              <p:embed/>
            </p:oleObj>
          </a:graphicData>
        </a:graphic>
      </p:graphicFrame>
      <p:graphicFrame>
        <p:nvGraphicFramePr>
          <p:cNvPr id="4099" name="Object 2"/>
          <p:cNvGraphicFramePr>
            <a:graphicFrameLocks noChangeAspect="1"/>
          </p:cNvGraphicFramePr>
          <p:nvPr/>
        </p:nvGraphicFramePr>
        <p:xfrm>
          <a:off x="4648200" y="2514600"/>
          <a:ext cx="2554288" cy="1916113"/>
        </p:xfrm>
        <a:graphic>
          <a:graphicData uri="http://schemas.openxmlformats.org/presentationml/2006/ole">
            <p:oleObj spid="_x0000_s4099" name="Equation" r:id="rId5" imgW="812520" imgH="609480" progId="Equation.3">
              <p:embed/>
            </p:oleObj>
          </a:graphicData>
        </a:graphic>
      </p:graphicFrame>
    </p:spTree>
  </p:cSld>
  <p:clrMapOvr>
    <a:masterClrMapping/>
  </p:clrMapOvr>
  <p:transition>
    <p:random/>
    <p:sndAc>
      <p:stSnd>
        <p:snd r:embed="rId3" name="wind.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5791200" cy="4983960"/>
          </a:xfrm>
        </p:spPr>
        <p:txBody>
          <a:bodyPr>
            <a:normAutofit/>
          </a:bodyPr>
          <a:lstStyle/>
          <a:p>
            <a:r>
              <a:rPr lang="en-US" dirty="0" smtClean="0"/>
              <a:t>There is a frequency associated with the fundamental mode called, coincidentally, the fundamental or natural frequency (</a:t>
            </a:r>
            <a:r>
              <a:rPr lang="en-US" i="1" dirty="0" smtClean="0"/>
              <a:t>f</a:t>
            </a:r>
            <a:r>
              <a:rPr lang="en-US" i="1" baseline="-25000" dirty="0" smtClean="0"/>
              <a:t>n</a:t>
            </a:r>
            <a:r>
              <a:rPr lang="en-US" dirty="0" smtClean="0"/>
              <a:t>)</a:t>
            </a:r>
          </a:p>
          <a:p>
            <a:r>
              <a:rPr lang="en-US" dirty="0" smtClean="0"/>
              <a:t>All other harmonics will have frequencies that are integral multiples of </a:t>
            </a:r>
            <a:r>
              <a:rPr lang="en-US" i="1" dirty="0" smtClean="0"/>
              <a:t>f</a:t>
            </a:r>
            <a:r>
              <a:rPr lang="en-US" i="1" baseline="-25000" dirty="0" smtClean="0"/>
              <a:t>n</a:t>
            </a:r>
          </a:p>
        </p:txBody>
      </p:sp>
      <p:graphicFrame>
        <p:nvGraphicFramePr>
          <p:cNvPr id="5" name="Object 4"/>
          <p:cNvGraphicFramePr>
            <a:graphicFrameLocks noChangeAspect="1"/>
          </p:cNvGraphicFramePr>
          <p:nvPr/>
        </p:nvGraphicFramePr>
        <p:xfrm>
          <a:off x="6381750" y="1865313"/>
          <a:ext cx="2554288" cy="3354387"/>
        </p:xfrm>
        <a:graphic>
          <a:graphicData uri="http://schemas.openxmlformats.org/presentationml/2006/ole">
            <p:oleObj spid="_x0000_s5122" name="Equation" r:id="rId4" imgW="812520" imgH="1066680" progId="Equation.3">
              <p:embed/>
            </p:oleObj>
          </a:graphicData>
        </a:graphic>
      </p:graphicFrame>
    </p:spTree>
  </p:cSld>
  <p:clrMapOvr>
    <a:masterClrMapping/>
  </p:clrMapOvr>
  <p:transition>
    <p:random/>
    <p:sndAc>
      <p:stSnd>
        <p:snd r:embed="rId3" name="wind.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5791200" cy="4983960"/>
          </a:xfrm>
        </p:spPr>
        <p:txBody>
          <a:bodyPr>
            <a:normAutofit/>
          </a:bodyPr>
          <a:lstStyle/>
          <a:p>
            <a:r>
              <a:rPr lang="en-US" dirty="0" smtClean="0"/>
              <a:t>Note that the smallest frequency is associated with the fundamental mode (largest wavelength)</a:t>
            </a:r>
            <a:endParaRPr lang="en-US" dirty="0"/>
          </a:p>
        </p:txBody>
      </p:sp>
      <p:graphicFrame>
        <p:nvGraphicFramePr>
          <p:cNvPr id="38915" name="Object 2"/>
          <p:cNvGraphicFramePr>
            <a:graphicFrameLocks noChangeAspect="1"/>
          </p:cNvGraphicFramePr>
          <p:nvPr/>
        </p:nvGraphicFramePr>
        <p:xfrm>
          <a:off x="3276600" y="3124200"/>
          <a:ext cx="2554288" cy="3354387"/>
        </p:xfrm>
        <a:graphic>
          <a:graphicData uri="http://schemas.openxmlformats.org/presentationml/2006/ole">
            <p:oleObj spid="_x0000_s38915" name="Equation" r:id="rId4" imgW="812520" imgH="1066680" progId="Equation.3">
              <p:embed/>
            </p:oleObj>
          </a:graphicData>
        </a:graphic>
      </p:graphicFrame>
      <p:graphicFrame>
        <p:nvGraphicFramePr>
          <p:cNvPr id="38916" name="Object 2"/>
          <p:cNvGraphicFramePr>
            <a:graphicFrameLocks noChangeAspect="1"/>
          </p:cNvGraphicFramePr>
          <p:nvPr/>
        </p:nvGraphicFramePr>
        <p:xfrm>
          <a:off x="6477000" y="1981200"/>
          <a:ext cx="1597025" cy="3913188"/>
        </p:xfrm>
        <a:graphic>
          <a:graphicData uri="http://schemas.openxmlformats.org/presentationml/2006/ole">
            <p:oleObj spid="_x0000_s38916" name="Equation" r:id="rId5" imgW="507960" imgH="1244520" progId="Equation.3">
              <p:embed/>
            </p:oleObj>
          </a:graphicData>
        </a:graphic>
      </p:graphicFrame>
    </p:spTree>
  </p:cSld>
  <p:clrMapOvr>
    <a:masterClrMapping/>
  </p:clrMapOvr>
  <p:transition>
    <p:random/>
    <p:sndAc>
      <p:stSnd>
        <p:snd r:embed="rId3" name="wind.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on Strings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All points between two consecutive nodes move in the same direction</a:t>
            </a:r>
          </a:p>
          <a:p>
            <a:r>
              <a:rPr lang="en-US" dirty="0" smtClean="0"/>
              <a:t>Particles between adjacent nodes move in the opposite direction</a:t>
            </a:r>
            <a:endParaRPr lang="en-US" dirty="0"/>
          </a:p>
        </p:txBody>
      </p:sp>
      <p:pic>
        <p:nvPicPr>
          <p:cNvPr id="4" name="Picture 3" descr="scan0001.jpg"/>
          <p:cNvPicPr>
            <a:picLocks noChangeAspect="1"/>
          </p:cNvPicPr>
          <p:nvPr/>
        </p:nvPicPr>
        <p:blipFill>
          <a:blip r:embed="rId3" cstate="print"/>
          <a:stretch>
            <a:fillRect/>
          </a:stretch>
        </p:blipFill>
        <p:spPr>
          <a:xfrm>
            <a:off x="1562955" y="3733800"/>
            <a:ext cx="6057045" cy="2401781"/>
          </a:xfrm>
          <a:prstGeom prst="rect">
            <a:avLst/>
          </a:prstGeom>
        </p:spPr>
      </p:pic>
    </p:spTree>
  </p:cSld>
  <p:clrMapOvr>
    <a:masterClrMapping/>
  </p:clrMapOvr>
  <p:transition>
    <p:random/>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Only waves exhibit interference and diffraction.</a:t>
            </a:r>
          </a:p>
          <a:p>
            <a:r>
              <a:rPr lang="en-US" sz="3200" dirty="0" smtClean="0"/>
              <a:t>Interference and superposition lead to standing waves and beats.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Fun With </a:t>
            </a:r>
            <a:r>
              <a:rPr lang="en-US" dirty="0" err="1" smtClean="0">
                <a:hlinkClick r:id="rId3"/>
              </a:rPr>
              <a:t>PhET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in Tubes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Same as waves on a string</a:t>
            </a:r>
          </a:p>
          <a:p>
            <a:r>
              <a:rPr lang="en-US" dirty="0" smtClean="0"/>
              <a:t>Open end – string free - </a:t>
            </a:r>
            <a:r>
              <a:rPr lang="en-US" dirty="0" err="1" smtClean="0"/>
              <a:t>antinode</a:t>
            </a:r>
            <a:endParaRPr lang="en-US" dirty="0" smtClean="0"/>
          </a:p>
          <a:p>
            <a:r>
              <a:rPr lang="en-US" dirty="0" smtClean="0"/>
              <a:t>Closed end – string fixed - node</a:t>
            </a:r>
            <a:endParaRPr lang="en-US" dirty="0"/>
          </a:p>
        </p:txBody>
      </p:sp>
      <p:pic>
        <p:nvPicPr>
          <p:cNvPr id="6" name="Picture 5" descr="scan0007.jpg"/>
          <p:cNvPicPr>
            <a:picLocks noChangeAspect="1"/>
          </p:cNvPicPr>
          <p:nvPr/>
        </p:nvPicPr>
        <p:blipFill>
          <a:blip r:embed="rId3" cstate="print"/>
          <a:stretch>
            <a:fillRect/>
          </a:stretch>
        </p:blipFill>
        <p:spPr>
          <a:xfrm>
            <a:off x="1200850" y="4343400"/>
            <a:ext cx="6800150" cy="1980514"/>
          </a:xfrm>
          <a:prstGeom prst="rect">
            <a:avLst/>
          </a:prstGeom>
        </p:spPr>
      </p:pic>
    </p:spTree>
  </p:cSld>
  <p:clrMapOvr>
    <a:masterClrMapping/>
  </p:clrMapOvr>
  <p:transition>
    <p:random/>
    <p:sndAc>
      <p:stSnd>
        <p:snd r:embed="rId2" name="wind.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Standing Waves in Tubes</a:t>
            </a:r>
            <a:endParaRPr lang="en-US" dirty="0"/>
          </a:p>
        </p:txBody>
      </p:sp>
      <p:sp>
        <p:nvSpPr>
          <p:cNvPr id="3" name="Content Placeholder 2"/>
          <p:cNvSpPr>
            <a:spLocks noGrp="1"/>
          </p:cNvSpPr>
          <p:nvPr>
            <p:ph idx="1"/>
          </p:nvPr>
        </p:nvSpPr>
        <p:spPr>
          <a:xfrm>
            <a:off x="457200" y="1371600"/>
            <a:ext cx="8229600" cy="4983960"/>
          </a:xfrm>
        </p:spPr>
        <p:txBody>
          <a:bodyPr/>
          <a:lstStyle/>
          <a:p>
            <a:r>
              <a:rPr lang="en-US" dirty="0" smtClean="0"/>
              <a:t>General Principle:</a:t>
            </a:r>
          </a:p>
          <a:p>
            <a:pPr lvl="1"/>
            <a:r>
              <a:rPr lang="en-US" dirty="0" smtClean="0"/>
              <a:t>As the length of the tube gets smaller the wavelength for each harmonic gets smaller</a:t>
            </a:r>
          </a:p>
          <a:p>
            <a:pPr lvl="1"/>
            <a:r>
              <a:rPr lang="en-US" dirty="0" smtClean="0"/>
              <a:t>Assuming constant wave speed (like sound), the smaller the wavelength, the higher the frequency</a:t>
            </a:r>
          </a:p>
          <a:p>
            <a:pPr lvl="1"/>
            <a:r>
              <a:rPr lang="en-US" dirty="0" smtClean="0"/>
              <a:t>Think of the sound made when filling up a bottle of water</a:t>
            </a:r>
            <a:endParaRPr lang="en-US" dirty="0"/>
          </a:p>
        </p:txBody>
      </p:sp>
      <p:pic>
        <p:nvPicPr>
          <p:cNvPr id="6" name="Picture 5" descr="scan0007.jpg"/>
          <p:cNvPicPr>
            <a:picLocks noChangeAspect="1"/>
          </p:cNvPicPr>
          <p:nvPr/>
        </p:nvPicPr>
        <p:blipFill>
          <a:blip r:embed="rId4" cstate="print"/>
          <a:stretch>
            <a:fillRect/>
          </a:stretch>
        </p:blipFill>
        <p:spPr>
          <a:xfrm>
            <a:off x="1200850" y="4648886"/>
            <a:ext cx="6800150" cy="1980514"/>
          </a:xfrm>
          <a:prstGeom prst="rect">
            <a:avLst/>
          </a:prstGeom>
        </p:spPr>
      </p:pic>
      <p:graphicFrame>
        <p:nvGraphicFramePr>
          <p:cNvPr id="33794" name="Object 2"/>
          <p:cNvGraphicFramePr>
            <a:graphicFrameLocks noChangeAspect="1"/>
          </p:cNvGraphicFramePr>
          <p:nvPr/>
        </p:nvGraphicFramePr>
        <p:xfrm>
          <a:off x="7237650" y="304800"/>
          <a:ext cx="1623775" cy="1524000"/>
        </p:xfrm>
        <a:graphic>
          <a:graphicData uri="http://schemas.openxmlformats.org/presentationml/2006/ole">
            <p:oleObj spid="_x0000_s33794" name="Equation" r:id="rId5" imgW="419040" imgH="393480" progId="Equation.3">
              <p:embed/>
            </p:oleObj>
          </a:graphicData>
        </a:graphic>
      </p:graphicFrame>
    </p:spTree>
  </p:cSld>
  <p:clrMapOvr>
    <a:masterClrMapping/>
  </p:clrMapOvr>
  <p:transition>
    <p:random/>
    <p:sndAc>
      <p:stSnd>
        <p:snd r:embed="rId3" name="wind.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endParaRPr lang="en-US" dirty="0" smtClean="0"/>
          </a:p>
          <a:p>
            <a:r>
              <a:rPr lang="en-US" sz="3200" dirty="0" smtClean="0"/>
              <a:t>The student is able to make claims and predictions about the net disturbance that occurs when two waves overlap. Examples should include standing waves.</a:t>
            </a:r>
          </a:p>
          <a:p>
            <a:r>
              <a:rPr lang="en-US" sz="3200" dirty="0" smtClean="0"/>
              <a:t>The student is able to construct representations to graphically analyze situations in which two waves overlap over time using the principle of superposition.</a:t>
            </a:r>
          </a:p>
        </p:txBody>
      </p:sp>
    </p:spTree>
  </p:cSld>
  <p:clrMapOvr>
    <a:masterClrMapping/>
  </p:clrMapOvr>
  <p:transition>
    <p:random/>
    <p:sndAc>
      <p:stSnd>
        <p:snd r:embed="rId2" name="wind.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use representations of individual pulses and construct representations to model the interaction of two wave pulses to analyze the superposition of two pulses.</a:t>
            </a:r>
          </a:p>
          <a:p>
            <a:r>
              <a:rPr lang="en-US" sz="3200" dirty="0" smtClean="0"/>
              <a:t>The student is able to design a suitable experiment and analyze data illustrating the superposition of mechanical waves (only for wave pulses or standing waves).</a:t>
            </a:r>
          </a:p>
        </p:txBody>
      </p:sp>
    </p:spTree>
  </p:cSld>
  <p:clrMapOvr>
    <a:masterClrMapping/>
  </p:clrMapOvr>
  <p:transition>
    <p:random/>
    <p:sndAc>
      <p:stSnd>
        <p:snd r:embed="rId2" name="wind.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student is able to design a plan for collecting data to quantify the amplitude variations when two or more traveling waves or wave pulses interact in a given medium.</a:t>
            </a:r>
          </a:p>
          <a:p>
            <a:r>
              <a:rPr lang="en-US" sz="3200" dirty="0" smtClean="0"/>
              <a:t>The student is able to analyze data or observations or evaluate evidence of the interaction of two or more traveling waves in one or two dimensions (i.e., circular wave fronts) to evaluate the variations in resultant amplitudes.</a:t>
            </a:r>
          </a:p>
        </p:txBody>
      </p:sp>
    </p:spTree>
  </p:cSld>
  <p:clrMapOvr>
    <a:masterClrMapping/>
  </p:clrMapOvr>
  <p:transition>
    <p:random/>
    <p:sndAc>
      <p:stSnd>
        <p:snd r:embed="rId2" name="wind.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The student is able to refine a scientific question related to standing waves and design a detailed plan for the experiment that can be conducted to examine the phenomenon qualitatively or quantitatively.</a:t>
            </a:r>
          </a:p>
          <a:p>
            <a:r>
              <a:rPr lang="en-US" sz="3200" dirty="0" smtClean="0"/>
              <a:t>The student is able to predict properties of standing waves that result from the addition of incident and reflected waves that are confined to a region and have nodes and antinodes.</a:t>
            </a:r>
          </a:p>
        </p:txBody>
      </p:sp>
    </p:spTree>
  </p:cSld>
  <p:clrMapOvr>
    <a:masterClrMapping/>
  </p:clrMapOvr>
  <p:transition>
    <p:random/>
    <p:sndAc>
      <p:stSnd>
        <p:snd r:embed="rId2" name="wind.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The student is able to plan data collection strategies, predict the outcome based on the relationship under test, perform data analysis, evaluate evidence compared to the prediction, explain any discrepancy and, if necessary, revise the relationship among variables responsible for establishing standing waves on a string or in a column of air.</a:t>
            </a:r>
          </a:p>
          <a:p>
            <a:r>
              <a:rPr lang="en-US" sz="3200" dirty="0" smtClean="0"/>
              <a:t>The student is able to describe representations and models of situations in which standing waves result from the addition of incident and reflected waves confined to a region.</a:t>
            </a:r>
          </a:p>
        </p:txBody>
      </p:sp>
    </p:spTree>
  </p:cSld>
  <p:clrMapOvr>
    <a:masterClrMapping/>
  </p:clrMapOvr>
  <p:transition>
    <p:random/>
    <p:sndAc>
      <p:stSnd>
        <p:snd r:embed="rId2" name="wind.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challenge with evidence the claim that the wavelengths of standing waves are determined by the frequency of the source regardless of the size of the region.</a:t>
            </a:r>
          </a:p>
          <a:p>
            <a:r>
              <a:rPr lang="en-US" sz="3200" dirty="0" smtClean="0"/>
              <a:t>The student is able to use a visual representation to explain how waves of slightly different frequency give rise to the phenomenon of beats.</a:t>
            </a:r>
            <a:endParaRPr lang="en-US" sz="2400" dirty="0" smtClean="0"/>
          </a:p>
        </p:txBody>
      </p:sp>
    </p:spTree>
  </p:cSld>
  <p:clrMapOvr>
    <a:masterClrMapping/>
  </p:clrMapOvr>
  <p:transition>
    <p:random/>
    <p:sndAc>
      <p:stSnd>
        <p:snd r:embed="rId2" name="wind.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Learning Objective(s):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student is able to calculate wavelengths and frequencies (if given wave speed) of standing waves based on boundary conditions and length of region within which the wave is confined, and calculate numerical values of wavelengths and frequencies. Examples should include musical instruments.</a:t>
            </a:r>
          </a:p>
        </p:txBody>
      </p:sp>
    </p:spTree>
  </p:cSld>
  <p:clrMapOvr>
    <a:masterClrMapping/>
  </p:clrMapOvr>
  <p:transition>
    <p:random/>
    <p:sndAc>
      <p:stSnd>
        <p:snd r:embed="rId2" name="wind.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When two waves cross, they travel through each other; they do not bounce off each other.  Where the waves overlap, the resulting displacement can be determined by adding the displacements of the two waves.  This is called superposition.</a:t>
            </a:r>
          </a:p>
          <a:p>
            <a:r>
              <a:rPr lang="en-US" sz="3200" dirty="0" smtClean="0"/>
              <a:t>Two or more wave pulses can interact in such a way as to produce amplitude variations in the resultant wave. When two pulses cross, they travel through each other; they do not bounce off each other.  Where the pulses overlap, the resulting displacement can be determined by adding the displacements of the two pulses. This is called superposition.</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When two waves cross, they travel through each other; they do not bounce off each other.  Where the waves overlap, the resulting displacement can be determined by adding the displacements of the two waves.  This is called superposition.</a:t>
            </a:r>
          </a:p>
          <a:p>
            <a:r>
              <a:rPr lang="en-US" sz="3200" dirty="0" smtClean="0"/>
              <a:t>Two or more wave pulses can interact in such a way as to produce amplitude variations in the resultant wave. When two pulses cross, they travel through each other; they do not bounce off each other.  Where the pulses overlap, the resulting displacement can be determined by adding the displacements of the two pulses. This is called superposition.</a:t>
            </a:r>
          </a:p>
        </p:txBody>
      </p:sp>
    </p:spTree>
  </p:cSld>
  <p:clrMapOvr>
    <a:masterClrMapping/>
  </p:clrMapOvr>
  <p:transition>
    <p:random/>
    <p:sndAc>
      <p:stSnd>
        <p:snd r:embed="rId2" name="wind.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Two or more traveling waves can interact in such a way as to produce amplitude variations in the resultant wave.</a:t>
            </a:r>
          </a:p>
          <a:p>
            <a:r>
              <a:rPr lang="en-US" sz="3200" dirty="0" smtClean="0"/>
              <a:t>Standing waves are the result of the addition of incident and reflected waves that are confined to a region and have nodes and antinodes. Examples should include waves on a fixed length of string, and sound waves in both closed and open tubes.</a:t>
            </a:r>
          </a:p>
        </p:txBody>
      </p:sp>
    </p:spTree>
  </p:cSld>
  <p:clrMapOvr>
    <a:masterClrMapping/>
  </p:clrMapOvr>
  <p:transition>
    <p:random/>
    <p:sndAc>
      <p:stSnd>
        <p:snd r:embed="rId2" name="wind.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possible wavelengths of a standing wave are determined by the size of the region to which it is confined.</a:t>
            </a:r>
          </a:p>
          <a:p>
            <a:pPr lvl="1"/>
            <a:r>
              <a:rPr lang="en-US" dirty="0" smtClean="0"/>
              <a:t>A standing wave with zero amplitude at both ends can only have certain wavelengths.  Examples should include fundamental frequencies and harmonics.</a:t>
            </a:r>
          </a:p>
          <a:p>
            <a:pPr lvl="1"/>
            <a:r>
              <a:rPr lang="en-US" dirty="0" smtClean="0"/>
              <a:t>Other boundary conditions or other region sizes will result in different sets of possible wavelengths.</a:t>
            </a:r>
          </a:p>
        </p:txBody>
      </p:sp>
    </p:spTree>
  </p:cSld>
  <p:clrMapOvr>
    <a:masterClrMapping/>
  </p:clrMapOvr>
  <p:transition>
    <p:random/>
    <p:sndAc>
      <p:stSnd>
        <p:snd r:embed="rId2" name="wind.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Essential Knowledge 6.D.5:  Beats arise from the addition of waves of slightly different frequency.</a:t>
            </a:r>
          </a:p>
          <a:p>
            <a:pPr lvl="1"/>
            <a:r>
              <a:rPr lang="en-US" dirty="0" smtClean="0"/>
              <a:t>Because of the different frequencies, the two waves are sometimes in phase and sometimes out of phase.  The resulting regularly spaced amplitude changes are called beats. Examples should include the tuning of an instrument.</a:t>
            </a:r>
          </a:p>
          <a:p>
            <a:pPr lvl="1"/>
            <a:r>
              <a:rPr lang="en-US" dirty="0" smtClean="0"/>
              <a:t>The beat frequency is the difference in frequency between the two waves.</a:t>
            </a:r>
          </a:p>
        </p:txBody>
      </p:sp>
    </p:spTree>
  </p:cSld>
  <p:clrMapOvr>
    <a:masterClrMapping/>
  </p:clrMapOvr>
  <p:transition>
    <p:random/>
    <p:sndAc>
      <p:stSnd>
        <p:snd r:embed="rId2" name="wind.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Enduring 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Only waves exhibit interference and diffraction.</a:t>
            </a:r>
          </a:p>
          <a:p>
            <a:r>
              <a:rPr lang="en-US" sz="3200" dirty="0" smtClean="0"/>
              <a:t>Interference and superposition lead to standing waves and beats.</a:t>
            </a:r>
          </a:p>
        </p:txBody>
      </p:sp>
    </p:spTree>
  </p:cSld>
  <p:clrMapOvr>
    <a:masterClrMapping/>
  </p:clrMapOvr>
  <p:transition>
    <p:random/>
    <p:sndAc>
      <p:stSnd>
        <p:snd r:embed="rId2" name="wind.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 </a:t>
            </a:r>
            <a:endParaRPr lang="en-US" dirty="0"/>
          </a:p>
        </p:txBody>
      </p:sp>
      <p:sp>
        <p:nvSpPr>
          <p:cNvPr id="3" name="Content Placeholder 2"/>
          <p:cNvSpPr>
            <a:spLocks noGrp="1"/>
          </p:cNvSpPr>
          <p:nvPr>
            <p:ph idx="1"/>
          </p:nvPr>
        </p:nvSpPr>
        <p:spPr/>
        <p:txBody>
          <a:bodyPr>
            <a:normAutofit/>
          </a:bodyPr>
          <a:lstStyle/>
          <a:p>
            <a:pPr lvl="0"/>
            <a:r>
              <a:rPr lang="en-US" sz="3200" dirty="0" smtClean="0"/>
              <a:t>Waves can transfer energy and momentum from one location to another without the permanent transfer of mass and serve as a mathematical model for the description of other phenomena.</a:t>
            </a:r>
          </a:p>
        </p:txBody>
      </p:sp>
    </p:spTree>
  </p:cSld>
  <p:clrMapOvr>
    <a:masterClrMapping/>
  </p:clrMapOvr>
  <p:transition>
    <p:random/>
    <p:sndAc>
      <p:stSnd>
        <p:snd r:embed="rId2" name="wind.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Viner Hand ITC" pitchFamily="66" charset="0"/>
              </a:rPr>
              <a:t>Questions?</a:t>
            </a:r>
            <a:endParaRPr lang="en-US" sz="28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3" cstate="print"/>
          <a:stretch>
            <a:fillRect/>
          </a:stretch>
        </p:blipFill>
        <p:spPr>
          <a:xfrm>
            <a:off x="2438400" y="152400"/>
            <a:ext cx="4128596" cy="3930650"/>
          </a:xfrm>
          <a:prstGeom prst="rect">
            <a:avLst/>
          </a:prstGeom>
        </p:spPr>
      </p:pic>
    </p:spTree>
  </p:cSld>
  <p:clrMapOvr>
    <a:masterClrMapping/>
  </p:clrMapOvr>
  <p:transition>
    <p:random/>
    <p:sndAc>
      <p:stSnd>
        <p:snd r:embed="rId2" name="wind.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1351672"/>
            <a:ext cx="5434350" cy="977486"/>
          </a:xfrm>
        </p:spPr>
        <p:txBody>
          <a:bodyPr>
            <a:noAutofit/>
          </a:bodyPr>
          <a:lstStyle/>
          <a:p>
            <a:r>
              <a:rPr lang="en-US" sz="4000" b="1" dirty="0" smtClean="0"/>
              <a:t>#51-61</a:t>
            </a:r>
            <a:endParaRPr lang="en-US" sz="4000" b="1" dirty="0"/>
          </a:p>
        </p:txBody>
      </p:sp>
      <p:sp>
        <p:nvSpPr>
          <p:cNvPr id="3" name="Title 2"/>
          <p:cNvSpPr>
            <a:spLocks noGrp="1"/>
          </p:cNvSpPr>
          <p:nvPr>
            <p:ph type="title"/>
          </p:nvPr>
        </p:nvSpPr>
        <p:spPr/>
        <p:txBody>
          <a:bodyPr/>
          <a:lstStyle/>
          <a:p>
            <a:r>
              <a:rPr lang="en-US" dirty="0" smtClean="0"/>
              <a:t>Homework</a:t>
            </a:r>
            <a:endParaRPr lang="en-US" dirty="0"/>
          </a:p>
        </p:txBody>
      </p:sp>
      <p:pic>
        <p:nvPicPr>
          <p:cNvPr id="49154" name="Picture 2" descr="https://focus.pcsb.org/uploaded-assets/2008/5202001684.jpg"/>
          <p:cNvPicPr>
            <a:picLocks noChangeAspect="1" noChangeArrowheads="1"/>
          </p:cNvPicPr>
          <p:nvPr/>
        </p:nvPicPr>
        <p:blipFill>
          <a:blip r:embed="rId4" cstate="print"/>
          <a:srcRect/>
          <a:stretch>
            <a:fillRect/>
          </a:stretch>
        </p:blipFill>
        <p:spPr bwMode="auto">
          <a:xfrm>
            <a:off x="4800600" y="962152"/>
            <a:ext cx="4019550" cy="5600573"/>
          </a:xfrm>
          <a:prstGeom prst="rect">
            <a:avLst/>
          </a:prstGeom>
          <a:noFill/>
        </p:spPr>
      </p:pic>
      <p:pic>
        <p:nvPicPr>
          <p:cNvPr id="5" name="06 Double Vision.wma">
            <a:hlinkClick r:id="" action="ppaction://media"/>
          </p:cNvPr>
          <p:cNvPicPr>
            <a:picLocks noRot="1" noChangeAspect="1"/>
          </p:cNvPicPr>
          <p:nvPr>
            <a:audioFile r:link="rId1"/>
          </p:nvPr>
        </p:nvPicPr>
        <p:blipFill>
          <a:blip r:embed="rId5" cstate="print"/>
          <a:stretch>
            <a:fillRect/>
          </a:stretch>
        </p:blipFill>
        <p:spPr>
          <a:xfrm>
            <a:off x="533400" y="6172200"/>
            <a:ext cx="304800" cy="304800"/>
          </a:xfrm>
          <a:prstGeom prst="rect">
            <a:avLst/>
          </a:prstGeom>
        </p:spPr>
      </p:pic>
    </p:spTree>
  </p:cSld>
  <p:clrMapOvr>
    <a:masterClrMapping/>
  </p:clrMapOvr>
  <p:transition>
    <p:random/>
    <p:sndAc>
      <p:stSnd>
        <p:snd r:embed="rId3"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0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Two or more traveling waves can interact in such a way as to produce amplitude variations in the resultant wave.</a:t>
            </a:r>
          </a:p>
          <a:p>
            <a:r>
              <a:rPr lang="en-US" sz="3200" dirty="0" smtClean="0"/>
              <a:t>Standing waves are the result of the addition of incident and reflected waves that are confined to a region and have nodes and antinodes. Examples should include waves on a fixed length of string, and sound waves in both closed and open tubes.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possible wavelengths of a standing wave are determined by the size of the region to which it is confined.</a:t>
            </a:r>
          </a:p>
          <a:p>
            <a:pPr lvl="1"/>
            <a:r>
              <a:rPr lang="en-US" dirty="0" smtClean="0"/>
              <a:t>A standing wave with zero amplitude at both ends can only have certain wavelengths.  Examples should include fundamental frequencies and harmonics.</a:t>
            </a:r>
          </a:p>
          <a:p>
            <a:pPr lvl="1"/>
            <a:r>
              <a:rPr lang="en-US" dirty="0" smtClean="0"/>
              <a:t>Other boundary conditions or other region sizes will result in different sets of possible wavelengths.</a:t>
            </a:r>
          </a:p>
        </p:txBody>
      </p:sp>
    </p:spTree>
  </p:cSld>
  <p:clrMapOvr>
    <a:masterClrMapping/>
  </p:clrMapOvr>
  <p:transition>
    <p:random/>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Essential Knowledge(s):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Essential Knowledge 6.D.5:  Beats arise from the addition of waves of slightly different frequency.</a:t>
            </a:r>
          </a:p>
          <a:p>
            <a:pPr lvl="1"/>
            <a:r>
              <a:rPr lang="en-US" dirty="0" smtClean="0"/>
              <a:t>Because of the different frequencies, the two waves are sometimes in phase and sometimes out of phase.  The resulting regularly spaced amplitude changes are called beats. Examples should include the tuning of an instrument.</a:t>
            </a:r>
          </a:p>
          <a:p>
            <a:pPr lvl="1"/>
            <a:r>
              <a:rPr lang="en-US" dirty="0" smtClean="0"/>
              <a:t>The beat frequency is the difference in frequency between the two waves.</a:t>
            </a:r>
          </a:p>
        </p:txBody>
      </p:sp>
    </p:spTree>
  </p:cSld>
  <p:clrMapOvr>
    <a:masterClrMapping/>
  </p:clrMapOvr>
  <p:transition>
    <p:random/>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1167</TotalTime>
  <Words>2502</Words>
  <Application>Microsoft Office PowerPoint</Application>
  <PresentationFormat>On-screen Show (4:3)</PresentationFormat>
  <Paragraphs>183</Paragraphs>
  <Slides>67</Slides>
  <Notes>0</Notes>
  <HiddenSlides>0</HiddenSlides>
  <MMClips>6</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Metro</vt:lpstr>
      <vt:lpstr>Equation</vt:lpstr>
      <vt:lpstr>Devil  physics The  baddest  class  on  campus Ap  Physics</vt:lpstr>
      <vt:lpstr>Lsn 11-11: Reflection and Transmission of waves  Lsn 11-12: Interference: principles of superposition  Lsn 11-13: Standing waves; resonance</vt:lpstr>
      <vt:lpstr>Questions from Reading Activity?</vt:lpstr>
      <vt:lpstr>Big Idea(s): </vt:lpstr>
      <vt:lpstr>Enduring Understanding(s): </vt:lpstr>
      <vt:lpstr>Essential Knowledge(s): </vt:lpstr>
      <vt:lpstr>Essential Knowledge(s): </vt:lpstr>
      <vt:lpstr>Essential Knowledge(s): </vt:lpstr>
      <vt:lpstr>Essential Knowledge(s): </vt:lpstr>
      <vt:lpstr>Learning Objective(s): </vt:lpstr>
      <vt:lpstr>Learning Objective(s): </vt:lpstr>
      <vt:lpstr>Learning Objective(s): </vt:lpstr>
      <vt:lpstr>Learning Objective(s): </vt:lpstr>
      <vt:lpstr>Learning Objective(s): </vt:lpstr>
      <vt:lpstr>Learning Objective(s): </vt:lpstr>
      <vt:lpstr>Learning Objective(s): </vt:lpstr>
      <vt:lpstr>Light Reflection and Refraction</vt:lpstr>
      <vt:lpstr>Law of Reflection  </vt:lpstr>
      <vt:lpstr>Law of Reflection  </vt:lpstr>
      <vt:lpstr>Law of Reflection  </vt:lpstr>
      <vt:lpstr>Law of Reflection  </vt:lpstr>
      <vt:lpstr>Law of Reflection  </vt:lpstr>
      <vt:lpstr>Law of Reflection  </vt:lpstr>
      <vt:lpstr>Law of Reflection  </vt:lpstr>
      <vt:lpstr>Law of Reflection  </vt:lpstr>
      <vt:lpstr>Law of Reflection  </vt:lpstr>
      <vt:lpstr>Law of Reflection  </vt:lpstr>
      <vt:lpstr>Interference and . . . </vt:lpstr>
      <vt:lpstr>Interference and Superposition</vt:lpstr>
      <vt:lpstr>The Principle of Superposition </vt:lpstr>
      <vt:lpstr>The Principle of Superposition </vt:lpstr>
      <vt:lpstr>The Principle of Superposition </vt:lpstr>
      <vt:lpstr>The Principle of Superposition </vt:lpstr>
      <vt:lpstr>Standing Waves</vt:lpstr>
      <vt:lpstr>Standing Waves</vt:lpstr>
      <vt:lpstr>World Record Standing Wave</vt:lpstr>
      <vt:lpstr>Standing Waves</vt:lpstr>
      <vt:lpstr>Making Standing Waves</vt:lpstr>
      <vt:lpstr>Standing Waves on Strings</vt:lpstr>
      <vt:lpstr>Standing Waves on Strings</vt:lpstr>
      <vt:lpstr>Standing Waves on Strings</vt:lpstr>
      <vt:lpstr>Standing Waves on Strings</vt:lpstr>
      <vt:lpstr>Standing Waves on Strings</vt:lpstr>
      <vt:lpstr>Standing Waves on Strings</vt:lpstr>
      <vt:lpstr>Standing Waves on Strings</vt:lpstr>
      <vt:lpstr>Standing Waves on Strings</vt:lpstr>
      <vt:lpstr>Standing Waves on Strings</vt:lpstr>
      <vt:lpstr>Standing Waves on Strings</vt:lpstr>
      <vt:lpstr>Standing Waves on Strings</vt:lpstr>
      <vt:lpstr>Fun With PhET</vt:lpstr>
      <vt:lpstr>Standing Waves in Tubes</vt:lpstr>
      <vt:lpstr>Standing Waves in Tubes</vt:lpstr>
      <vt:lpstr>Learning Objective(s): </vt:lpstr>
      <vt:lpstr>Learning Objective(s): </vt:lpstr>
      <vt:lpstr>Learning Objective(s): </vt:lpstr>
      <vt:lpstr>Learning Objective(s): </vt:lpstr>
      <vt:lpstr>Learning Objective(s): </vt:lpstr>
      <vt:lpstr>Learning Objective(s): </vt:lpstr>
      <vt:lpstr>Learning Objective(s): </vt:lpstr>
      <vt:lpstr>Essential Knowledge(s): </vt:lpstr>
      <vt:lpstr>Essential Knowledge(s): </vt:lpstr>
      <vt:lpstr>Essential Knowledge(s): </vt:lpstr>
      <vt:lpstr>Essential Knowledge(s): </vt:lpstr>
      <vt:lpstr>Enduring Understanding(s): </vt:lpstr>
      <vt:lpstr>Big Idea(s): </vt:lpstr>
      <vt:lpstr> 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92</cp:revision>
  <dcterms:created xsi:type="dcterms:W3CDTF">2010-12-08T08:20:03Z</dcterms:created>
  <dcterms:modified xsi:type="dcterms:W3CDTF">2015-04-23T18:08:20Z</dcterms:modified>
</cp:coreProperties>
</file>