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0" r:id="rId4"/>
    <p:sldId id="310" r:id="rId5"/>
    <p:sldId id="309" r:id="rId6"/>
    <p:sldId id="311" r:id="rId7"/>
    <p:sldId id="313" r:id="rId8"/>
    <p:sldId id="312" r:id="rId9"/>
    <p:sldId id="314" r:id="rId10"/>
    <p:sldId id="315" r:id="rId11"/>
    <p:sldId id="296" r:id="rId12"/>
    <p:sldId id="299" r:id="rId13"/>
    <p:sldId id="263" r:id="rId14"/>
    <p:sldId id="300" r:id="rId15"/>
    <p:sldId id="301" r:id="rId16"/>
    <p:sldId id="302" r:id="rId17"/>
    <p:sldId id="305" r:id="rId18"/>
    <p:sldId id="306" r:id="rId19"/>
    <p:sldId id="307" r:id="rId20"/>
    <p:sldId id="308" r:id="rId21"/>
    <p:sldId id="320" r:id="rId22"/>
    <p:sldId id="321" r:id="rId23"/>
    <p:sldId id="322" r:id="rId24"/>
    <p:sldId id="318" r:id="rId25"/>
    <p:sldId id="319" r:id="rId26"/>
    <p:sldId id="317" r:id="rId27"/>
    <p:sldId id="316" r:id="rId28"/>
    <p:sldId id="261" r:id="rId29"/>
    <p:sldId id="262"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403"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FD15329E-6E04-4E8D-9AA0-27424FD5CF1F}" type="datetimeFigureOut">
              <a:rPr lang="en-US" smtClean="0"/>
              <a:pPr/>
              <a:t>10/18/2015</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E58F673A-CE59-4D58-8998-1918CBD17A80}" type="slidenum">
              <a:rPr lang="en-US" smtClean="0"/>
              <a:pPr/>
              <a:t>‹#›</a:t>
            </a:fld>
            <a:endParaRPr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D15329E-6E04-4E8D-9AA0-27424FD5CF1F}" type="datetimeFigureOut">
              <a:rPr lang="en-US" smtClean="0"/>
              <a:pPr/>
              <a:t>10/18/2015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D15329E-6E04-4E8D-9AA0-27424FD5CF1F}" type="datetimeFigureOut">
              <a:rPr lang="en-US" smtClean="0"/>
              <a:pPr/>
              <a:t>10/18/2015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D15329E-6E04-4E8D-9AA0-27424FD5CF1F}" type="datetimeFigureOut">
              <a:rPr lang="en-US" smtClean="0"/>
              <a:pPr/>
              <a:t>10/18/2015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D15329E-6E04-4E8D-9AA0-27424FD5CF1F}" type="datetimeFigureOut">
              <a:rPr lang="en-US" smtClean="0"/>
              <a:pPr/>
              <a:t>10/18/2015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58F673A-CE59-4D58-8998-1918CBD17A80}"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D15329E-6E04-4E8D-9AA0-27424FD5CF1F}" type="datetimeFigureOut">
              <a:rPr lang="en-US" smtClean="0"/>
              <a:pPr/>
              <a:t>10/18/2015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D15329E-6E04-4E8D-9AA0-27424FD5CF1F}" type="datetimeFigureOut">
              <a:rPr lang="en-US" smtClean="0"/>
              <a:pPr/>
              <a:t>10/18/2015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58F673A-CE59-4D58-8998-1918CBD17A80}"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D15329E-6E04-4E8D-9AA0-27424FD5CF1F}" type="datetimeFigureOut">
              <a:rPr lang="en-US" smtClean="0"/>
              <a:pPr/>
              <a:t>10/18/2015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D15329E-6E04-4E8D-9AA0-27424FD5CF1F}" type="datetimeFigureOut">
              <a:rPr lang="en-US" smtClean="0"/>
              <a:pPr/>
              <a:t>10/18/2015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D15329E-6E04-4E8D-9AA0-27424FD5CF1F}" type="datetimeFigureOut">
              <a:rPr lang="en-US" smtClean="0"/>
              <a:pPr/>
              <a:t>10/18/2015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FD15329E-6E04-4E8D-9AA0-27424FD5CF1F}" type="datetimeFigureOut">
              <a:rPr lang="en-US" smtClean="0"/>
              <a:pPr/>
              <a:t>10/18/2015</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E58F673A-CE59-4D58-8998-1918CBD17A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FD15329E-6E04-4E8D-9AA0-27424FD5CF1F}" type="datetimeFigureOut">
              <a:rPr lang="en-US" smtClean="0"/>
              <a:pPr/>
              <a:t>10/18/2015</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E58F673A-CE59-4D58-8998-1918CBD17A8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3.xml.rels><?xml version="1.0" encoding="UTF-8" standalone="yes"?>
<Relationships xmlns="http://schemas.openxmlformats.org/package/2006/relationships"><Relationship Id="rId3" Type="http://schemas.openxmlformats.org/officeDocument/2006/relationships/hyperlink" Target="relative%20velocity.wmv" TargetMode="External"/><Relationship Id="rId2" Type="http://schemas.openxmlformats.org/officeDocument/2006/relationships/slideLayout" Target="../slideLayouts/slideLayout2.xml"/><Relationship Id="rId1" Type="http://schemas.openxmlformats.org/officeDocument/2006/relationships/video" Target="file:///F:\AAASync\AP%20Physics%201\Lesson%20Plans\Giancoli%20Lessons\Giancoli%20Chapter%203\Giancoli%20Lesson%203-7%20to%203-8\relative%20velocity.wmv" TargetMode="Externa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4400" dirty="0" smtClean="0">
                <a:latin typeface="Pristina" pitchFamily="66" charset="0"/>
              </a:rPr>
              <a:t>Devil  physics</a:t>
            </a:r>
            <a:r>
              <a:rPr lang="en-US" dirty="0" smtClean="0">
                <a:latin typeface="Pristina" pitchFamily="66" charset="0"/>
              </a:rPr>
              <a:t/>
            </a:r>
            <a:br>
              <a:rPr lang="en-US" dirty="0" smtClean="0">
                <a:latin typeface="Pristina" pitchFamily="66" charset="0"/>
              </a:rPr>
            </a:br>
            <a:r>
              <a:rPr lang="en-US" sz="3600" dirty="0" smtClean="0">
                <a:latin typeface="Pristina" pitchFamily="66" charset="0"/>
              </a:rPr>
              <a:t>The  </a:t>
            </a:r>
            <a:r>
              <a:rPr lang="en-US" sz="3600" dirty="0" err="1" smtClean="0">
                <a:latin typeface="Pristina" pitchFamily="66" charset="0"/>
              </a:rPr>
              <a:t>baddest</a:t>
            </a:r>
            <a:r>
              <a:rPr lang="en-US" sz="3600" dirty="0" smtClean="0">
                <a:latin typeface="Pristina" pitchFamily="66" charset="0"/>
              </a:rPr>
              <a:t>  class  on  campus</a:t>
            </a:r>
            <a:br>
              <a:rPr lang="en-US" sz="3600" dirty="0" smtClean="0">
                <a:latin typeface="Pristina" pitchFamily="66" charset="0"/>
              </a:rPr>
            </a:br>
            <a:r>
              <a:rPr lang="en-US" sz="3600" dirty="0" smtClean="0">
                <a:latin typeface="Pristina" pitchFamily="66" charset="0"/>
              </a:rPr>
              <a:t>AP  </a:t>
            </a:r>
            <a:r>
              <a:rPr lang="en-US" sz="3600" dirty="0" smtClean="0">
                <a:latin typeface="Pristina" pitchFamily="66" charset="0"/>
              </a:rPr>
              <a:t>Physics</a:t>
            </a:r>
            <a:endParaRPr lang="en-US" sz="3600" dirty="0">
              <a:latin typeface="Pristina" pitchFamily="66" charset="0"/>
            </a:endParaRPr>
          </a:p>
        </p:txBody>
      </p:sp>
      <p:sp>
        <p:nvSpPr>
          <p:cNvPr id="3" name="Subtitle 2"/>
          <p:cNvSpPr>
            <a:spLocks noGrp="1"/>
          </p:cNvSpPr>
          <p:nvPr>
            <p:ph type="subTitle" idx="1"/>
          </p:nvPr>
        </p:nvSpPr>
        <p:spPr/>
        <p:txBody>
          <a:bodyPr/>
          <a:lstStyle/>
          <a:p>
            <a:endParaRPr lang="en-US"/>
          </a:p>
        </p:txBody>
      </p:sp>
      <p:pic>
        <p:nvPicPr>
          <p:cNvPr id="4" name="Picture 3" descr="Devil%20Head.jpg"/>
          <p:cNvPicPr>
            <a:picLocks noChangeAspect="1"/>
          </p:cNvPicPr>
          <p:nvPr/>
        </p:nvPicPr>
        <p:blipFill>
          <a:blip r:embed="rId2" cstate="print"/>
          <a:stretch>
            <a:fillRect/>
          </a:stretch>
        </p:blipFill>
        <p:spPr>
          <a:xfrm>
            <a:off x="2438400" y="152400"/>
            <a:ext cx="4128596" cy="393065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r>
              <a:rPr lang="en-US" sz="4400" dirty="0" smtClean="0"/>
              <a:t/>
            </a:r>
            <a:br>
              <a:rPr lang="en-US" sz="4400" dirty="0" smtClean="0"/>
            </a:br>
            <a:endParaRPr lang="en-US" dirty="0"/>
          </a:p>
        </p:txBody>
      </p:sp>
      <p:sp>
        <p:nvSpPr>
          <p:cNvPr id="3" name="Content Placeholder 2"/>
          <p:cNvSpPr>
            <a:spLocks noGrp="1"/>
          </p:cNvSpPr>
          <p:nvPr>
            <p:ph idx="1"/>
          </p:nvPr>
        </p:nvSpPr>
        <p:spPr/>
        <p:txBody>
          <a:bodyPr>
            <a:normAutofit/>
          </a:bodyPr>
          <a:lstStyle/>
          <a:p>
            <a:r>
              <a:rPr lang="en-US" sz="3600" dirty="0" smtClean="0"/>
              <a:t>The student is able to represent forces in diagrams or mathematically using appropriately labeled vectors with magnitude, direction, and units during the analysis of a situation.</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1197864"/>
          </a:xfrm>
        </p:spPr>
        <p:txBody>
          <a:bodyPr/>
          <a:lstStyle/>
          <a:p>
            <a:r>
              <a:rPr lang="en-US" dirty="0" smtClean="0"/>
              <a:t>Projectile Motion is </a:t>
            </a:r>
            <a:r>
              <a:rPr lang="en-US" dirty="0" smtClean="0"/>
              <a:t>Parabolic*</a:t>
            </a:r>
            <a:endParaRPr lang="en-US" dirty="0"/>
          </a:p>
        </p:txBody>
      </p:sp>
      <p:sp>
        <p:nvSpPr>
          <p:cNvPr id="3" name="Content Placeholder 2"/>
          <p:cNvSpPr>
            <a:spLocks noGrp="1"/>
          </p:cNvSpPr>
          <p:nvPr>
            <p:ph idx="1"/>
          </p:nvPr>
        </p:nvSpPr>
        <p:spPr>
          <a:xfrm>
            <a:off x="457200" y="990600"/>
            <a:ext cx="3124200" cy="5364960"/>
          </a:xfrm>
        </p:spPr>
        <p:txBody>
          <a:bodyPr/>
          <a:lstStyle/>
          <a:p>
            <a:endParaRPr lang="en-US" dirty="0" smtClean="0"/>
          </a:p>
          <a:p>
            <a:r>
              <a:rPr lang="en-US" dirty="0" smtClean="0"/>
              <a:t>* If we ignore air resistance and assume acceleration due to gravity is constant.</a:t>
            </a:r>
          </a:p>
          <a:p>
            <a:r>
              <a:rPr lang="en-US" dirty="0" smtClean="0"/>
              <a:t>For the </a:t>
            </a:r>
            <a:r>
              <a:rPr lang="en-US" dirty="0" err="1" smtClean="0"/>
              <a:t>mathniacs</a:t>
            </a:r>
            <a:r>
              <a:rPr lang="en-US" dirty="0" smtClean="0"/>
              <a:t>:</a:t>
            </a:r>
            <a:endParaRPr lang="en-US" dirty="0"/>
          </a:p>
        </p:txBody>
      </p:sp>
      <p:graphicFrame>
        <p:nvGraphicFramePr>
          <p:cNvPr id="2050" name="Object 2"/>
          <p:cNvGraphicFramePr>
            <a:graphicFrameLocks noChangeAspect="1"/>
          </p:cNvGraphicFramePr>
          <p:nvPr/>
        </p:nvGraphicFramePr>
        <p:xfrm>
          <a:off x="3733800" y="1066800"/>
          <a:ext cx="5059497" cy="5473700"/>
        </p:xfrm>
        <a:graphic>
          <a:graphicData uri="http://schemas.openxmlformats.org/presentationml/2006/ole">
            <p:oleObj spid="_x0000_s2050" name="Equation" r:id="rId3" imgW="1549080" imgH="1676160" progId="Equation.3">
              <p:embed/>
            </p:oleObj>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382000" cy="1197864"/>
          </a:xfrm>
        </p:spPr>
        <p:txBody>
          <a:bodyPr/>
          <a:lstStyle/>
          <a:p>
            <a:r>
              <a:rPr lang="en-US" dirty="0" smtClean="0"/>
              <a:t>Projectile Motion is Parabolic</a:t>
            </a:r>
            <a:endParaRPr lang="en-US" dirty="0"/>
          </a:p>
        </p:txBody>
      </p:sp>
      <p:sp>
        <p:nvSpPr>
          <p:cNvPr id="3" name="Content Placeholder 2"/>
          <p:cNvSpPr>
            <a:spLocks noGrp="1"/>
          </p:cNvSpPr>
          <p:nvPr>
            <p:ph idx="1"/>
          </p:nvPr>
        </p:nvSpPr>
        <p:spPr>
          <a:xfrm>
            <a:off x="457200" y="990600"/>
            <a:ext cx="3124200" cy="5364960"/>
          </a:xfrm>
        </p:spPr>
        <p:txBody>
          <a:bodyPr/>
          <a:lstStyle/>
          <a:p>
            <a:endParaRPr lang="en-US" dirty="0" smtClean="0"/>
          </a:p>
          <a:p>
            <a:r>
              <a:rPr lang="en-US" dirty="0" smtClean="0"/>
              <a:t>* If we ignore air resistance and assume acceleration due to gravity is constant.</a:t>
            </a:r>
          </a:p>
          <a:p>
            <a:r>
              <a:rPr lang="en-US" dirty="0" smtClean="0"/>
              <a:t>Where </a:t>
            </a:r>
            <a:r>
              <a:rPr lang="en-US" i="1" dirty="0" smtClean="0"/>
              <a:t>a</a:t>
            </a:r>
            <a:r>
              <a:rPr lang="en-US" dirty="0" smtClean="0"/>
              <a:t> and </a:t>
            </a:r>
            <a:r>
              <a:rPr lang="en-US" i="1" dirty="0" smtClean="0"/>
              <a:t>b</a:t>
            </a:r>
            <a:r>
              <a:rPr lang="en-US" dirty="0" smtClean="0"/>
              <a:t> are constant for a given velocity and angle.</a:t>
            </a:r>
            <a:endParaRPr lang="en-US" dirty="0"/>
          </a:p>
        </p:txBody>
      </p:sp>
      <p:graphicFrame>
        <p:nvGraphicFramePr>
          <p:cNvPr id="2050" name="Object 2"/>
          <p:cNvGraphicFramePr>
            <a:graphicFrameLocks noChangeAspect="1"/>
          </p:cNvGraphicFramePr>
          <p:nvPr/>
        </p:nvGraphicFramePr>
        <p:xfrm>
          <a:off x="4200511" y="1219200"/>
          <a:ext cx="4410089" cy="5348288"/>
        </p:xfrm>
        <a:graphic>
          <a:graphicData uri="http://schemas.openxmlformats.org/presentationml/2006/ole">
            <p:oleObj spid="_x0000_s3074" name="Equation" r:id="rId3" imgW="1549080" imgH="1879560" progId="Equation.3">
              <p:embed/>
            </p:oleObj>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hlinkClick r:id="rId3" action="ppaction://hlinkfile"/>
              </a:rPr>
              <a:t>Relative Velocity</a:t>
            </a:r>
            <a:endParaRPr lang="en-US" dirty="0"/>
          </a:p>
        </p:txBody>
      </p:sp>
      <p:pic>
        <p:nvPicPr>
          <p:cNvPr id="5" name="relative velocity.wmv">
            <a:hlinkClick r:id="" action="ppaction://media"/>
          </p:cNvPr>
          <p:cNvPicPr>
            <a:picLocks noGrp="1" noRot="1" noChangeAspect="1"/>
          </p:cNvPicPr>
          <p:nvPr>
            <p:ph idx="1"/>
            <a:videoFile r:link="rId1"/>
          </p:nvPr>
        </p:nvPicPr>
        <p:blipFill>
          <a:blip r:embed="rId4" cstate="print"/>
          <a:stretch>
            <a:fillRect/>
          </a:stretch>
        </p:blipFill>
        <p:spPr>
          <a:xfrm>
            <a:off x="1066800" y="1270000"/>
            <a:ext cx="7239000" cy="542925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5"/>
                                        </p:tgtEl>
                                      </p:cBhvr>
                                    </p:cmd>
                                  </p:childTnLst>
                                </p:cTn>
                              </p:par>
                            </p:childTnLst>
                          </p:cTn>
                        </p:par>
                      </p:childTnLst>
                    </p:cTn>
                  </p:par>
                </p:childTnLst>
              </p:cTn>
              <p:nextCondLst>
                <p:cond evt="onClick" delay="0">
                  <p:tgtEl>
                    <p:spTgt spid="5"/>
                  </p:tgtEl>
                </p:cond>
              </p:nextCondLst>
            </p:seq>
            <p:video>
              <p:cMediaNode vol="80000">
                <p:cTn id="7" fill="hold" display="0">
                  <p:stCondLst>
                    <p:cond delay="indefinite"/>
                  </p:stCondLst>
                  <p:endCondLst>
                    <p:cond evt="onNext" delay="0">
                      <p:tgtEl>
                        <p:sldTgt/>
                      </p:tgtEl>
                    </p:cond>
                    <p:cond evt="onPrev" delay="0">
                      <p:tgtEl>
                        <p:sldTgt/>
                      </p:tgtEl>
                    </p:cond>
                  </p:endCondLst>
                </p:cTn>
                <p:tgtEl>
                  <p:spTgt spid="5"/>
                </p:tgtEl>
              </p:cMediaNode>
            </p:video>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Relative Velocity</a:t>
            </a:r>
            <a:endParaRPr lang="en-US" dirty="0"/>
          </a:p>
        </p:txBody>
      </p:sp>
      <p:sp>
        <p:nvSpPr>
          <p:cNvPr id="3" name="Content Placeholder 2"/>
          <p:cNvSpPr>
            <a:spLocks noGrp="1"/>
          </p:cNvSpPr>
          <p:nvPr>
            <p:ph idx="1"/>
          </p:nvPr>
        </p:nvSpPr>
        <p:spPr/>
        <p:txBody>
          <a:bodyPr/>
          <a:lstStyle/>
          <a:p>
            <a:r>
              <a:rPr lang="en-US" dirty="0" smtClean="0"/>
              <a:t>Exploring how observations made in different reference frames can be related to each other through vector addition</a:t>
            </a:r>
          </a:p>
          <a:p>
            <a:r>
              <a:rPr lang="en-US" b="1" i="1" dirty="0" smtClean="0">
                <a:solidFill>
                  <a:srgbClr val="FFFF00"/>
                </a:solidFill>
              </a:rPr>
              <a:t>It is extremely important to:</a:t>
            </a:r>
          </a:p>
          <a:p>
            <a:pPr lvl="1"/>
            <a:r>
              <a:rPr lang="en-US" b="1" i="1" dirty="0" smtClean="0">
                <a:solidFill>
                  <a:srgbClr val="FFFF00"/>
                </a:solidFill>
              </a:rPr>
              <a:t>Draw a picture</a:t>
            </a:r>
          </a:p>
          <a:p>
            <a:pPr lvl="1"/>
            <a:r>
              <a:rPr lang="en-US" b="1" i="1" dirty="0" smtClean="0">
                <a:solidFill>
                  <a:srgbClr val="FFFF00"/>
                </a:solidFill>
              </a:rPr>
              <a:t>Label the vectors with meaningful subscripts</a:t>
            </a:r>
            <a:endParaRPr lang="en-US" b="1" i="1" dirty="0">
              <a:solidFill>
                <a:srgbClr val="FFFF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382000" cy="1197864"/>
          </a:xfrm>
        </p:spPr>
        <p:txBody>
          <a:bodyPr/>
          <a:lstStyle/>
          <a:p>
            <a:r>
              <a:rPr lang="en-US" dirty="0" smtClean="0"/>
              <a:t>Relative Velocity</a:t>
            </a:r>
            <a:endParaRPr lang="en-US" dirty="0"/>
          </a:p>
        </p:txBody>
      </p:sp>
      <p:sp>
        <p:nvSpPr>
          <p:cNvPr id="3" name="Content Placeholder 2"/>
          <p:cNvSpPr>
            <a:spLocks noGrp="1"/>
          </p:cNvSpPr>
          <p:nvPr>
            <p:ph idx="1"/>
          </p:nvPr>
        </p:nvSpPr>
        <p:spPr>
          <a:xfrm>
            <a:off x="228600" y="1143000"/>
            <a:ext cx="4343400" cy="5212560"/>
          </a:xfrm>
        </p:spPr>
        <p:txBody>
          <a:bodyPr/>
          <a:lstStyle/>
          <a:p>
            <a:r>
              <a:rPr lang="en-US" dirty="0" smtClean="0"/>
              <a:t>The first subscript refers to the object</a:t>
            </a:r>
          </a:p>
          <a:p>
            <a:r>
              <a:rPr lang="en-US" dirty="0" smtClean="0"/>
              <a:t>The second refers to the reference frame</a:t>
            </a:r>
          </a:p>
          <a:p>
            <a:r>
              <a:rPr lang="en-US" b="1" dirty="0" err="1" smtClean="0"/>
              <a:t>v</a:t>
            </a:r>
            <a:r>
              <a:rPr lang="en-US" b="1" baseline="-25000" dirty="0" err="1" smtClean="0"/>
              <a:t>BW</a:t>
            </a:r>
            <a:r>
              <a:rPr lang="en-US" dirty="0" smtClean="0"/>
              <a:t> would refer to </a:t>
            </a:r>
            <a:r>
              <a:rPr lang="en-US" b="1" dirty="0" smtClean="0"/>
              <a:t>the boat </a:t>
            </a:r>
            <a:r>
              <a:rPr lang="en-US" b="1" i="1" u="sng" dirty="0" smtClean="0"/>
              <a:t>with respect to </a:t>
            </a:r>
            <a:r>
              <a:rPr lang="en-US" b="1" dirty="0" smtClean="0"/>
              <a:t>the water</a:t>
            </a:r>
          </a:p>
          <a:p>
            <a:r>
              <a:rPr lang="en-US" b="1" dirty="0" err="1" smtClean="0"/>
              <a:t>v</a:t>
            </a:r>
            <a:r>
              <a:rPr lang="en-US" b="1" baseline="-25000" dirty="0" err="1" smtClean="0"/>
              <a:t>WS</a:t>
            </a:r>
            <a:r>
              <a:rPr lang="en-US" dirty="0" smtClean="0"/>
              <a:t> would refer to </a:t>
            </a:r>
            <a:r>
              <a:rPr lang="en-US" b="1" dirty="0" smtClean="0"/>
              <a:t>the water </a:t>
            </a:r>
            <a:r>
              <a:rPr lang="en-US" b="1" i="1" u="sng" dirty="0" smtClean="0"/>
              <a:t>with respect to </a:t>
            </a:r>
            <a:r>
              <a:rPr lang="en-US" b="1" dirty="0" smtClean="0"/>
              <a:t>the shore</a:t>
            </a:r>
            <a:endParaRPr lang="en-US" dirty="0" smtClean="0"/>
          </a:p>
        </p:txBody>
      </p:sp>
      <p:pic>
        <p:nvPicPr>
          <p:cNvPr id="4" name="Picture 3" descr="Relative Velocity.jpg"/>
          <p:cNvPicPr>
            <a:picLocks noChangeAspect="1"/>
          </p:cNvPicPr>
          <p:nvPr/>
        </p:nvPicPr>
        <p:blipFill>
          <a:blip r:embed="rId2" cstate="print"/>
          <a:stretch>
            <a:fillRect/>
          </a:stretch>
        </p:blipFill>
        <p:spPr>
          <a:xfrm>
            <a:off x="4800600" y="1143000"/>
            <a:ext cx="4212179" cy="5205984"/>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382000" cy="1197864"/>
          </a:xfrm>
        </p:spPr>
        <p:txBody>
          <a:bodyPr/>
          <a:lstStyle/>
          <a:p>
            <a:r>
              <a:rPr lang="en-US" dirty="0" smtClean="0"/>
              <a:t>Relative Velocity</a:t>
            </a:r>
            <a:endParaRPr lang="en-US" dirty="0"/>
          </a:p>
        </p:txBody>
      </p:sp>
      <p:sp>
        <p:nvSpPr>
          <p:cNvPr id="3" name="Content Placeholder 2"/>
          <p:cNvSpPr>
            <a:spLocks noGrp="1"/>
          </p:cNvSpPr>
          <p:nvPr>
            <p:ph idx="1"/>
          </p:nvPr>
        </p:nvSpPr>
        <p:spPr>
          <a:xfrm>
            <a:off x="228600" y="1143000"/>
            <a:ext cx="4343400" cy="5562600"/>
          </a:xfrm>
        </p:spPr>
        <p:txBody>
          <a:bodyPr>
            <a:normAutofit/>
          </a:bodyPr>
          <a:lstStyle/>
          <a:p>
            <a:r>
              <a:rPr lang="en-US" dirty="0" smtClean="0"/>
              <a:t>Here, you are adding </a:t>
            </a:r>
            <a:r>
              <a:rPr lang="en-US" dirty="0" err="1" smtClean="0"/>
              <a:t>v</a:t>
            </a:r>
            <a:r>
              <a:rPr lang="en-US" baseline="-25000" dirty="0" err="1" smtClean="0"/>
              <a:t>BW</a:t>
            </a:r>
            <a:r>
              <a:rPr lang="en-US" dirty="0" smtClean="0"/>
              <a:t> to </a:t>
            </a:r>
            <a:r>
              <a:rPr lang="en-US" dirty="0" err="1" smtClean="0"/>
              <a:t>v</a:t>
            </a:r>
            <a:r>
              <a:rPr lang="en-US" baseline="-25000" dirty="0" err="1" smtClean="0"/>
              <a:t>WS</a:t>
            </a:r>
            <a:r>
              <a:rPr lang="en-US" dirty="0" smtClean="0"/>
              <a:t> to get </a:t>
            </a:r>
            <a:r>
              <a:rPr lang="en-US" dirty="0" err="1" smtClean="0"/>
              <a:t>v</a:t>
            </a:r>
            <a:r>
              <a:rPr lang="en-US" baseline="-25000" dirty="0" err="1" smtClean="0"/>
              <a:t>BS</a:t>
            </a:r>
            <a:r>
              <a:rPr lang="en-US" dirty="0" smtClean="0"/>
              <a:t> </a:t>
            </a:r>
          </a:p>
          <a:p>
            <a:r>
              <a:rPr lang="en-US" dirty="0" smtClean="0"/>
              <a:t>Notice how the resultant, </a:t>
            </a:r>
            <a:r>
              <a:rPr lang="en-US" dirty="0" err="1" smtClean="0"/>
              <a:t>v</a:t>
            </a:r>
            <a:r>
              <a:rPr lang="en-US" baseline="-25000" dirty="0" err="1" smtClean="0"/>
              <a:t>BS</a:t>
            </a:r>
            <a:r>
              <a:rPr lang="en-US" dirty="0" smtClean="0"/>
              <a:t>, will always have the same first subscript of the first vector and the same second subscript of the second vector.</a:t>
            </a:r>
          </a:p>
          <a:p>
            <a:r>
              <a:rPr lang="en-US" dirty="0" err="1" smtClean="0"/>
              <a:t>Kinda</a:t>
            </a:r>
            <a:r>
              <a:rPr lang="en-US" dirty="0" smtClean="0"/>
              <a:t> like tail-to-head vector addition</a:t>
            </a:r>
          </a:p>
        </p:txBody>
      </p:sp>
      <p:pic>
        <p:nvPicPr>
          <p:cNvPr id="4" name="Picture 3" descr="Relative Velocity.jpg"/>
          <p:cNvPicPr>
            <a:picLocks noChangeAspect="1"/>
          </p:cNvPicPr>
          <p:nvPr/>
        </p:nvPicPr>
        <p:blipFill>
          <a:blip r:embed="rId2" cstate="print"/>
          <a:stretch>
            <a:fillRect/>
          </a:stretch>
        </p:blipFill>
        <p:spPr>
          <a:xfrm>
            <a:off x="4800600" y="1143000"/>
            <a:ext cx="4212179" cy="5205984"/>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a:t>
            </a:r>
            <a:r>
              <a:rPr lang="en-US" dirty="0" smtClean="0"/>
              <a:t>Problem #1</a:t>
            </a:r>
            <a:endParaRPr lang="en-US" dirty="0"/>
          </a:p>
        </p:txBody>
      </p:sp>
      <p:sp>
        <p:nvSpPr>
          <p:cNvPr id="3" name="Content Placeholder 2"/>
          <p:cNvSpPr>
            <a:spLocks noGrp="1"/>
          </p:cNvSpPr>
          <p:nvPr>
            <p:ph idx="1"/>
          </p:nvPr>
        </p:nvSpPr>
        <p:spPr/>
        <p:txBody>
          <a:bodyPr/>
          <a:lstStyle/>
          <a:p>
            <a:r>
              <a:rPr lang="en-US" dirty="0" smtClean="0"/>
              <a:t>Homework #</a:t>
            </a:r>
            <a:r>
              <a:rPr lang="en-US" dirty="0" smtClean="0"/>
              <a:t>36</a:t>
            </a:r>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Problem #2</a:t>
            </a:r>
            <a:endParaRPr lang="en-US" dirty="0"/>
          </a:p>
        </p:txBody>
      </p:sp>
      <p:sp>
        <p:nvSpPr>
          <p:cNvPr id="3" name="Content Placeholder 2"/>
          <p:cNvSpPr>
            <a:spLocks noGrp="1"/>
          </p:cNvSpPr>
          <p:nvPr>
            <p:ph idx="1"/>
          </p:nvPr>
        </p:nvSpPr>
        <p:spPr/>
        <p:txBody>
          <a:bodyPr/>
          <a:lstStyle/>
          <a:p>
            <a:r>
              <a:rPr lang="en-US" dirty="0" smtClean="0"/>
              <a:t>Homework #43</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Problem #3</a:t>
            </a:r>
            <a:endParaRPr lang="en-US" dirty="0"/>
          </a:p>
        </p:txBody>
      </p:sp>
      <p:sp>
        <p:nvSpPr>
          <p:cNvPr id="3" name="Content Placeholder 2"/>
          <p:cNvSpPr>
            <a:spLocks noGrp="1"/>
          </p:cNvSpPr>
          <p:nvPr>
            <p:ph idx="1"/>
          </p:nvPr>
        </p:nvSpPr>
        <p:spPr/>
        <p:txBody>
          <a:bodyPr/>
          <a:lstStyle/>
          <a:p>
            <a:r>
              <a:rPr lang="en-US" dirty="0" smtClean="0"/>
              <a:t>Homework #48</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4343400"/>
            <a:ext cx="8382000" cy="1975104"/>
          </a:xfrm>
        </p:spPr>
        <p:txBody>
          <a:bodyPr/>
          <a:lstStyle/>
          <a:p>
            <a:r>
              <a:rPr lang="en-US" sz="3600" dirty="0" err="1" smtClean="0"/>
              <a:t>Lsn</a:t>
            </a:r>
            <a:r>
              <a:rPr lang="en-US" sz="3600" dirty="0" smtClean="0"/>
              <a:t> 3-7: Projectile motion is</a:t>
            </a:r>
            <a:br>
              <a:rPr lang="en-US" sz="3600" dirty="0" smtClean="0"/>
            </a:br>
            <a:r>
              <a:rPr lang="en-US" sz="3600" dirty="0" smtClean="0"/>
              <a:t>		  parabolic</a:t>
            </a:r>
            <a:br>
              <a:rPr lang="en-US" sz="3600" dirty="0" smtClean="0"/>
            </a:br>
            <a:r>
              <a:rPr lang="en-US" sz="3600" dirty="0" err="1" smtClean="0"/>
              <a:t>Lsn</a:t>
            </a:r>
            <a:r>
              <a:rPr lang="en-US" sz="3600" dirty="0" smtClean="0"/>
              <a:t> 3-8: relative velocity</a:t>
            </a:r>
            <a:endParaRPr lang="en-US" sz="3600"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Problem #4</a:t>
            </a:r>
            <a:endParaRPr lang="en-US" dirty="0"/>
          </a:p>
        </p:txBody>
      </p:sp>
      <p:sp>
        <p:nvSpPr>
          <p:cNvPr id="3" name="Content Placeholder 2"/>
          <p:cNvSpPr>
            <a:spLocks noGrp="1"/>
          </p:cNvSpPr>
          <p:nvPr>
            <p:ph idx="1"/>
          </p:nvPr>
        </p:nvSpPr>
        <p:spPr/>
        <p:txBody>
          <a:bodyPr/>
          <a:lstStyle/>
          <a:p>
            <a:r>
              <a:rPr lang="en-US" smtClean="0"/>
              <a:t>Homework #51</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r>
              <a:rPr lang="en-US" sz="4400" dirty="0" smtClean="0"/>
              <a:t/>
            </a:r>
            <a:br>
              <a:rPr lang="en-US" sz="4400" dirty="0" smtClean="0"/>
            </a:br>
            <a:endParaRPr lang="en-US" dirty="0"/>
          </a:p>
        </p:txBody>
      </p:sp>
      <p:sp>
        <p:nvSpPr>
          <p:cNvPr id="3" name="Content Placeholder 2"/>
          <p:cNvSpPr>
            <a:spLocks noGrp="1"/>
          </p:cNvSpPr>
          <p:nvPr>
            <p:ph idx="1"/>
          </p:nvPr>
        </p:nvSpPr>
        <p:spPr/>
        <p:txBody>
          <a:bodyPr>
            <a:normAutofit/>
          </a:bodyPr>
          <a:lstStyle/>
          <a:p>
            <a:r>
              <a:rPr lang="en-US" sz="3200" dirty="0" smtClean="0"/>
              <a:t>The </a:t>
            </a:r>
            <a:r>
              <a:rPr lang="en-US" sz="3600" dirty="0" smtClean="0"/>
              <a:t>student is able to express the motion of an object using narrative, mathematical, and graphical representations.</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r>
              <a:rPr lang="en-US" sz="4400" dirty="0" smtClean="0"/>
              <a:t/>
            </a:r>
            <a:br>
              <a:rPr lang="en-US" sz="4400" dirty="0" smtClean="0"/>
            </a:br>
            <a:endParaRPr lang="en-US" dirty="0"/>
          </a:p>
        </p:txBody>
      </p:sp>
      <p:sp>
        <p:nvSpPr>
          <p:cNvPr id="3" name="Content Placeholder 2"/>
          <p:cNvSpPr>
            <a:spLocks noGrp="1"/>
          </p:cNvSpPr>
          <p:nvPr>
            <p:ph idx="1"/>
          </p:nvPr>
        </p:nvSpPr>
        <p:spPr/>
        <p:txBody>
          <a:bodyPr>
            <a:normAutofit/>
          </a:bodyPr>
          <a:lstStyle/>
          <a:p>
            <a:r>
              <a:rPr lang="en-US" sz="3600" dirty="0" smtClean="0"/>
              <a:t>The student is able to analyze experimental data describing the motion of an object and is able to express the results of the analysis using narrative, mathematical, and graphical representations.</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r>
              <a:rPr lang="en-US" sz="4400" dirty="0" smtClean="0"/>
              <a:t/>
            </a:r>
            <a:br>
              <a:rPr lang="en-US" sz="4400" dirty="0" smtClean="0"/>
            </a:br>
            <a:endParaRPr lang="en-US" dirty="0"/>
          </a:p>
        </p:txBody>
      </p:sp>
      <p:sp>
        <p:nvSpPr>
          <p:cNvPr id="3" name="Content Placeholder 2"/>
          <p:cNvSpPr>
            <a:spLocks noGrp="1"/>
          </p:cNvSpPr>
          <p:nvPr>
            <p:ph idx="1"/>
          </p:nvPr>
        </p:nvSpPr>
        <p:spPr/>
        <p:txBody>
          <a:bodyPr>
            <a:normAutofit/>
          </a:bodyPr>
          <a:lstStyle/>
          <a:p>
            <a:r>
              <a:rPr lang="en-US" sz="3600" dirty="0" smtClean="0"/>
              <a:t>The student is able to represent forces in diagrams or mathematically using appropriately labeled vectors with magnitude, direction, and units during the analysis of a situation.</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r>
              <a:rPr lang="en-US" sz="4400" dirty="0" smtClean="0"/>
              <a:t/>
            </a:r>
            <a:br>
              <a:rPr lang="en-US" sz="4400" dirty="0" smtClean="0"/>
            </a:br>
            <a:endParaRPr lang="en-US" dirty="0"/>
          </a:p>
        </p:txBody>
      </p:sp>
      <p:sp>
        <p:nvSpPr>
          <p:cNvPr id="3" name="Content Placeholder 2"/>
          <p:cNvSpPr>
            <a:spLocks noGrp="1"/>
          </p:cNvSpPr>
          <p:nvPr>
            <p:ph idx="1"/>
          </p:nvPr>
        </p:nvSpPr>
        <p:spPr/>
        <p:txBody>
          <a:bodyPr>
            <a:normAutofit fontScale="85000" lnSpcReduction="10000"/>
          </a:bodyPr>
          <a:lstStyle/>
          <a:p>
            <a:r>
              <a:rPr lang="en-US" sz="3200" dirty="0" smtClean="0"/>
              <a:t>An </a:t>
            </a:r>
            <a:r>
              <a:rPr lang="en-US" sz="3600" dirty="0" smtClean="0"/>
              <a:t>observer in a particular reference frame can describe the motion of an object using such quantities as position, displacement, distance, velocity, speed, and acceleration.</a:t>
            </a:r>
          </a:p>
          <a:p>
            <a:pPr lvl="1"/>
            <a:r>
              <a:rPr lang="en-US" dirty="0" smtClean="0"/>
              <a:t>Displacement, velocity, and acceleration are all vector quantities.</a:t>
            </a:r>
            <a:endParaRPr lang="en-US" sz="3000" dirty="0" smtClean="0"/>
          </a:p>
          <a:p>
            <a:pPr lvl="1"/>
            <a:r>
              <a:rPr lang="en-US" dirty="0" smtClean="0"/>
              <a:t>Displacement is change in position. Velocity is the rate of change of position with time. Acceleration is the rate of change of velocity with time. Changes in each property are expressed by subtracting initial values from final values.</a:t>
            </a:r>
            <a:endParaRPr lang="en-US" sz="3000" dirty="0" smtClean="0"/>
          </a:p>
          <a:p>
            <a:pPr lvl="1"/>
            <a:r>
              <a:rPr lang="en-US" dirty="0" smtClean="0"/>
              <a:t>A choice of reference frame determines the direction and the magnitude of each of these quantities.  </a:t>
            </a:r>
            <a:endParaRPr lang="en-US" sz="3000" dirty="0" smtClean="0"/>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r>
              <a:rPr lang="en-US" sz="4400" dirty="0" smtClean="0"/>
              <a:t/>
            </a:r>
            <a:br>
              <a:rPr lang="en-US" sz="4400" dirty="0" smtClean="0"/>
            </a:br>
            <a:endParaRPr lang="en-US" dirty="0"/>
          </a:p>
        </p:txBody>
      </p:sp>
      <p:sp>
        <p:nvSpPr>
          <p:cNvPr id="3" name="Content Placeholder 2"/>
          <p:cNvSpPr>
            <a:spLocks noGrp="1"/>
          </p:cNvSpPr>
          <p:nvPr>
            <p:ph idx="1"/>
          </p:nvPr>
        </p:nvSpPr>
        <p:spPr/>
        <p:txBody>
          <a:bodyPr>
            <a:normAutofit/>
          </a:bodyPr>
          <a:lstStyle/>
          <a:p>
            <a:r>
              <a:rPr lang="en-US" sz="3600" dirty="0" smtClean="0"/>
              <a:t>Forces are described by vectors.</a:t>
            </a:r>
          </a:p>
          <a:p>
            <a:pPr lvl="1"/>
            <a:r>
              <a:rPr lang="en-US" dirty="0" smtClean="0"/>
              <a:t>Forces are detected by their influence on the motion of an object.</a:t>
            </a:r>
            <a:endParaRPr lang="en-US" sz="3000" dirty="0" smtClean="0"/>
          </a:p>
          <a:p>
            <a:pPr lvl="1"/>
            <a:r>
              <a:rPr lang="en-US" dirty="0" smtClean="0"/>
              <a:t>Forces have magnitude and direction.</a:t>
            </a:r>
            <a:endParaRPr lang="en-US" sz="3000" dirty="0" smtClean="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Enduring Understanding(s): </a:t>
            </a:r>
            <a:endParaRPr lang="en-US" dirty="0"/>
          </a:p>
        </p:txBody>
      </p:sp>
      <p:sp>
        <p:nvSpPr>
          <p:cNvPr id="3" name="Content Placeholder 2"/>
          <p:cNvSpPr>
            <a:spLocks noGrp="1"/>
          </p:cNvSpPr>
          <p:nvPr>
            <p:ph idx="1"/>
          </p:nvPr>
        </p:nvSpPr>
        <p:spPr/>
        <p:txBody>
          <a:bodyPr>
            <a:normAutofit/>
          </a:bodyPr>
          <a:lstStyle/>
          <a:p>
            <a:pPr lvl="0"/>
            <a:r>
              <a:rPr lang="en-US" sz="3200" dirty="0" smtClean="0"/>
              <a:t>All forces share certain common characteristics when considered by observers in inertial reference frames.</a:t>
            </a:r>
            <a:endParaRPr lang="en-US" sz="3600"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 Idea(s): </a:t>
            </a:r>
            <a:endParaRPr lang="en-US" dirty="0"/>
          </a:p>
        </p:txBody>
      </p:sp>
      <p:sp>
        <p:nvSpPr>
          <p:cNvPr id="3" name="Content Placeholder 2"/>
          <p:cNvSpPr>
            <a:spLocks noGrp="1"/>
          </p:cNvSpPr>
          <p:nvPr>
            <p:ph idx="1"/>
          </p:nvPr>
        </p:nvSpPr>
        <p:spPr/>
        <p:txBody>
          <a:bodyPr>
            <a:normAutofit/>
          </a:bodyPr>
          <a:lstStyle/>
          <a:p>
            <a:pPr lvl="0"/>
            <a:r>
              <a:rPr lang="en-US" sz="3200" dirty="0" smtClean="0"/>
              <a:t>The interactions of an object with other objects can be described by forces.</a:t>
            </a:r>
            <a:endParaRPr lang="en-US" sz="3600"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latin typeface="Viner Hand ITC" pitchFamily="66" charset="0"/>
              </a:rPr>
              <a:t/>
            </a:r>
            <a:br>
              <a:rPr lang="en-US" dirty="0" smtClean="0">
                <a:latin typeface="Viner Hand ITC" pitchFamily="66" charset="0"/>
              </a:rPr>
            </a:br>
            <a:r>
              <a:rPr lang="en-US" dirty="0" smtClean="0">
                <a:latin typeface="Pristina" pitchFamily="66" charset="0"/>
              </a:rPr>
              <a:t>Questions?</a:t>
            </a:r>
            <a:endParaRPr lang="en-US" sz="2800" dirty="0">
              <a:latin typeface="Pristina" pitchFamily="66" charset="0"/>
            </a:endParaRPr>
          </a:p>
        </p:txBody>
      </p:sp>
      <p:sp>
        <p:nvSpPr>
          <p:cNvPr id="3" name="Subtitle 2"/>
          <p:cNvSpPr>
            <a:spLocks noGrp="1"/>
          </p:cNvSpPr>
          <p:nvPr>
            <p:ph type="subTitle" idx="1"/>
          </p:nvPr>
        </p:nvSpPr>
        <p:spPr/>
        <p:txBody>
          <a:bodyPr/>
          <a:lstStyle/>
          <a:p>
            <a:endParaRPr lang="en-US"/>
          </a:p>
        </p:txBody>
      </p:sp>
      <p:pic>
        <p:nvPicPr>
          <p:cNvPr id="4" name="Picture 3" descr="Devil%20Head.jpg"/>
          <p:cNvPicPr>
            <a:picLocks noChangeAspect="1"/>
          </p:cNvPicPr>
          <p:nvPr/>
        </p:nvPicPr>
        <p:blipFill>
          <a:blip r:embed="rId2" cstate="print"/>
          <a:stretch>
            <a:fillRect/>
          </a:stretch>
        </p:blipFill>
        <p:spPr>
          <a:xfrm>
            <a:off x="2438400" y="152400"/>
            <a:ext cx="4128596" cy="3930650"/>
          </a:xfrm>
          <a:prstGeom prst="rect">
            <a:avLst/>
          </a:prstGeom>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219200" y="1351672"/>
            <a:ext cx="5205750" cy="977486"/>
          </a:xfrm>
        </p:spPr>
        <p:txBody>
          <a:bodyPr>
            <a:normAutofit/>
          </a:bodyPr>
          <a:lstStyle/>
          <a:p>
            <a:r>
              <a:rPr lang="en-US" sz="3200" b="1" i="1" dirty="0" smtClean="0"/>
              <a:t>#36-48</a:t>
            </a:r>
            <a:endParaRPr lang="en-US" sz="3200" b="1" i="1" dirty="0"/>
          </a:p>
        </p:txBody>
      </p:sp>
      <p:sp>
        <p:nvSpPr>
          <p:cNvPr id="3" name="Title 2"/>
          <p:cNvSpPr>
            <a:spLocks noGrp="1"/>
          </p:cNvSpPr>
          <p:nvPr>
            <p:ph type="title"/>
          </p:nvPr>
        </p:nvSpPr>
        <p:spPr/>
        <p:txBody>
          <a:bodyPr/>
          <a:lstStyle/>
          <a:p>
            <a:r>
              <a:rPr lang="en-US" dirty="0" smtClean="0"/>
              <a:t>Homework</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From Reading Activity?</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 Idea(s): </a:t>
            </a:r>
            <a:endParaRPr lang="en-US" dirty="0"/>
          </a:p>
        </p:txBody>
      </p:sp>
      <p:sp>
        <p:nvSpPr>
          <p:cNvPr id="3" name="Content Placeholder 2"/>
          <p:cNvSpPr>
            <a:spLocks noGrp="1"/>
          </p:cNvSpPr>
          <p:nvPr>
            <p:ph idx="1"/>
          </p:nvPr>
        </p:nvSpPr>
        <p:spPr/>
        <p:txBody>
          <a:bodyPr>
            <a:normAutofit/>
          </a:bodyPr>
          <a:lstStyle/>
          <a:p>
            <a:pPr lvl="0"/>
            <a:r>
              <a:rPr lang="en-US" sz="3200" dirty="0" smtClean="0"/>
              <a:t>The interactions of an object with other objects can be described by forces.</a:t>
            </a:r>
            <a:endParaRPr lang="en-US" sz="36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Enduring Understanding(s): </a:t>
            </a:r>
            <a:endParaRPr lang="en-US" dirty="0"/>
          </a:p>
        </p:txBody>
      </p:sp>
      <p:sp>
        <p:nvSpPr>
          <p:cNvPr id="3" name="Content Placeholder 2"/>
          <p:cNvSpPr>
            <a:spLocks noGrp="1"/>
          </p:cNvSpPr>
          <p:nvPr>
            <p:ph idx="1"/>
          </p:nvPr>
        </p:nvSpPr>
        <p:spPr/>
        <p:txBody>
          <a:bodyPr>
            <a:normAutofit/>
          </a:bodyPr>
          <a:lstStyle/>
          <a:p>
            <a:pPr lvl="0"/>
            <a:r>
              <a:rPr lang="en-US" sz="3200" dirty="0" smtClean="0"/>
              <a:t>All forces share certain common characteristics when considered by observers in inertial reference frames.</a:t>
            </a:r>
            <a:endParaRPr lang="en-US" sz="36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r>
              <a:rPr lang="en-US" sz="4400" dirty="0" smtClean="0"/>
              <a:t/>
            </a:r>
            <a:br>
              <a:rPr lang="en-US" sz="4400" dirty="0" smtClean="0"/>
            </a:br>
            <a:endParaRPr lang="en-US" dirty="0"/>
          </a:p>
        </p:txBody>
      </p:sp>
      <p:sp>
        <p:nvSpPr>
          <p:cNvPr id="3" name="Content Placeholder 2"/>
          <p:cNvSpPr>
            <a:spLocks noGrp="1"/>
          </p:cNvSpPr>
          <p:nvPr>
            <p:ph idx="1"/>
          </p:nvPr>
        </p:nvSpPr>
        <p:spPr/>
        <p:txBody>
          <a:bodyPr>
            <a:normAutofit fontScale="85000" lnSpcReduction="10000"/>
          </a:bodyPr>
          <a:lstStyle/>
          <a:p>
            <a:r>
              <a:rPr lang="en-US" sz="3200" dirty="0" smtClean="0"/>
              <a:t>An </a:t>
            </a:r>
            <a:r>
              <a:rPr lang="en-US" sz="3600" dirty="0" smtClean="0"/>
              <a:t>observer in a particular reference frame can describe the motion of an object using such quantities as position, displacement, distance, velocity, speed, and acceleration.</a:t>
            </a:r>
          </a:p>
          <a:p>
            <a:pPr lvl="1"/>
            <a:r>
              <a:rPr lang="en-US" dirty="0" smtClean="0"/>
              <a:t>Displacement, velocity, and acceleration are all vector quantities.</a:t>
            </a:r>
            <a:endParaRPr lang="en-US" sz="3000" dirty="0" smtClean="0"/>
          </a:p>
          <a:p>
            <a:pPr lvl="1"/>
            <a:r>
              <a:rPr lang="en-US" dirty="0" smtClean="0"/>
              <a:t>Displacement is change in position. Velocity is the rate of change of position with time. Acceleration is the rate of change of velocity with time. Changes in each property are expressed by subtracting initial values from final values.</a:t>
            </a:r>
            <a:endParaRPr lang="en-US" sz="3000" dirty="0" smtClean="0"/>
          </a:p>
          <a:p>
            <a:pPr lvl="1"/>
            <a:r>
              <a:rPr lang="en-US" dirty="0" smtClean="0"/>
              <a:t>A choice of reference frame determines the direction and the magnitude of each of these quantities.  </a:t>
            </a:r>
            <a:endParaRPr lang="en-US" sz="3000"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r>
              <a:rPr lang="en-US" sz="4400" dirty="0" smtClean="0"/>
              <a:t/>
            </a:r>
            <a:br>
              <a:rPr lang="en-US" sz="4400" dirty="0" smtClean="0"/>
            </a:br>
            <a:endParaRPr lang="en-US" dirty="0"/>
          </a:p>
        </p:txBody>
      </p:sp>
      <p:sp>
        <p:nvSpPr>
          <p:cNvPr id="3" name="Content Placeholder 2"/>
          <p:cNvSpPr>
            <a:spLocks noGrp="1"/>
          </p:cNvSpPr>
          <p:nvPr>
            <p:ph idx="1"/>
          </p:nvPr>
        </p:nvSpPr>
        <p:spPr/>
        <p:txBody>
          <a:bodyPr>
            <a:normAutofit/>
          </a:bodyPr>
          <a:lstStyle/>
          <a:p>
            <a:r>
              <a:rPr lang="en-US" sz="3600" dirty="0" smtClean="0"/>
              <a:t>Forces are described by vectors.</a:t>
            </a:r>
          </a:p>
          <a:p>
            <a:pPr lvl="1"/>
            <a:r>
              <a:rPr lang="en-US" dirty="0" smtClean="0"/>
              <a:t>Forces are detected by their influence on the motion of an object.</a:t>
            </a:r>
            <a:endParaRPr lang="en-US" sz="3000" dirty="0" smtClean="0"/>
          </a:p>
          <a:p>
            <a:pPr lvl="1"/>
            <a:r>
              <a:rPr lang="en-US" dirty="0" smtClean="0"/>
              <a:t>Forces have magnitude and direction.</a:t>
            </a:r>
            <a:endParaRPr lang="en-US" sz="3000"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r>
              <a:rPr lang="en-US" sz="4400" dirty="0" smtClean="0"/>
              <a:t/>
            </a:r>
            <a:br>
              <a:rPr lang="en-US" sz="4400" dirty="0" smtClean="0"/>
            </a:br>
            <a:endParaRPr lang="en-US" dirty="0"/>
          </a:p>
        </p:txBody>
      </p:sp>
      <p:sp>
        <p:nvSpPr>
          <p:cNvPr id="3" name="Content Placeholder 2"/>
          <p:cNvSpPr>
            <a:spLocks noGrp="1"/>
          </p:cNvSpPr>
          <p:nvPr>
            <p:ph idx="1"/>
          </p:nvPr>
        </p:nvSpPr>
        <p:spPr/>
        <p:txBody>
          <a:bodyPr>
            <a:normAutofit/>
          </a:bodyPr>
          <a:lstStyle/>
          <a:p>
            <a:r>
              <a:rPr lang="en-US" sz="3200" dirty="0" smtClean="0"/>
              <a:t>The </a:t>
            </a:r>
            <a:r>
              <a:rPr lang="en-US" sz="3600" dirty="0" smtClean="0"/>
              <a:t>student is able to express the motion of an object using narrative, mathematical, and graphical representations.</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r>
              <a:rPr lang="en-US" sz="4400" dirty="0" smtClean="0"/>
              <a:t/>
            </a:r>
            <a:br>
              <a:rPr lang="en-US" sz="4400" dirty="0" smtClean="0"/>
            </a:br>
            <a:endParaRPr lang="en-US" dirty="0"/>
          </a:p>
        </p:txBody>
      </p:sp>
      <p:sp>
        <p:nvSpPr>
          <p:cNvPr id="3" name="Content Placeholder 2"/>
          <p:cNvSpPr>
            <a:spLocks noGrp="1"/>
          </p:cNvSpPr>
          <p:nvPr>
            <p:ph idx="1"/>
          </p:nvPr>
        </p:nvSpPr>
        <p:spPr/>
        <p:txBody>
          <a:bodyPr>
            <a:normAutofit/>
          </a:bodyPr>
          <a:lstStyle/>
          <a:p>
            <a:r>
              <a:rPr lang="en-US" sz="3600" dirty="0" smtClean="0"/>
              <a:t>The student is able to analyze experimental data describing the motion of an object and is able to express the results of the analysis using narrative, mathematical, and graphical representations.</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987</TotalTime>
  <Words>736</Words>
  <Application>Microsoft Office PowerPoint</Application>
  <PresentationFormat>On-screen Show (4:3)</PresentationFormat>
  <Paragraphs>75</Paragraphs>
  <Slides>29</Slides>
  <Notes>0</Notes>
  <HiddenSlides>0</HiddenSlides>
  <MMClips>1</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29</vt:i4>
      </vt:variant>
    </vt:vector>
  </HeadingPairs>
  <TitlesOfParts>
    <vt:vector size="32" baseType="lpstr">
      <vt:lpstr>Metro</vt:lpstr>
      <vt:lpstr>Microsoft Equation 3.0</vt:lpstr>
      <vt:lpstr>Equation</vt:lpstr>
      <vt:lpstr>Devil  physics The  baddest  class  on  campus AP  Physics</vt:lpstr>
      <vt:lpstr>Lsn 3-7: Projectile motion is     parabolic Lsn 3-8: relative velocity</vt:lpstr>
      <vt:lpstr>Questions From Reading Activity?</vt:lpstr>
      <vt:lpstr>Big Idea(s): </vt:lpstr>
      <vt:lpstr>Enduring Understanding(s): </vt:lpstr>
      <vt:lpstr>Essential Knowledge(s): </vt:lpstr>
      <vt:lpstr>Essential Knowledge(s): </vt:lpstr>
      <vt:lpstr>Learning Objective(s): </vt:lpstr>
      <vt:lpstr>Learning Objective(s): </vt:lpstr>
      <vt:lpstr>Learning Objective(s): </vt:lpstr>
      <vt:lpstr>Projectile Motion is Parabolic*</vt:lpstr>
      <vt:lpstr>Projectile Motion is Parabolic</vt:lpstr>
      <vt:lpstr>Relative Velocity</vt:lpstr>
      <vt:lpstr>Relative Velocity</vt:lpstr>
      <vt:lpstr>Relative Velocity</vt:lpstr>
      <vt:lpstr>Relative Velocity</vt:lpstr>
      <vt:lpstr>Sample Problem #1</vt:lpstr>
      <vt:lpstr>Sample Problem #2</vt:lpstr>
      <vt:lpstr>Sample Problem #3</vt:lpstr>
      <vt:lpstr>Sample Problem #4</vt:lpstr>
      <vt:lpstr>Learning Objective(s): </vt:lpstr>
      <vt:lpstr>Learning Objective(s): </vt:lpstr>
      <vt:lpstr>Learning Objective(s): </vt:lpstr>
      <vt:lpstr>Essential Knowledge(s): </vt:lpstr>
      <vt:lpstr>Essential Knowledge(s): </vt:lpstr>
      <vt:lpstr>Enduring Understanding(s): </vt:lpstr>
      <vt:lpstr>Big Idea(s): </vt:lpstr>
      <vt:lpstr> Questions?</vt:lpstr>
      <vt:lpstr>Homework</vt:lpstr>
    </vt:vector>
  </TitlesOfParts>
  <Company>pcsb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Devil physics The baddest class on campus IB Physics Physics I Honors / Pre-IB Physics</dc:title>
  <dc:creator>Kyle Smith</dc:creator>
  <cp:lastModifiedBy>Kyle Smith</cp:lastModifiedBy>
  <cp:revision>30</cp:revision>
  <dcterms:created xsi:type="dcterms:W3CDTF">2010-12-08T08:20:03Z</dcterms:created>
  <dcterms:modified xsi:type="dcterms:W3CDTF">2015-10-18T18:48:28Z</dcterms:modified>
</cp:coreProperties>
</file>