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309" r:id="rId4"/>
    <p:sldId id="352" r:id="rId5"/>
    <p:sldId id="353" r:id="rId6"/>
    <p:sldId id="355" r:id="rId7"/>
    <p:sldId id="354" r:id="rId8"/>
    <p:sldId id="357" r:id="rId9"/>
    <p:sldId id="358" r:id="rId10"/>
    <p:sldId id="359" r:id="rId11"/>
    <p:sldId id="360" r:id="rId12"/>
    <p:sldId id="361" r:id="rId13"/>
    <p:sldId id="356" r:id="rId14"/>
    <p:sldId id="363" r:id="rId15"/>
    <p:sldId id="362" r:id="rId16"/>
    <p:sldId id="364" r:id="rId17"/>
    <p:sldId id="365" r:id="rId18"/>
    <p:sldId id="366" r:id="rId19"/>
    <p:sldId id="262" r:id="rId20"/>
    <p:sldId id="263" r:id="rId21"/>
    <p:sldId id="337" r:id="rId22"/>
    <p:sldId id="338" r:id="rId23"/>
    <p:sldId id="339" r:id="rId24"/>
    <p:sldId id="342" r:id="rId25"/>
    <p:sldId id="267" r:id="rId26"/>
    <p:sldId id="268" r:id="rId27"/>
    <p:sldId id="340" r:id="rId28"/>
    <p:sldId id="341" r:id="rId29"/>
    <p:sldId id="264" r:id="rId30"/>
    <p:sldId id="266" r:id="rId31"/>
    <p:sldId id="265" r:id="rId32"/>
    <p:sldId id="269" r:id="rId33"/>
    <p:sldId id="270" r:id="rId34"/>
    <p:sldId id="273" r:id="rId35"/>
    <p:sldId id="312" r:id="rId36"/>
    <p:sldId id="314" r:id="rId37"/>
    <p:sldId id="343" r:id="rId38"/>
    <p:sldId id="344" r:id="rId39"/>
    <p:sldId id="310" r:id="rId40"/>
    <p:sldId id="311" r:id="rId41"/>
    <p:sldId id="345" r:id="rId42"/>
    <p:sldId id="346" r:id="rId43"/>
    <p:sldId id="347" r:id="rId44"/>
    <p:sldId id="348" r:id="rId45"/>
    <p:sldId id="281" r:id="rId46"/>
    <p:sldId id="279" r:id="rId47"/>
    <p:sldId id="280" r:id="rId48"/>
    <p:sldId id="283" r:id="rId49"/>
    <p:sldId id="349" r:id="rId50"/>
    <p:sldId id="350" r:id="rId51"/>
    <p:sldId id="382" r:id="rId52"/>
    <p:sldId id="376" r:id="rId53"/>
    <p:sldId id="377" r:id="rId54"/>
    <p:sldId id="378" r:id="rId55"/>
    <p:sldId id="379" r:id="rId56"/>
    <p:sldId id="380" r:id="rId57"/>
    <p:sldId id="381" r:id="rId58"/>
    <p:sldId id="370" r:id="rId59"/>
    <p:sldId id="371" r:id="rId60"/>
    <p:sldId id="372" r:id="rId61"/>
    <p:sldId id="373" r:id="rId62"/>
    <p:sldId id="374" r:id="rId63"/>
    <p:sldId id="375" r:id="rId64"/>
    <p:sldId id="368" r:id="rId65"/>
    <p:sldId id="369" r:id="rId66"/>
    <p:sldId id="367" r:id="rId67"/>
    <p:sldId id="351" r:id="rId68"/>
    <p:sldId id="332" r:id="rId6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0" d="100"/>
          <a:sy n="80" d="100"/>
        </p:scale>
        <p:origin x="1218"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image" Target="../media/image5.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image" Target="../media/image4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9.wmf"/><Relationship Id="rId1" Type="http://schemas.openxmlformats.org/officeDocument/2006/relationships/image" Target="../media/image8.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image" Target="../media/image11.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image" Target="../media/image13.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wmf"/><Relationship Id="rId1" Type="http://schemas.openxmlformats.org/officeDocument/2006/relationships/image" Target="../media/image15.wmf"/><Relationship Id="rId5" Type="http://schemas.openxmlformats.org/officeDocument/2006/relationships/image" Target="../media/image19.wmf"/><Relationship Id="rId4" Type="http://schemas.openxmlformats.org/officeDocument/2006/relationships/image" Target="../media/image18.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20.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4.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extLst/>
          </a:lstStyle>
          <a:p>
            <a:fld id="{FD15329E-6E04-4E8D-9AA0-27424FD5CF1F}" type="datetimeFigureOut">
              <a:rPr lang="en-US" smtClean="0"/>
              <a:pPr/>
              <a:t>3/8/2016</a:t>
            </a:fld>
            <a:endParaRPr lang="en-US"/>
          </a:p>
        </p:txBody>
      </p:sp>
      <p:sp>
        <p:nvSpPr>
          <p:cNvPr id="17" name="Footer Placeholder 16"/>
          <p:cNvSpPr>
            <a:spLocks noGrp="1"/>
          </p:cNvSpPr>
          <p:nvPr>
            <p:ph type="ftr" sz="quarter" idx="11"/>
          </p:nvPr>
        </p:nvSpPr>
        <p:spPr/>
        <p:txBody>
          <a:bodyPr/>
          <a:lstStyle>
            <a:extLst/>
          </a:lstStyle>
          <a:p>
            <a:endParaRPr lang="en-US"/>
          </a:p>
        </p:txBody>
      </p:sp>
      <p:sp>
        <p:nvSpPr>
          <p:cNvPr id="29" name="Slide Number Placeholder 28"/>
          <p:cNvSpPr>
            <a:spLocks noGrp="1"/>
          </p:cNvSpPr>
          <p:nvPr>
            <p:ph type="sldNum" sz="quarter" idx="12"/>
          </p:nvPr>
        </p:nvSpPr>
        <p:spPr/>
        <p:txBody>
          <a:bodyPr/>
          <a:lstStyle>
            <a:extLst/>
          </a:lstStyle>
          <a:p>
            <a:fld id="{E58F673A-CE59-4D58-8998-1918CBD17A80}" type="slidenum">
              <a:rPr lang="en-US" smtClean="0"/>
              <a:pPr/>
              <a:t>‹#›</a:t>
            </a:fld>
            <a:endParaRPr lang="en-US"/>
          </a:p>
        </p:txBody>
      </p:sp>
      <p:sp>
        <p:nvSpPr>
          <p:cNvPr id="39" name="Rectangle 38"/>
          <p:cNvSpPr/>
          <p:nvPr/>
        </p:nvSpPr>
        <p:spPr>
          <a:xfrm>
            <a:off x="309559"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1" name="Rectangle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D15329E-6E04-4E8D-9AA0-27424FD5CF1F}" type="datetimeFigureOut">
              <a:rPr lang="en-US" smtClean="0"/>
              <a:pPr/>
              <a:t>3/8/2016</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E58F673A-CE59-4D58-8998-1918CBD17A8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1981200" cy="5851525"/>
          </a:xfrm>
        </p:spPr>
        <p:txBody>
          <a:bodyPr vert="eaVert" anchor="ct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41"/>
            <a:ext cx="58674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D15329E-6E04-4E8D-9AA0-27424FD5CF1F}" type="datetimeFigureOut">
              <a:rPr lang="en-US" smtClean="0"/>
              <a:pPr/>
              <a:t>3/8/2016</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E58F673A-CE59-4D58-8998-1918CBD17A8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D15329E-6E04-4E8D-9AA0-27424FD5CF1F}" type="datetimeFigureOut">
              <a:rPr lang="en-US" smtClean="0"/>
              <a:pPr/>
              <a:t>3/8/2016</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E58F673A-CE59-4D58-8998-1918CBD17A8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5" name="Freeform 14"/>
          <p:cNvSpPr>
            <a:spLocks/>
          </p:cNvSpPr>
          <p:nvPr/>
        </p:nvSpPr>
        <p:spPr bwMode="auto">
          <a:xfrm>
            <a:off x="373967" y="1"/>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3" name="Freeform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6" name="Freeform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7" name="Freeform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8" name="Freeform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9" name="Freeform 18"/>
          <p:cNvSpPr>
            <a:spLocks/>
          </p:cNvSpPr>
          <p:nvPr/>
        </p:nvSpPr>
        <p:spPr bwMode="auto">
          <a:xfrm>
            <a:off x="5948366" y="4246565"/>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0" name="Freeform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1" name="Freeform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2" name="Freeform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3" name="Freeform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4" name="Freeform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5" name="Freeform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6" name="Freeform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7" name="Freeform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3" name="Text Placeholder 2"/>
          <p:cNvSpPr>
            <a:spLocks noGrp="1"/>
          </p:cNvSpPr>
          <p:nvPr>
            <p:ph type="body" idx="1"/>
          </p:nvPr>
        </p:nvSpPr>
        <p:spPr>
          <a:xfrm>
            <a:off x="706903"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D15329E-6E04-4E8D-9AA0-27424FD5CF1F}" type="datetimeFigureOut">
              <a:rPr lang="en-US" smtClean="0"/>
              <a:pPr/>
              <a:t>3/8/2016</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E58F673A-CE59-4D58-8998-1918CBD17A80}" type="slidenum">
              <a:rPr lang="en-US" smtClean="0"/>
              <a:pPr/>
              <a:t>‹#›</a:t>
            </a:fld>
            <a:endParaRPr lang="en-US"/>
          </a:p>
        </p:txBody>
      </p:sp>
      <p:sp>
        <p:nvSpPr>
          <p:cNvPr id="7" name="Rectangle 6"/>
          <p:cNvSpPr/>
          <p:nvPr/>
        </p:nvSpPr>
        <p:spPr>
          <a:xfrm>
            <a:off x="363160" y="402266"/>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706901" y="512064"/>
            <a:ext cx="8156448" cy="777240"/>
          </a:xfrm>
        </p:spPr>
        <p:txBody>
          <a:bodyPr tIns="64008"/>
          <a:lstStyle>
            <a:lvl1pPr algn="l">
              <a:buNone/>
              <a:defRPr sz="3800" b="0" cap="none" spc="-150" baseline="0"/>
            </a:lvl1pPr>
            <a:extLst/>
          </a:lstStyle>
          <a:p>
            <a:r>
              <a:rPr kumimoji="0" lang="en-US" smtClean="0"/>
              <a:t>Click to edit Master title style</a:t>
            </a:r>
            <a:endParaRPr kumimoji="0" lang="en-US"/>
          </a:p>
        </p:txBody>
      </p:sp>
      <p:sp>
        <p:nvSpPr>
          <p:cNvPr id="8" name="Rectangle 7"/>
          <p:cNvSpPr/>
          <p:nvPr/>
        </p:nvSpPr>
        <p:spPr>
          <a:xfrm flipH="1">
            <a:off x="37153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Rectangle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Rectangle 9"/>
          <p:cNvSpPr/>
          <p:nvPr/>
        </p:nvSpPr>
        <p:spPr>
          <a:xfrm flipH="1">
            <a:off x="448451"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flipH="1">
            <a:off x="476703"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500479"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64344" y="1770503"/>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55344" y="1770503"/>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D15329E-6E04-4E8D-9AA0-27424FD5CF1F}" type="datetimeFigureOut">
              <a:rPr lang="en-US" smtClean="0"/>
              <a:pPr/>
              <a:t>3/8/2016</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E58F673A-CE59-4D58-8998-1918CBD17A8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67"/>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504824" y="512064"/>
            <a:ext cx="7772400" cy="914400"/>
          </a:xfrm>
        </p:spPr>
        <p:txBody>
          <a:bodyPr anchor="t"/>
          <a:lstStyle>
            <a:lvl1pPr>
              <a:defRPr sz="400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2"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7"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2"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7"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D15329E-6E04-4E8D-9AA0-27424FD5CF1F}" type="datetimeFigureOut">
              <a:rPr lang="en-US" smtClean="0"/>
              <a:pPr/>
              <a:t>3/8/2016</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E58F673A-CE59-4D58-8998-1918CBD17A80}" type="slidenum">
              <a:rPr lang="en-US" smtClean="0"/>
              <a:pPr/>
              <a:t>‹#›</a:t>
            </a:fld>
            <a:endParaRPr lang="en-US"/>
          </a:p>
        </p:txBody>
      </p:sp>
      <p:sp>
        <p:nvSpPr>
          <p:cNvPr id="16" name="Rectangle 15"/>
          <p:cNvSpPr/>
          <p:nvPr/>
        </p:nvSpPr>
        <p:spPr>
          <a:xfrm>
            <a:off x="87791"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8" name="Rectangle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0" name="Rectangle 19"/>
          <p:cNvSpPr/>
          <p:nvPr/>
        </p:nvSpPr>
        <p:spPr>
          <a:xfrm flipH="1">
            <a:off x="14977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1" name="Rectangle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Rectangle 21"/>
          <p:cNvSpPr/>
          <p:nvPr/>
        </p:nvSpPr>
        <p:spPr>
          <a:xfrm flipH="1">
            <a:off x="226683"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9" name="Rectangle 28"/>
          <p:cNvSpPr/>
          <p:nvPr/>
        </p:nvSpPr>
        <p:spPr>
          <a:xfrm flipH="1">
            <a:off x="254935"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0" name="Rectangle 29"/>
          <p:cNvSpPr/>
          <p:nvPr/>
        </p:nvSpPr>
        <p:spPr>
          <a:xfrm>
            <a:off x="278711"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D15329E-6E04-4E8D-9AA0-27424FD5CF1F}" type="datetimeFigureOut">
              <a:rPr lang="en-US" smtClean="0"/>
              <a:pPr/>
              <a:t>3/8/2016</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E58F673A-CE59-4D58-8998-1918CBD17A8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FD15329E-6E04-4E8D-9AA0-27424FD5CF1F}" type="datetimeFigureOut">
              <a:rPr lang="en-US" smtClean="0"/>
              <a:pPr/>
              <a:t>3/8/2016</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E58F673A-CE59-4D58-8998-1918CBD17A8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D15329E-6E04-4E8D-9AA0-27424FD5CF1F}" type="datetimeFigureOut">
              <a:rPr lang="en-US" smtClean="0"/>
              <a:pPr/>
              <a:t>3/8/2016</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E58F673A-CE59-4D58-8998-1918CBD17A8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368032" y="2"/>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cxnSp>
        <p:nvCxnSpPr>
          <p:cNvPr id="9" name="Straight Connector 8"/>
          <p:cNvCxnSpPr/>
          <p:nvPr/>
        </p:nvCxnSpPr>
        <p:spPr>
          <a:xfrm flipV="1">
            <a:off x="363196" y="1885028"/>
            <a:ext cx="8782623"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8514584" y="1219200"/>
            <a:ext cx="132763" cy="128467"/>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3"/>
            <a:ext cx="6858000" cy="701749"/>
          </a:xfrm>
        </p:spPr>
        <p:txBody>
          <a:bodyPr anchor="b"/>
          <a:lstStyle>
            <a:lvl1pPr algn="l">
              <a:buNone/>
              <a:defRPr sz="21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368032" y="1893783"/>
            <a:ext cx="8778240" cy="4960144"/>
          </a:xfrm>
          <a:solidFill>
            <a:schemeClr val="bg2"/>
          </a:solidFill>
        </p:spPr>
        <p:txBody>
          <a:bodyPr/>
          <a:lstStyle>
            <a:lvl1pPr marL="0" indent="0">
              <a:buNone/>
              <a:defRPr sz="3200"/>
            </a:lvl1pPr>
            <a:extLst/>
          </a:lstStyle>
          <a:p>
            <a:r>
              <a:rPr kumimoji="0" lang="en-US" smtClean="0"/>
              <a:t>Click icon to add picture</a:t>
            </a:r>
            <a:endParaRPr kumimoji="0" lang="en-US"/>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grpSp>
        <p:nvGrpSpPr>
          <p:cNvPr id="14" name="Group 13"/>
          <p:cNvGrpSpPr/>
          <p:nvPr/>
        </p:nvGrpSpPr>
        <p:grpSpPr>
          <a:xfrm rot="5400000">
            <a:off x="8666984" y="1371600"/>
            <a:ext cx="132763" cy="128467"/>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8320091" y="1474764"/>
            <a:ext cx="132763" cy="128467"/>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6477000" y="55501"/>
            <a:ext cx="2133600" cy="365125"/>
          </a:xfrm>
        </p:spPr>
        <p:txBody>
          <a:bodyPr/>
          <a:lstStyle>
            <a:extLst/>
          </a:lstStyle>
          <a:p>
            <a:fld id="{FD15329E-6E04-4E8D-9AA0-27424FD5CF1F}" type="datetimeFigureOut">
              <a:rPr lang="en-US" smtClean="0"/>
              <a:pPr/>
              <a:t>3/8/2016</a:t>
            </a:fld>
            <a:endParaRPr lang="en-US"/>
          </a:p>
        </p:txBody>
      </p:sp>
      <p:sp>
        <p:nvSpPr>
          <p:cNvPr id="6" name="Footer Placeholder 5"/>
          <p:cNvSpPr>
            <a:spLocks noGrp="1"/>
          </p:cNvSpPr>
          <p:nvPr>
            <p:ph type="ftr" sz="quarter" idx="11"/>
          </p:nvPr>
        </p:nvSpPr>
        <p:spPr>
          <a:xfrm>
            <a:off x="914400" y="55501"/>
            <a:ext cx="5562600" cy="365125"/>
          </a:xfrm>
        </p:spPr>
        <p:txBody>
          <a:bodyPr/>
          <a:lstStyle>
            <a:extLst/>
          </a:lstStyle>
          <a:p>
            <a:endParaRPr lang="en-US"/>
          </a:p>
        </p:txBody>
      </p:sp>
      <p:sp>
        <p:nvSpPr>
          <p:cNvPr id="7" name="Slide Number Placeholder 6"/>
          <p:cNvSpPr>
            <a:spLocks noGrp="1"/>
          </p:cNvSpPr>
          <p:nvPr>
            <p:ph type="sldNum" sz="quarter" idx="12"/>
          </p:nvPr>
        </p:nvSpPr>
        <p:spPr>
          <a:xfrm>
            <a:off x="8610600" y="55501"/>
            <a:ext cx="457200" cy="365125"/>
          </a:xfrm>
        </p:spPr>
        <p:txBody>
          <a:bodyPr/>
          <a:lstStyle>
            <a:extLst/>
          </a:lstStyle>
          <a:p>
            <a:fld id="{E58F673A-CE59-4D58-8998-1918CBD17A8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2" name="Rectangle 11"/>
          <p:cNvSpPr/>
          <p:nvPr/>
        </p:nvSpPr>
        <p:spPr>
          <a:xfrm>
            <a:off x="309559"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5" name="Rectangle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6" name="Rectangle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Title Placeholder 21"/>
          <p:cNvSpPr>
            <a:spLocks noGrp="1"/>
          </p:cNvSpPr>
          <p:nvPr>
            <p:ph type="title"/>
          </p:nvPr>
        </p:nvSpPr>
        <p:spPr>
          <a:xfrm>
            <a:off x="914400" y="512064"/>
            <a:ext cx="7772400" cy="914400"/>
          </a:xfrm>
          <a:prstGeom prst="rect">
            <a:avLst/>
          </a:prstGeom>
        </p:spPr>
        <p:txBody>
          <a:bodyPr vert="horz" anchor="t">
            <a:noAutofit/>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4" name="Date Placeholder 13"/>
          <p:cNvSpPr>
            <a:spLocks noGrp="1"/>
          </p:cNvSpPr>
          <p:nvPr>
            <p:ph type="dt" sz="half" idx="2"/>
          </p:nvPr>
        </p:nvSpPr>
        <p:spPr>
          <a:xfrm>
            <a:off x="6477000" y="6416677"/>
            <a:ext cx="2133600" cy="365125"/>
          </a:xfrm>
          <a:prstGeom prst="rect">
            <a:avLst/>
          </a:prstGeom>
        </p:spPr>
        <p:txBody>
          <a:bodyPr vert="horz" anchor="b"/>
          <a:lstStyle>
            <a:lvl1pPr algn="l" eaLnBrk="1" latinLnBrk="0" hangingPunct="1">
              <a:defRPr kumimoji="0" sz="1100">
                <a:solidFill>
                  <a:schemeClr val="tx2"/>
                </a:solidFill>
              </a:defRPr>
            </a:lvl1pPr>
            <a:extLst/>
          </a:lstStyle>
          <a:p>
            <a:fld id="{FD15329E-6E04-4E8D-9AA0-27424FD5CF1F}" type="datetimeFigureOut">
              <a:rPr lang="en-US" smtClean="0"/>
              <a:pPr/>
              <a:t>3/8/2016</a:t>
            </a:fld>
            <a:endParaRPr lang="en-US"/>
          </a:p>
        </p:txBody>
      </p:sp>
      <p:sp>
        <p:nvSpPr>
          <p:cNvPr id="3" name="Footer Placeholder 2"/>
          <p:cNvSpPr>
            <a:spLocks noGrp="1"/>
          </p:cNvSpPr>
          <p:nvPr>
            <p:ph type="ftr" sz="quarter" idx="3"/>
          </p:nvPr>
        </p:nvSpPr>
        <p:spPr>
          <a:xfrm>
            <a:off x="914400" y="6416677"/>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en-US"/>
          </a:p>
        </p:txBody>
      </p:sp>
      <p:sp>
        <p:nvSpPr>
          <p:cNvPr id="23" name="Slide Number Placeholder 22"/>
          <p:cNvSpPr>
            <a:spLocks noGrp="1"/>
          </p:cNvSpPr>
          <p:nvPr>
            <p:ph type="sldNum" sz="quarter" idx="4"/>
          </p:nvPr>
        </p:nvSpPr>
        <p:spPr>
          <a:xfrm>
            <a:off x="8610600" y="6416677"/>
            <a:ext cx="457200" cy="365125"/>
          </a:xfrm>
          <a:prstGeom prst="rect">
            <a:avLst/>
          </a:prstGeom>
        </p:spPr>
        <p:txBody>
          <a:bodyPr vert="horz" anchor="b"/>
          <a:lstStyle>
            <a:lvl1pPr algn="l" eaLnBrk="1" latinLnBrk="0" hangingPunct="1">
              <a:defRPr kumimoji="0" sz="1200">
                <a:solidFill>
                  <a:schemeClr val="tx2"/>
                </a:solidFill>
              </a:defRPr>
            </a:lvl1pPr>
            <a:extLst/>
          </a:lstStyle>
          <a:p>
            <a:fld id="{E58F673A-CE59-4D58-8998-1918CBD17A80}"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wmf"/><Relationship Id="rId5" Type="http://schemas.openxmlformats.org/officeDocument/2006/relationships/oleObject" Target="../embeddings/oleObject2.bin"/><Relationship Id="rId4" Type="http://schemas.openxmlformats.org/officeDocument/2006/relationships/image" Target="../media/image5.w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7.wmf"/></Relationships>
</file>

<file path=ppt/slides/_rels/slide26.xml.rels><?xml version="1.0" encoding="UTF-8" standalone="yes"?>
<Relationships xmlns="http://schemas.openxmlformats.org/package/2006/relationships"><Relationship Id="rId8" Type="http://schemas.openxmlformats.org/officeDocument/2006/relationships/image" Target="../media/image10.wmf"/><Relationship Id="rId3" Type="http://schemas.openxmlformats.org/officeDocument/2006/relationships/oleObject" Target="../embeddings/oleObject4.bin"/><Relationship Id="rId7"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9.wmf"/><Relationship Id="rId5" Type="http://schemas.openxmlformats.org/officeDocument/2006/relationships/oleObject" Target="../embeddings/oleObject5.bin"/><Relationship Id="rId4" Type="http://schemas.openxmlformats.org/officeDocument/2006/relationships/image" Target="../media/image8.wmf"/></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2.wmf"/><Relationship Id="rId5" Type="http://schemas.openxmlformats.org/officeDocument/2006/relationships/oleObject" Target="../embeddings/oleObject8.bin"/><Relationship Id="rId4" Type="http://schemas.openxmlformats.org/officeDocument/2006/relationships/image" Target="../media/image11.wmf"/></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14.wmf"/><Relationship Id="rId5" Type="http://schemas.openxmlformats.org/officeDocument/2006/relationships/oleObject" Target="../embeddings/oleObject10.bin"/><Relationship Id="rId4" Type="http://schemas.openxmlformats.org/officeDocument/2006/relationships/image" Target="../media/image13.w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3.png"/><Relationship Id="rId4" Type="http://schemas.openxmlformats.org/officeDocument/2006/relationships/hyperlink" Target="A~Simple%20Harmonic%20Motion.wmv" TargetMode="External"/></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13.bin"/><Relationship Id="rId13" Type="http://schemas.openxmlformats.org/officeDocument/2006/relationships/image" Target="../media/image19.wmf"/><Relationship Id="rId3" Type="http://schemas.openxmlformats.org/officeDocument/2006/relationships/image" Target="../media/image4.jpeg"/><Relationship Id="rId7" Type="http://schemas.openxmlformats.org/officeDocument/2006/relationships/image" Target="../media/image16.wmf"/><Relationship Id="rId12"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12.bin"/><Relationship Id="rId11" Type="http://schemas.openxmlformats.org/officeDocument/2006/relationships/image" Target="../media/image18.wmf"/><Relationship Id="rId5" Type="http://schemas.openxmlformats.org/officeDocument/2006/relationships/image" Target="../media/image15.wmf"/><Relationship Id="rId10" Type="http://schemas.openxmlformats.org/officeDocument/2006/relationships/oleObject" Target="../embeddings/oleObject14.bin"/><Relationship Id="rId4" Type="http://schemas.openxmlformats.org/officeDocument/2006/relationships/oleObject" Target="../embeddings/oleObject11.bin"/><Relationship Id="rId9" Type="http://schemas.openxmlformats.org/officeDocument/2006/relationships/image" Target="../media/image17.wmf"/></Relationships>
</file>

<file path=ppt/slides/_rels/slide3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21.wmf"/><Relationship Id="rId5" Type="http://schemas.openxmlformats.org/officeDocument/2006/relationships/oleObject" Target="../embeddings/oleObject17.bin"/><Relationship Id="rId4" Type="http://schemas.openxmlformats.org/officeDocument/2006/relationships/image" Target="../media/image20.wmf"/></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image" Target="../media/image22.wmf"/></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23.png"/><Relationship Id="rId4" Type="http://schemas.openxmlformats.org/officeDocument/2006/relationships/hyperlink" Target="mailto:Simple_Harmonic_Motion_@_www.ThePhysicsCafe.com_1.wmv"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26.jpeg"/><Relationship Id="rId5" Type="http://schemas.openxmlformats.org/officeDocument/2006/relationships/image" Target="../media/image24.wmf"/><Relationship Id="rId4" Type="http://schemas.openxmlformats.org/officeDocument/2006/relationships/oleObject" Target="../embeddings/oleObject19.bin"/></Relationships>
</file>

<file path=ppt/slides/_rels/slide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28.jpeg"/><Relationship Id="rId5" Type="http://schemas.openxmlformats.org/officeDocument/2006/relationships/image" Target="../media/image27.wmf"/><Relationship Id="rId4" Type="http://schemas.openxmlformats.org/officeDocument/2006/relationships/oleObject" Target="../embeddings/oleObject20.bin"/></Relationships>
</file>

<file path=ppt/slides/_rels/slide3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28.jpeg"/><Relationship Id="rId5" Type="http://schemas.openxmlformats.org/officeDocument/2006/relationships/image" Target="../media/image29.wmf"/><Relationship Id="rId4" Type="http://schemas.openxmlformats.org/officeDocument/2006/relationships/oleObject" Target="../embeddings/oleObject21.bin"/></Relationships>
</file>

<file path=ppt/slides/_rels/slide3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image" Target="../media/image28.jpeg"/><Relationship Id="rId5" Type="http://schemas.openxmlformats.org/officeDocument/2006/relationships/image" Target="../media/image30.wmf"/><Relationship Id="rId4" Type="http://schemas.openxmlformats.org/officeDocument/2006/relationships/oleObject" Target="../embeddings/oleObject22.bin"/></Relationships>
</file>

<file path=ppt/slides/_rels/slide3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2.xml"/><Relationship Id="rId1" Type="http://schemas.openxmlformats.org/officeDocument/2006/relationships/vmlDrawing" Target="../drawings/vmlDrawing13.vml"/><Relationship Id="rId5" Type="http://schemas.openxmlformats.org/officeDocument/2006/relationships/image" Target="../media/image31.wmf"/><Relationship Id="rId4" Type="http://schemas.openxmlformats.org/officeDocument/2006/relationships/oleObject" Target="../embeddings/oleObject23.bin"/></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image" Target="../media/image26.jpeg"/><Relationship Id="rId5" Type="http://schemas.openxmlformats.org/officeDocument/2006/relationships/image" Target="../media/image32.wmf"/><Relationship Id="rId4" Type="http://schemas.openxmlformats.org/officeDocument/2006/relationships/oleObject" Target="../embeddings/oleObject24.bin"/></Relationships>
</file>

<file path=ppt/slides/_rels/slide4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image" Target="../media/image26.jpeg"/><Relationship Id="rId5" Type="http://schemas.openxmlformats.org/officeDocument/2006/relationships/image" Target="../media/image33.wmf"/><Relationship Id="rId4" Type="http://schemas.openxmlformats.org/officeDocument/2006/relationships/oleObject" Target="../embeddings/oleObject25.bin"/></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wmf"/></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7.wmf"/></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2.xml"/><Relationship Id="rId1" Type="http://schemas.openxmlformats.org/officeDocument/2006/relationships/vmlDrawing" Target="../drawings/vmlDrawing18.v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8.wmf"/></Relationships>
</file>

<file path=ppt/slides/_rels/slide4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1.wmf"/><Relationship Id="rId2" Type="http://schemas.openxmlformats.org/officeDocument/2006/relationships/slideLayout" Target="../slideLayouts/slideLayout2.xml"/><Relationship Id="rId1" Type="http://schemas.openxmlformats.org/officeDocument/2006/relationships/vmlDrawing" Target="../drawings/vmlDrawing19.vml"/><Relationship Id="rId6" Type="http://schemas.openxmlformats.org/officeDocument/2006/relationships/oleObject" Target="../embeddings/oleObject30.bin"/><Relationship Id="rId5" Type="http://schemas.openxmlformats.org/officeDocument/2006/relationships/image" Target="../media/image40.wmf"/><Relationship Id="rId4" Type="http://schemas.openxmlformats.org/officeDocument/2006/relationships/oleObject" Target="../embeddings/oleObject29.bin"/></Relationships>
</file>

<file path=ppt/slides/_rels/slide5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2.xml"/><Relationship Id="rId1" Type="http://schemas.openxmlformats.org/officeDocument/2006/relationships/vmlDrawing" Target="../drawings/vmlDrawing20.vml"/><Relationship Id="rId5" Type="http://schemas.openxmlformats.org/officeDocument/2006/relationships/image" Target="../media/image42.wmf"/><Relationship Id="rId4" Type="http://schemas.openxmlformats.org/officeDocument/2006/relationships/oleObject" Target="../embeddings/oleObject31.bin"/></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latin typeface="Pristina" pitchFamily="66" charset="0"/>
              </a:rPr>
              <a:t>Devil physics</a:t>
            </a:r>
            <a:br>
              <a:rPr lang="en-US" dirty="0" smtClean="0">
                <a:latin typeface="Pristina" pitchFamily="66" charset="0"/>
              </a:rPr>
            </a:br>
            <a:r>
              <a:rPr lang="en-US" sz="3200" dirty="0" smtClean="0">
                <a:latin typeface="Pristina" pitchFamily="66" charset="0"/>
              </a:rPr>
              <a:t>The </a:t>
            </a:r>
            <a:r>
              <a:rPr lang="en-US" sz="3200" dirty="0" err="1" smtClean="0">
                <a:latin typeface="Pristina" pitchFamily="66" charset="0"/>
              </a:rPr>
              <a:t>baddest</a:t>
            </a:r>
            <a:r>
              <a:rPr lang="en-US" sz="3200" dirty="0" smtClean="0">
                <a:latin typeface="Pristina" pitchFamily="66" charset="0"/>
              </a:rPr>
              <a:t> class on campus</a:t>
            </a:r>
            <a:br>
              <a:rPr lang="en-US" sz="3200" dirty="0" smtClean="0">
                <a:latin typeface="Pristina" pitchFamily="66" charset="0"/>
              </a:rPr>
            </a:br>
            <a:r>
              <a:rPr lang="en-US" sz="2800" dirty="0" smtClean="0">
                <a:latin typeface="Pristina" pitchFamily="66" charset="0"/>
              </a:rPr>
              <a:t>AP  Physics</a:t>
            </a:r>
            <a:endParaRPr lang="en-US" sz="2800" dirty="0">
              <a:latin typeface="Pristina" pitchFamily="66" charset="0"/>
            </a:endParaRPr>
          </a:p>
        </p:txBody>
      </p:sp>
      <p:sp>
        <p:nvSpPr>
          <p:cNvPr id="3" name="Subtitle 2"/>
          <p:cNvSpPr>
            <a:spLocks noGrp="1"/>
          </p:cNvSpPr>
          <p:nvPr>
            <p:ph type="subTitle" idx="1"/>
          </p:nvPr>
        </p:nvSpPr>
        <p:spPr/>
        <p:txBody>
          <a:bodyPr/>
          <a:lstStyle/>
          <a:p>
            <a:endParaRPr lang="en-US"/>
          </a:p>
        </p:txBody>
      </p:sp>
      <p:pic>
        <p:nvPicPr>
          <p:cNvPr id="4" name="Picture 3" descr="Devil%20Head.jpg"/>
          <p:cNvPicPr>
            <a:picLocks noChangeAspect="1"/>
          </p:cNvPicPr>
          <p:nvPr/>
        </p:nvPicPr>
        <p:blipFill>
          <a:blip r:embed="rId2" cstate="print"/>
          <a:stretch>
            <a:fillRect/>
          </a:stretch>
        </p:blipFill>
        <p:spPr>
          <a:xfrm>
            <a:off x="2438402" y="152401"/>
            <a:ext cx="4128596" cy="393065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Essential Knowledge(s):</a:t>
            </a:r>
            <a:br>
              <a:rPr lang="en-US" dirty="0" smtClean="0"/>
            </a:br>
            <a:endParaRPr lang="en-US" dirty="0"/>
          </a:p>
        </p:txBody>
      </p:sp>
      <p:sp>
        <p:nvSpPr>
          <p:cNvPr id="3" name="Content Placeholder 2"/>
          <p:cNvSpPr>
            <a:spLocks noGrp="1"/>
          </p:cNvSpPr>
          <p:nvPr>
            <p:ph idx="1"/>
          </p:nvPr>
        </p:nvSpPr>
        <p:spPr/>
        <p:txBody>
          <a:bodyPr>
            <a:normAutofit/>
          </a:bodyPr>
          <a:lstStyle/>
          <a:p>
            <a:r>
              <a:rPr lang="en-US" sz="3200" dirty="0" smtClean="0"/>
              <a:t>A system with internal structure can have internal energy, and changes in a system’s internal structure can result in changes in internal energy.  [Physics 1: includes mass-spring oscillators and simple pendulums. Physics 2: includes charged object in electric fields and examining changes in internal energy with changes in configuration.]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Essential Knowledge(s):</a:t>
            </a:r>
            <a:br>
              <a:rPr lang="en-US" dirty="0" smtClean="0"/>
            </a:br>
            <a:endParaRPr lang="en-US" dirty="0"/>
          </a:p>
        </p:txBody>
      </p:sp>
      <p:sp>
        <p:nvSpPr>
          <p:cNvPr id="3" name="Content Placeholder 2"/>
          <p:cNvSpPr>
            <a:spLocks noGrp="1"/>
          </p:cNvSpPr>
          <p:nvPr>
            <p:ph idx="1"/>
          </p:nvPr>
        </p:nvSpPr>
        <p:spPr/>
        <p:txBody>
          <a:bodyPr>
            <a:normAutofit fontScale="92500" lnSpcReduction="20000"/>
          </a:bodyPr>
          <a:lstStyle/>
          <a:p>
            <a:r>
              <a:rPr lang="en-US" sz="3200" dirty="0" smtClean="0"/>
              <a:t>A system with internal structure can have potential energy. Potential energy exists within a system if the objects within that system interact with conservative forces.</a:t>
            </a:r>
          </a:p>
          <a:p>
            <a:pPr lvl="1"/>
            <a:r>
              <a:rPr lang="en-US" dirty="0" smtClean="0"/>
              <a:t>The work done by a conservative force is independent of the path taken. The work description is used for forces external to the system. Potential energy is used when the forces are internal interactions between parts of the system.</a:t>
            </a:r>
          </a:p>
          <a:p>
            <a:pPr lvl="1"/>
            <a:r>
              <a:rPr lang="en-US" dirty="0" smtClean="0"/>
              <a:t>Changes in the internal structure can result in changes in potential energy. Examples should include mass-spring oscillators, objects falling in a gravitational field.</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Essential Knowledge(s):</a:t>
            </a:r>
            <a:br>
              <a:rPr lang="en-US" dirty="0" smtClean="0"/>
            </a:br>
            <a:endParaRPr lang="en-US" dirty="0"/>
          </a:p>
        </p:txBody>
      </p:sp>
      <p:sp>
        <p:nvSpPr>
          <p:cNvPr id="3" name="Content Placeholder 2"/>
          <p:cNvSpPr>
            <a:spLocks noGrp="1"/>
          </p:cNvSpPr>
          <p:nvPr>
            <p:ph idx="1"/>
          </p:nvPr>
        </p:nvSpPr>
        <p:spPr/>
        <p:txBody>
          <a:bodyPr>
            <a:normAutofit fontScale="92500" lnSpcReduction="10000"/>
          </a:bodyPr>
          <a:lstStyle/>
          <a:p>
            <a:r>
              <a:rPr lang="en-US" sz="3200" dirty="0" smtClean="0"/>
              <a:t>The internal energy of a system includes the kinetic energy of the objects that make up the system and the potential energy of the configuration of the objects that make up the system.</a:t>
            </a:r>
          </a:p>
          <a:p>
            <a:pPr lvl="1"/>
            <a:r>
              <a:rPr lang="en-US" dirty="0" smtClean="0"/>
              <a:t>Since energy is constant in a closed system, changes in a system’s potential energy can result in changes to the system’s kinetic energy.</a:t>
            </a:r>
          </a:p>
          <a:p>
            <a:pPr lvl="1"/>
            <a:r>
              <a:rPr lang="en-US" dirty="0" smtClean="0"/>
              <a:t>The changes in potential and kinetic energies in a system may be further constrained by the construction of the system.</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Learning Objective(s):</a:t>
            </a:r>
            <a:br>
              <a:rPr lang="en-US" dirty="0" smtClean="0"/>
            </a:br>
            <a:endParaRPr lang="en-US" dirty="0"/>
          </a:p>
        </p:txBody>
      </p:sp>
      <p:sp>
        <p:nvSpPr>
          <p:cNvPr id="3" name="Content Placeholder 2"/>
          <p:cNvSpPr>
            <a:spLocks noGrp="1"/>
          </p:cNvSpPr>
          <p:nvPr>
            <p:ph idx="1"/>
          </p:nvPr>
        </p:nvSpPr>
        <p:spPr>
          <a:xfrm>
            <a:off x="914400" y="1371600"/>
            <a:ext cx="7772400" cy="4983960"/>
          </a:xfrm>
        </p:spPr>
        <p:txBody>
          <a:bodyPr>
            <a:normAutofit fontScale="77500" lnSpcReduction="20000"/>
          </a:bodyPr>
          <a:lstStyle/>
          <a:p>
            <a:r>
              <a:rPr lang="en-US" sz="3200" dirty="0" smtClean="0"/>
              <a:t>The student is able to predict which properties determine the motion of a simple harmonic oscillator and what the dependence of the motion is on those properties.</a:t>
            </a:r>
          </a:p>
          <a:p>
            <a:r>
              <a:rPr lang="en-US" sz="3200" dirty="0" smtClean="0"/>
              <a:t>The student is able to design a plan and collect data in order to ascertain the characteristics of the motion of a system undergoing oscillatory motion caused by a restoring force.</a:t>
            </a:r>
          </a:p>
          <a:p>
            <a:r>
              <a:rPr lang="en-US" sz="3200" dirty="0" smtClean="0"/>
              <a:t>The student can analyze data to identify qualitative or quantitative relationships between given values and variables (i.e., force, displacement, acceleration, velocity, period of motion, frequency, spring constant, string length, mass) associated with objects in oscillatory motion to use that data to determine the value of an unknown.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Learning Objective(s):</a:t>
            </a:r>
            <a:br>
              <a:rPr lang="en-US" dirty="0" smtClean="0"/>
            </a:br>
            <a:endParaRPr lang="en-US" dirty="0"/>
          </a:p>
        </p:txBody>
      </p:sp>
      <p:sp>
        <p:nvSpPr>
          <p:cNvPr id="3" name="Content Placeholder 2"/>
          <p:cNvSpPr>
            <a:spLocks noGrp="1"/>
          </p:cNvSpPr>
          <p:nvPr>
            <p:ph idx="1"/>
          </p:nvPr>
        </p:nvSpPr>
        <p:spPr/>
        <p:txBody>
          <a:bodyPr>
            <a:normAutofit fontScale="85000" lnSpcReduction="20000"/>
          </a:bodyPr>
          <a:lstStyle/>
          <a:p>
            <a:r>
              <a:rPr lang="en-US" sz="3200" dirty="0" smtClean="0"/>
              <a:t>The student is able to construct a qualitative and/or a quantitative explanation of oscillatory behavior given evidence of a restoring force.</a:t>
            </a:r>
          </a:p>
          <a:p>
            <a:r>
              <a:rPr lang="en-US" sz="3200" dirty="0" smtClean="0"/>
              <a:t>The student is able to calculate the total energy of a system and justify the mathematical routines used in the calculation of component types of energy within the system whose sum is the total energy.</a:t>
            </a:r>
          </a:p>
          <a:p>
            <a:r>
              <a:rPr lang="en-US" sz="3200" dirty="0" smtClean="0"/>
              <a:t>The student is able to predict changes in the total energy of a system due to changes in position and speed of objects or frictional interactions within the system.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Learning Objective(s):</a:t>
            </a:r>
            <a:br>
              <a:rPr lang="en-US" dirty="0" smtClean="0"/>
            </a:br>
            <a:endParaRPr lang="en-US" dirty="0"/>
          </a:p>
        </p:txBody>
      </p:sp>
      <p:sp>
        <p:nvSpPr>
          <p:cNvPr id="3" name="Content Placeholder 2"/>
          <p:cNvSpPr>
            <a:spLocks noGrp="1"/>
          </p:cNvSpPr>
          <p:nvPr>
            <p:ph idx="1"/>
          </p:nvPr>
        </p:nvSpPr>
        <p:spPr>
          <a:xfrm>
            <a:off x="914400" y="1447800"/>
            <a:ext cx="7772400" cy="5181600"/>
          </a:xfrm>
        </p:spPr>
        <p:txBody>
          <a:bodyPr>
            <a:normAutofit fontScale="77500" lnSpcReduction="20000"/>
          </a:bodyPr>
          <a:lstStyle/>
          <a:p>
            <a:r>
              <a:rPr lang="en-US" sz="3200" dirty="0" smtClean="0"/>
              <a:t>The student is able to make predictions about the changes in the mechanical energy of a system when a component of an external force acts parallel or </a:t>
            </a:r>
            <a:r>
              <a:rPr lang="en-US" sz="3200" dirty="0" err="1" smtClean="0"/>
              <a:t>antiparallel</a:t>
            </a:r>
            <a:r>
              <a:rPr lang="en-US" sz="3200" dirty="0" smtClean="0"/>
              <a:t> to the direction of the displacement of the center of mass.</a:t>
            </a:r>
          </a:p>
          <a:p>
            <a:r>
              <a:rPr lang="en-US" sz="3200" dirty="0" smtClean="0"/>
              <a:t>The student is able to apply the concepts of Conservation of Energy and the Work-Energy theorem to determine qualitatively and/or quantitatively that work done on a two-object system in linear motion will change the kinetic energy of the center of mass of the system, the potential energy of the systems, and/or the internal energy of the system.</a:t>
            </a:r>
          </a:p>
          <a:p>
            <a:r>
              <a:rPr lang="en-US" sz="3200" dirty="0" smtClean="0"/>
              <a:t>The student is able to define open and closed systems for everyday situations and apply conservation concepts for energy, charge, and linear momentum to those situations.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Learning Objective(s):</a:t>
            </a:r>
            <a:br>
              <a:rPr lang="en-US" dirty="0" smtClean="0"/>
            </a:br>
            <a:endParaRPr lang="en-US" dirty="0"/>
          </a:p>
        </p:txBody>
      </p:sp>
      <p:sp>
        <p:nvSpPr>
          <p:cNvPr id="3" name="Content Placeholder 2"/>
          <p:cNvSpPr>
            <a:spLocks noGrp="1"/>
          </p:cNvSpPr>
          <p:nvPr>
            <p:ph idx="1"/>
          </p:nvPr>
        </p:nvSpPr>
        <p:spPr/>
        <p:txBody>
          <a:bodyPr>
            <a:normAutofit fontScale="85000" lnSpcReduction="20000"/>
          </a:bodyPr>
          <a:lstStyle/>
          <a:p>
            <a:r>
              <a:rPr lang="en-US" sz="3200" dirty="0" smtClean="0"/>
              <a:t>The student is able to define open and closed systems for everyday situations and apply conservation concepts for energy, charge, and linear momentum to those situations.</a:t>
            </a:r>
          </a:p>
          <a:p>
            <a:r>
              <a:rPr lang="en-US" sz="3200" dirty="0" smtClean="0"/>
              <a:t>The student is able to describe and make qualitative and/or quantitative predictions about everyday examples of systems with internal potential energy.</a:t>
            </a:r>
          </a:p>
          <a:p>
            <a:r>
              <a:rPr lang="en-US" sz="3200" dirty="0" smtClean="0"/>
              <a:t>The student is able to make quantitative calculations of the internal potential energy of a system from a description or diagram of that system.</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Learning Objective(s):</a:t>
            </a:r>
            <a:br>
              <a:rPr lang="en-US" dirty="0" smtClean="0"/>
            </a:br>
            <a:endParaRPr lang="en-US" dirty="0"/>
          </a:p>
        </p:txBody>
      </p:sp>
      <p:sp>
        <p:nvSpPr>
          <p:cNvPr id="3" name="Content Placeholder 2"/>
          <p:cNvSpPr>
            <a:spLocks noGrp="1"/>
          </p:cNvSpPr>
          <p:nvPr>
            <p:ph idx="1"/>
          </p:nvPr>
        </p:nvSpPr>
        <p:spPr/>
        <p:txBody>
          <a:bodyPr>
            <a:normAutofit fontScale="92500" lnSpcReduction="20000"/>
          </a:bodyPr>
          <a:lstStyle/>
          <a:p>
            <a:r>
              <a:rPr lang="en-US" sz="3200" dirty="0" smtClean="0"/>
              <a:t>The student is able to calculate the expected behavior of a system using the object model (i.e., by ignoring changes in internal structure) to analyze a situation. Then, when the model fails, the student can justify the use of conservation of energy principles to calculate the change in internal energy due to changes in internal structure because the object is actually a system.</a:t>
            </a:r>
          </a:p>
          <a:p>
            <a:r>
              <a:rPr lang="en-US" sz="3200" dirty="0" smtClean="0"/>
              <a:t>The student is able to describe and make predictions about the internal energy of systems.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Learning Objective(s):</a:t>
            </a:r>
            <a:br>
              <a:rPr lang="en-US" dirty="0" smtClean="0"/>
            </a:br>
            <a:endParaRPr lang="en-US" dirty="0"/>
          </a:p>
        </p:txBody>
      </p:sp>
      <p:sp>
        <p:nvSpPr>
          <p:cNvPr id="3" name="Content Placeholder 2"/>
          <p:cNvSpPr>
            <a:spLocks noGrp="1"/>
          </p:cNvSpPr>
          <p:nvPr>
            <p:ph idx="1"/>
          </p:nvPr>
        </p:nvSpPr>
        <p:spPr/>
        <p:txBody>
          <a:bodyPr>
            <a:normAutofit/>
          </a:bodyPr>
          <a:lstStyle/>
          <a:p>
            <a:r>
              <a:rPr lang="en-US" sz="3200" dirty="0" smtClean="0"/>
              <a:t>The student is able to apply mathematical reasoning to create a description of the internal potential energy of a system from a description or diagram of the objects and interactions in that system.</a:t>
            </a:r>
          </a:p>
          <a:p>
            <a:r>
              <a:rPr lang="en-US" sz="3200" dirty="0" smtClean="0"/>
              <a:t>The student is able to calculate changes in kinetic energy and potential energy of a system, using information from representations of that system.</a:t>
            </a: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b="1" dirty="0" smtClean="0"/>
              <a:t>Oscillation vs. Simple Harmonic Motion</a:t>
            </a:r>
            <a:r>
              <a:rPr lang="en-US" dirty="0" smtClean="0"/>
              <a:t/>
            </a:r>
            <a:br>
              <a:rPr lang="en-US" dirty="0" smtClean="0"/>
            </a:br>
            <a:endParaRPr lang="en-US" dirty="0"/>
          </a:p>
        </p:txBody>
      </p:sp>
      <p:sp>
        <p:nvSpPr>
          <p:cNvPr id="3" name="Content Placeholder 2"/>
          <p:cNvSpPr>
            <a:spLocks noGrp="1"/>
          </p:cNvSpPr>
          <p:nvPr>
            <p:ph idx="1"/>
          </p:nvPr>
        </p:nvSpPr>
        <p:spPr/>
        <p:txBody>
          <a:bodyPr>
            <a:normAutofit/>
          </a:bodyPr>
          <a:lstStyle/>
          <a:p>
            <a:r>
              <a:rPr lang="en-US" sz="3200" b="1" dirty="0" smtClean="0"/>
              <a:t>An </a:t>
            </a:r>
            <a:r>
              <a:rPr lang="en-US" sz="3200" b="1" u="sng" dirty="0" smtClean="0"/>
              <a:t>oscillation</a:t>
            </a:r>
            <a:r>
              <a:rPr lang="en-US" sz="3200" b="1" dirty="0" smtClean="0"/>
              <a:t> is any motion in which the displacement of a particle from a fixed point keeps changing direction and there is a periodicity in the motion i.e. the motion repeats in some way.</a:t>
            </a:r>
            <a:endParaRPr lang="en-US" sz="1800" dirty="0" smtClean="0"/>
          </a:p>
          <a:p>
            <a:r>
              <a:rPr lang="en-US" sz="3200" b="1" dirty="0" smtClean="0"/>
              <a:t>In </a:t>
            </a:r>
            <a:r>
              <a:rPr lang="en-US" sz="3200" b="1" u="sng" dirty="0" smtClean="0"/>
              <a:t>simple harmonic motion</a:t>
            </a:r>
            <a:r>
              <a:rPr lang="en-US" sz="3200" b="1" dirty="0" smtClean="0"/>
              <a:t>, </a:t>
            </a:r>
            <a:r>
              <a:rPr lang="en-US" sz="3200" b="1" i="1" dirty="0" smtClean="0">
                <a:solidFill>
                  <a:srgbClr val="FFFF00"/>
                </a:solidFill>
              </a:rPr>
              <a:t>the displacement from an equilibrium position and the force/acceleration are proportional and opposite to each other</a:t>
            </a:r>
            <a:r>
              <a:rPr lang="en-US" sz="3200" b="1" dirty="0" smtClean="0"/>
              <a:t>.</a:t>
            </a:r>
            <a:endParaRPr lang="en-US" sz="1800" dirty="0"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362200"/>
            <a:ext cx="7772400" cy="3956304"/>
          </a:xfrm>
        </p:spPr>
        <p:txBody>
          <a:bodyPr/>
          <a:lstStyle/>
          <a:p>
            <a:r>
              <a:rPr lang="en-US" sz="2800" dirty="0" err="1" smtClean="0"/>
              <a:t>Lsn</a:t>
            </a:r>
            <a:r>
              <a:rPr lang="en-US" sz="2800" dirty="0" smtClean="0"/>
              <a:t> 11-1: simple harmonic motion</a:t>
            </a:r>
            <a:br>
              <a:rPr lang="en-US" sz="2800" dirty="0" smtClean="0"/>
            </a:br>
            <a:r>
              <a:rPr lang="en-US" sz="2800" dirty="0" err="1" smtClean="0"/>
              <a:t>Lsn</a:t>
            </a:r>
            <a:r>
              <a:rPr lang="en-US" sz="2800" dirty="0" smtClean="0"/>
              <a:t> 11-2: Energy in the simple </a:t>
            </a:r>
            <a:br>
              <a:rPr lang="en-US" sz="2800" dirty="0" smtClean="0"/>
            </a:br>
            <a:r>
              <a:rPr lang="en-US" sz="2800" dirty="0" smtClean="0"/>
              <a:t>		 harmonic Oscillator</a:t>
            </a:r>
            <a:br>
              <a:rPr lang="en-US" sz="2800" dirty="0" smtClean="0"/>
            </a:br>
            <a:r>
              <a:rPr lang="en-US" sz="2800" dirty="0" err="1" smtClean="0"/>
              <a:t>Lsn</a:t>
            </a:r>
            <a:r>
              <a:rPr lang="en-US" sz="2800" dirty="0" smtClean="0"/>
              <a:t> 11-3: Period and the sinusoidal </a:t>
            </a:r>
            <a:br>
              <a:rPr lang="en-US" sz="2800" dirty="0" smtClean="0"/>
            </a:br>
            <a:r>
              <a:rPr lang="en-US" sz="2800" dirty="0" smtClean="0"/>
              <a:t>		 nature of </a:t>
            </a:r>
            <a:r>
              <a:rPr lang="en-US" sz="2800" dirty="0" smtClean="0"/>
              <a:t>SHM</a:t>
            </a:r>
            <a:endParaRPr lang="en-US" sz="2800" dirty="0"/>
          </a:p>
        </p:txBody>
      </p:sp>
      <p:sp>
        <p:nvSpPr>
          <p:cNvPr id="3" name="Subtitle 2"/>
          <p:cNvSpPr>
            <a:spLocks noGrp="1"/>
          </p:cNvSpPr>
          <p:nvPr>
            <p:ph type="subTitle" idx="1"/>
          </p:nvPr>
        </p:nvSpPr>
        <p:spPr>
          <a:xfrm>
            <a:off x="914400" y="2362200"/>
            <a:ext cx="7772400" cy="1508760"/>
          </a:xfrm>
        </p:spPr>
        <p:txBody>
          <a:bodyPr/>
          <a:lstStyle/>
          <a:p>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b="1" dirty="0" smtClean="0"/>
              <a:t>Simple Harmonic Motion: Spring</a:t>
            </a:r>
            <a:r>
              <a:rPr lang="en-US" dirty="0" smtClean="0"/>
              <a:t/>
            </a:r>
            <a:br>
              <a:rPr lang="en-US" dirty="0" smtClean="0"/>
            </a:br>
            <a:endParaRPr lang="en-US" dirty="0"/>
          </a:p>
        </p:txBody>
      </p:sp>
      <p:pic>
        <p:nvPicPr>
          <p:cNvPr id="4" name="Content Placeholder 3" descr="SHM ~ Spring.jpg"/>
          <p:cNvPicPr>
            <a:picLocks noGrp="1"/>
          </p:cNvPicPr>
          <p:nvPr>
            <p:ph idx="1"/>
          </p:nvPr>
        </p:nvPicPr>
        <p:blipFill>
          <a:blip r:embed="rId2" cstate="print"/>
          <a:stretch>
            <a:fillRect/>
          </a:stretch>
        </p:blipFill>
        <p:spPr>
          <a:xfrm>
            <a:off x="3124200" y="1676400"/>
            <a:ext cx="5562600" cy="472440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Definitions</a:t>
            </a:r>
            <a:endParaRPr lang="en-US" dirty="0"/>
          </a:p>
        </p:txBody>
      </p:sp>
      <p:sp>
        <p:nvSpPr>
          <p:cNvPr id="3" name="Content Placeholder 2"/>
          <p:cNvSpPr>
            <a:spLocks noGrp="1"/>
          </p:cNvSpPr>
          <p:nvPr>
            <p:ph idx="1"/>
          </p:nvPr>
        </p:nvSpPr>
        <p:spPr/>
        <p:txBody>
          <a:bodyPr/>
          <a:lstStyle/>
          <a:p>
            <a:pPr lvl="0"/>
            <a:r>
              <a:rPr lang="en-US" sz="3200" b="1" dirty="0" smtClean="0"/>
              <a:t>Understand the terms </a:t>
            </a:r>
            <a:r>
              <a:rPr lang="en-US" sz="3200" b="1" i="1" dirty="0" smtClean="0"/>
              <a:t>displacement, amplitude and period</a:t>
            </a:r>
            <a:endParaRPr lang="en-US" sz="1600" dirty="0" smtClean="0"/>
          </a:p>
          <a:p>
            <a:pPr lvl="1"/>
            <a:r>
              <a:rPr lang="en-US" sz="2800" b="1" i="1" dirty="0" smtClean="0"/>
              <a:t>displacement (x)</a:t>
            </a:r>
            <a:r>
              <a:rPr lang="en-US" sz="2800" b="1" dirty="0" smtClean="0"/>
              <a:t> – distance from the equilibrium or zero point at any time</a:t>
            </a:r>
            <a:endParaRPr lang="en-US" sz="1400" dirty="0" smtClean="0"/>
          </a:p>
          <a:p>
            <a:pPr lvl="1"/>
            <a:r>
              <a:rPr lang="en-US" sz="2800" b="1" i="1" dirty="0" smtClean="0"/>
              <a:t>amplitude (A)</a:t>
            </a:r>
            <a:r>
              <a:rPr lang="en-US" sz="2800" b="1" dirty="0" smtClean="0"/>
              <a:t> – maximum displacement from the equilibrium or zero point</a:t>
            </a:r>
            <a:endParaRPr lang="en-US" sz="1400" dirty="0" smtClean="0"/>
          </a:p>
          <a:p>
            <a:pPr lvl="1"/>
            <a:r>
              <a:rPr lang="en-US" sz="2800" b="1" i="1" dirty="0" smtClean="0"/>
              <a:t>period (T)</a:t>
            </a:r>
            <a:r>
              <a:rPr lang="en-US" sz="2800" b="1" dirty="0" smtClean="0"/>
              <a:t> – time it takes to complete one oscillation and return to starting point</a:t>
            </a:r>
            <a:endParaRPr lang="en-US" sz="1400" dirty="0" smtClean="0"/>
          </a:p>
          <a:p>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772400" cy="914400"/>
          </a:xfrm>
        </p:spPr>
        <p:txBody>
          <a:bodyPr/>
          <a:lstStyle/>
          <a:p>
            <a:r>
              <a:rPr lang="en-US" dirty="0" smtClean="0"/>
              <a:t>Definitions</a:t>
            </a:r>
            <a:endParaRPr lang="en-US" dirty="0"/>
          </a:p>
        </p:txBody>
      </p:sp>
      <p:sp>
        <p:nvSpPr>
          <p:cNvPr id="3" name="Content Placeholder 2"/>
          <p:cNvSpPr>
            <a:spLocks noGrp="1"/>
          </p:cNvSpPr>
          <p:nvPr>
            <p:ph idx="1"/>
          </p:nvPr>
        </p:nvSpPr>
        <p:spPr/>
        <p:txBody>
          <a:bodyPr/>
          <a:lstStyle/>
          <a:p>
            <a:endParaRPr lang="en-US" dirty="0"/>
          </a:p>
        </p:txBody>
      </p:sp>
      <p:pic>
        <p:nvPicPr>
          <p:cNvPr id="8193" name="Picture 2" descr="SHM ~ Spring.jpg"/>
          <p:cNvPicPr>
            <a:picLocks noChangeAspect="1" noChangeArrowheads="1"/>
          </p:cNvPicPr>
          <p:nvPr/>
        </p:nvPicPr>
        <p:blipFill>
          <a:blip r:embed="rId2" cstate="print"/>
          <a:srcRect/>
          <a:stretch>
            <a:fillRect/>
          </a:stretch>
        </p:blipFill>
        <p:spPr bwMode="auto">
          <a:xfrm>
            <a:off x="1905000" y="1143001"/>
            <a:ext cx="5334000" cy="5580584"/>
          </a:xfrm>
          <a:prstGeom prst="rect">
            <a:avLst/>
          </a:prstGeom>
          <a:noFill/>
        </p:spPr>
      </p:pic>
      <p:sp>
        <p:nvSpPr>
          <p:cNvPr id="8194" name="Oval 2"/>
          <p:cNvSpPr>
            <a:spLocks noChangeArrowheads="1"/>
          </p:cNvSpPr>
          <p:nvPr/>
        </p:nvSpPr>
        <p:spPr bwMode="auto">
          <a:xfrm>
            <a:off x="5029200" y="2667000"/>
            <a:ext cx="914400" cy="381000"/>
          </a:xfrm>
          <a:prstGeom prst="ellipse">
            <a:avLst/>
          </a:prstGeom>
          <a:noFill/>
          <a:ln w="19050">
            <a:solidFill>
              <a:srgbClr val="C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195" name="Oval 3"/>
          <p:cNvSpPr>
            <a:spLocks noChangeArrowheads="1"/>
          </p:cNvSpPr>
          <p:nvPr/>
        </p:nvSpPr>
        <p:spPr bwMode="auto">
          <a:xfrm>
            <a:off x="4876800" y="4800600"/>
            <a:ext cx="1143000" cy="381000"/>
          </a:xfrm>
          <a:prstGeom prst="ellipse">
            <a:avLst/>
          </a:prstGeom>
          <a:noFill/>
          <a:ln w="19050">
            <a:solidFill>
              <a:srgbClr val="C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196" name="Oval 4"/>
          <p:cNvSpPr>
            <a:spLocks noChangeArrowheads="1"/>
          </p:cNvSpPr>
          <p:nvPr/>
        </p:nvSpPr>
        <p:spPr bwMode="auto">
          <a:xfrm>
            <a:off x="4876800" y="5715000"/>
            <a:ext cx="1066800" cy="381000"/>
          </a:xfrm>
          <a:prstGeom prst="ellipse">
            <a:avLst/>
          </a:prstGeom>
          <a:noFill/>
          <a:ln w="19050">
            <a:solidFill>
              <a:srgbClr val="C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197" name="Rectangle 5"/>
          <p:cNvSpPr>
            <a:spLocks noChangeArrowheads="1"/>
          </p:cNvSpPr>
          <p:nvPr/>
        </p:nvSpPr>
        <p:spPr bwMode="auto">
          <a:xfrm>
            <a:off x="2" y="43935"/>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198" name="Rectangle 6"/>
          <p:cNvSpPr>
            <a:spLocks noChangeArrowheads="1"/>
          </p:cNvSpPr>
          <p:nvPr/>
        </p:nvSpPr>
        <p:spPr bwMode="auto">
          <a:xfrm>
            <a:off x="2" y="272535"/>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8199" name="Rectangle 7"/>
          <p:cNvSpPr>
            <a:spLocks noChangeArrowheads="1"/>
          </p:cNvSpPr>
          <p:nvPr/>
        </p:nvSpPr>
        <p:spPr bwMode="auto">
          <a:xfrm>
            <a:off x="2" y="5054085"/>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Definitions</a:t>
            </a:r>
            <a:endParaRPr lang="en-US" dirty="0"/>
          </a:p>
        </p:txBody>
      </p:sp>
      <p:sp>
        <p:nvSpPr>
          <p:cNvPr id="3" name="Content Placeholder 2"/>
          <p:cNvSpPr>
            <a:spLocks noGrp="1"/>
          </p:cNvSpPr>
          <p:nvPr>
            <p:ph idx="1"/>
          </p:nvPr>
        </p:nvSpPr>
        <p:spPr>
          <a:xfrm>
            <a:off x="304800" y="1783560"/>
            <a:ext cx="8382000" cy="4572000"/>
          </a:xfrm>
        </p:spPr>
        <p:txBody>
          <a:bodyPr/>
          <a:lstStyle/>
          <a:p>
            <a:pPr lvl="0"/>
            <a:r>
              <a:rPr lang="en-US" sz="3200" b="1" dirty="0" smtClean="0"/>
              <a:t>Understand the terms </a:t>
            </a:r>
            <a:r>
              <a:rPr lang="en-US" sz="3200" b="1" i="1" dirty="0" smtClean="0"/>
              <a:t>period and frequency</a:t>
            </a:r>
            <a:endParaRPr lang="en-US" sz="1600" dirty="0" smtClean="0"/>
          </a:p>
          <a:p>
            <a:pPr lvl="1"/>
            <a:r>
              <a:rPr lang="en-US" sz="2800" b="1" i="1" dirty="0" smtClean="0"/>
              <a:t>frequency (f)</a:t>
            </a:r>
            <a:r>
              <a:rPr lang="en-US" sz="2800" b="1" dirty="0" smtClean="0"/>
              <a:t> – How many oscillations are completed in one second, equal to the inverse of the period</a:t>
            </a:r>
          </a:p>
          <a:p>
            <a:pPr lvl="1"/>
            <a:r>
              <a:rPr lang="en-US" sz="2800" b="1" i="1" dirty="0" smtClean="0"/>
              <a:t>period (T)</a:t>
            </a:r>
            <a:r>
              <a:rPr lang="en-US" sz="2800" b="1" dirty="0" smtClean="0"/>
              <a:t> – Time for one complete oscillation</a:t>
            </a:r>
            <a:endParaRPr lang="en-US" dirty="0"/>
          </a:p>
        </p:txBody>
      </p:sp>
      <p:graphicFrame>
        <p:nvGraphicFramePr>
          <p:cNvPr id="34819" name="Object 3"/>
          <p:cNvGraphicFramePr>
            <a:graphicFrameLocks noChangeAspect="1"/>
          </p:cNvGraphicFramePr>
          <p:nvPr/>
        </p:nvGraphicFramePr>
        <p:xfrm>
          <a:off x="2133600" y="4648200"/>
          <a:ext cx="1339850" cy="1187450"/>
        </p:xfrm>
        <a:graphic>
          <a:graphicData uri="http://schemas.openxmlformats.org/presentationml/2006/ole">
            <mc:AlternateContent xmlns:mc="http://schemas.openxmlformats.org/markup-compatibility/2006">
              <mc:Choice xmlns:v="urn:schemas-microsoft-com:vml" Requires="v">
                <p:oleObj spid="_x0000_s154641" name="Equation" r:id="rId3" imgW="431640" imgH="419040" progId="Equation.3">
                  <p:embed/>
                </p:oleObj>
              </mc:Choice>
              <mc:Fallback>
                <p:oleObj name="Equation" r:id="rId3" imgW="431640" imgH="419040" progId="Equation.3">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4648200"/>
                        <a:ext cx="1339850" cy="1187450"/>
                      </a:xfrm>
                      <a:prstGeom prst="rect">
                        <a:avLst/>
                      </a:prstGeom>
                      <a:solidFill>
                        <a:schemeClr val="tx1"/>
                      </a:solidFill>
                    </p:spPr>
                  </p:pic>
                </p:oleObj>
              </mc:Fallback>
            </mc:AlternateContent>
          </a:graphicData>
        </a:graphic>
      </p:graphicFrame>
      <p:graphicFrame>
        <p:nvGraphicFramePr>
          <p:cNvPr id="34820" name="Object 4"/>
          <p:cNvGraphicFramePr>
            <a:graphicFrameLocks noChangeAspect="1"/>
          </p:cNvGraphicFramePr>
          <p:nvPr/>
        </p:nvGraphicFramePr>
        <p:xfrm>
          <a:off x="3810000" y="4648200"/>
          <a:ext cx="1431464" cy="1190625"/>
        </p:xfrm>
        <a:graphic>
          <a:graphicData uri="http://schemas.openxmlformats.org/presentationml/2006/ole">
            <mc:AlternateContent xmlns:mc="http://schemas.openxmlformats.org/markup-compatibility/2006">
              <mc:Choice xmlns:v="urn:schemas-microsoft-com:vml" Requires="v">
                <p:oleObj spid="_x0000_s154642" name="Equation" r:id="rId5" imgW="431640" imgH="393480" progId="Equation.3">
                  <p:embed/>
                </p:oleObj>
              </mc:Choice>
              <mc:Fallback>
                <p:oleObj name="Equation" r:id="rId5" imgW="431640" imgH="393480" progId="Equation.3">
                  <p:embed/>
                  <p:pic>
                    <p:nvPicPr>
                      <p:cNvPr id="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0" y="4648200"/>
                        <a:ext cx="1431464" cy="1190625"/>
                      </a:xfrm>
                      <a:prstGeom prst="rect">
                        <a:avLst/>
                      </a:prstGeom>
                      <a:solidFill>
                        <a:schemeClr val="tx1"/>
                      </a:solidFill>
                    </p:spPr>
                  </p:pic>
                </p:oleObj>
              </mc:Fallback>
            </mc:AlternateContent>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b="1" dirty="0" smtClean="0"/>
              <a:t>Simple Harmonic Motion</a:t>
            </a:r>
            <a:r>
              <a:rPr lang="en-US" dirty="0" smtClean="0"/>
              <a:t/>
            </a:r>
            <a:br>
              <a:rPr lang="en-US" dirty="0" smtClean="0"/>
            </a:br>
            <a:endParaRPr lang="en-US" dirty="0"/>
          </a:p>
        </p:txBody>
      </p:sp>
      <p:sp>
        <p:nvSpPr>
          <p:cNvPr id="3" name="Content Placeholder 2"/>
          <p:cNvSpPr>
            <a:spLocks noGrp="1"/>
          </p:cNvSpPr>
          <p:nvPr>
            <p:ph idx="1"/>
          </p:nvPr>
        </p:nvSpPr>
        <p:spPr/>
        <p:txBody>
          <a:bodyPr>
            <a:normAutofit/>
          </a:bodyPr>
          <a:lstStyle/>
          <a:p>
            <a:r>
              <a:rPr lang="en-US" sz="3200" b="1" dirty="0" smtClean="0"/>
              <a:t>In </a:t>
            </a:r>
            <a:r>
              <a:rPr lang="en-US" sz="3200" b="1" u="sng" dirty="0" smtClean="0"/>
              <a:t>simple harmonic motion</a:t>
            </a:r>
            <a:r>
              <a:rPr lang="en-US" sz="3200" b="1" dirty="0" smtClean="0"/>
              <a:t>, </a:t>
            </a:r>
            <a:r>
              <a:rPr lang="en-US" sz="3200" b="1" i="1" dirty="0" smtClean="0">
                <a:solidFill>
                  <a:srgbClr val="FFFF00"/>
                </a:solidFill>
              </a:rPr>
              <a:t>the displacement from an equilibrium position and the restoring force / acceleration are proportional and opposite to each other</a:t>
            </a:r>
            <a:r>
              <a:rPr lang="en-US" sz="3200" b="1" dirty="0" smtClean="0"/>
              <a:t>.</a:t>
            </a:r>
            <a:endParaRPr lang="en-US" sz="1800" dirty="0" smtClean="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772400" cy="914400"/>
          </a:xfrm>
        </p:spPr>
        <p:txBody>
          <a:bodyPr/>
          <a:lstStyle/>
          <a:p>
            <a:pPr lvl="0"/>
            <a:r>
              <a:rPr lang="en-US" b="1" dirty="0" smtClean="0"/>
              <a:t>Simple Harmonic Motion: Spring </a:t>
            </a:r>
            <a:r>
              <a:rPr lang="en-US" dirty="0" smtClean="0"/>
              <a:t/>
            </a:r>
            <a:br>
              <a:rPr lang="en-US" dirty="0" smtClean="0"/>
            </a:br>
            <a:endParaRPr lang="en-US" dirty="0"/>
          </a:p>
        </p:txBody>
      </p:sp>
      <p:sp>
        <p:nvSpPr>
          <p:cNvPr id="5" name="Content Placeholder 4"/>
          <p:cNvSpPr>
            <a:spLocks noGrp="1"/>
          </p:cNvSpPr>
          <p:nvPr>
            <p:ph idx="1"/>
          </p:nvPr>
        </p:nvSpPr>
        <p:spPr/>
        <p:txBody>
          <a:bodyPr>
            <a:normAutofit fontScale="92500" lnSpcReduction="10000"/>
          </a:bodyPr>
          <a:lstStyle/>
          <a:p>
            <a:r>
              <a:rPr lang="en-US" sz="3200" b="1" dirty="0" smtClean="0"/>
              <a:t>The spring possesses an intrinsic </a:t>
            </a:r>
            <a:r>
              <a:rPr lang="en-US" sz="3200" b="1" i="1" dirty="0" smtClean="0"/>
              <a:t>restoring force</a:t>
            </a:r>
            <a:r>
              <a:rPr lang="en-US" sz="3200" b="1" dirty="0" smtClean="0"/>
              <a:t> that attempts to bring the object back to equilibrium:</a:t>
            </a:r>
          </a:p>
          <a:p>
            <a:endParaRPr lang="en-US" sz="3200" b="1" dirty="0" smtClean="0"/>
          </a:p>
          <a:p>
            <a:endParaRPr lang="en-US" sz="3200" b="1" dirty="0" smtClean="0"/>
          </a:p>
          <a:p>
            <a:pPr lvl="1"/>
            <a:r>
              <a:rPr lang="en-US" sz="2800" b="1" dirty="0" smtClean="0"/>
              <a:t>This is Hooke’s Law</a:t>
            </a:r>
            <a:endParaRPr lang="en-US" sz="1400" dirty="0" smtClean="0"/>
          </a:p>
          <a:p>
            <a:pPr lvl="1"/>
            <a:r>
              <a:rPr lang="en-US" sz="2800" b="1" i="1" dirty="0" smtClean="0"/>
              <a:t>k</a:t>
            </a:r>
            <a:r>
              <a:rPr lang="en-US" sz="2800" b="1" dirty="0" smtClean="0"/>
              <a:t> is the spring constant (kg/s</a:t>
            </a:r>
            <a:r>
              <a:rPr lang="en-US" sz="2800" b="1" baseline="30000" dirty="0" smtClean="0"/>
              <a:t>2</a:t>
            </a:r>
            <a:r>
              <a:rPr lang="en-US" sz="2800" b="1" dirty="0" smtClean="0"/>
              <a:t>)</a:t>
            </a:r>
            <a:endParaRPr lang="en-US" sz="1400" dirty="0" smtClean="0"/>
          </a:p>
          <a:p>
            <a:pPr lvl="1"/>
            <a:r>
              <a:rPr lang="en-US" sz="2800" b="1" dirty="0" smtClean="0"/>
              <a:t>The negative sign is because the force acts in the direction opposite to the displacement -- </a:t>
            </a:r>
            <a:r>
              <a:rPr lang="en-US" sz="2800" b="1" i="1" dirty="0" smtClean="0"/>
              <a:t>restoring force</a:t>
            </a:r>
            <a:endParaRPr lang="en-US" sz="1400" dirty="0" smtClean="0"/>
          </a:p>
          <a:p>
            <a:endParaRPr lang="en-US" sz="3200" b="1" dirty="0" smtClean="0"/>
          </a:p>
        </p:txBody>
      </p:sp>
      <p:graphicFrame>
        <p:nvGraphicFramePr>
          <p:cNvPr id="4" name="Object 3"/>
          <p:cNvGraphicFramePr>
            <a:graphicFrameLocks noChangeAspect="1"/>
          </p:cNvGraphicFramePr>
          <p:nvPr/>
        </p:nvGraphicFramePr>
        <p:xfrm>
          <a:off x="1828802" y="3263901"/>
          <a:ext cx="2145393" cy="698500"/>
        </p:xfrm>
        <a:graphic>
          <a:graphicData uri="http://schemas.openxmlformats.org/presentationml/2006/ole">
            <mc:AlternateContent xmlns:mc="http://schemas.openxmlformats.org/markup-compatibility/2006">
              <mc:Choice xmlns:v="urn:schemas-microsoft-com:vml" Requires="v">
                <p:oleObj spid="_x0000_s4105" name="Equation" r:id="rId3" imgW="545760" imgH="177480" progId="Equation.3">
                  <p:embed/>
                </p:oleObj>
              </mc:Choice>
              <mc:Fallback>
                <p:oleObj name="Equation" r:id="rId3" imgW="545760" imgH="17748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2" y="3263901"/>
                        <a:ext cx="2145393" cy="698500"/>
                      </a:xfrm>
                      <a:prstGeom prst="rect">
                        <a:avLst/>
                      </a:prstGeom>
                      <a:solidFill>
                        <a:schemeClr val="tx1"/>
                      </a:solidFill>
                    </p:spPr>
                  </p:pic>
                </p:oleObj>
              </mc:Fallback>
            </mc:AlternateContent>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7772400" cy="914400"/>
          </a:xfrm>
        </p:spPr>
        <p:txBody>
          <a:bodyPr/>
          <a:lstStyle/>
          <a:p>
            <a:pPr lvl="0"/>
            <a:r>
              <a:rPr lang="en-US" b="1" dirty="0" smtClean="0"/>
              <a:t>Simple Harmonic Motion: Spring </a:t>
            </a:r>
            <a:r>
              <a:rPr lang="en-US" dirty="0" smtClean="0"/>
              <a:t/>
            </a:r>
            <a:br>
              <a:rPr lang="en-US" dirty="0" smtClean="0"/>
            </a:br>
            <a:endParaRPr lang="en-US" dirty="0"/>
          </a:p>
        </p:txBody>
      </p:sp>
      <p:sp>
        <p:nvSpPr>
          <p:cNvPr id="5" name="Content Placeholder 4"/>
          <p:cNvSpPr>
            <a:spLocks noGrp="1"/>
          </p:cNvSpPr>
          <p:nvPr>
            <p:ph idx="1"/>
          </p:nvPr>
        </p:nvSpPr>
        <p:spPr>
          <a:xfrm>
            <a:off x="304800" y="1828800"/>
            <a:ext cx="7772400" cy="4572000"/>
          </a:xfrm>
        </p:spPr>
        <p:txBody>
          <a:bodyPr>
            <a:normAutofit/>
          </a:bodyPr>
          <a:lstStyle/>
          <a:p>
            <a:r>
              <a:rPr lang="en-US" sz="3200" b="1" dirty="0" smtClean="0"/>
              <a:t>Meanwhile, the inertia of the mass executes a force opposing the spring, F=ma:</a:t>
            </a:r>
          </a:p>
          <a:p>
            <a:pPr lvl="1"/>
            <a:r>
              <a:rPr lang="en-US" sz="2800" b="1" dirty="0" smtClean="0"/>
              <a:t>spring executing force on mass</a:t>
            </a:r>
          </a:p>
          <a:p>
            <a:pPr lvl="1"/>
            <a:endParaRPr lang="en-US" sz="2800" b="1" dirty="0" smtClean="0"/>
          </a:p>
          <a:p>
            <a:pPr lvl="1"/>
            <a:endParaRPr lang="en-US" sz="2800" b="1" dirty="0" smtClean="0"/>
          </a:p>
          <a:p>
            <a:pPr lvl="1"/>
            <a:r>
              <a:rPr lang="en-US" sz="2800" b="1" dirty="0" smtClean="0"/>
              <a:t>mass executing force on spring</a:t>
            </a:r>
            <a:endParaRPr lang="en-US" sz="3200" b="1" dirty="0" smtClean="0"/>
          </a:p>
          <a:p>
            <a:endParaRPr lang="en-US" sz="3200" b="1" dirty="0" smtClean="0"/>
          </a:p>
          <a:p>
            <a:endParaRPr lang="en-US" sz="3200" b="1" dirty="0" smtClean="0"/>
          </a:p>
        </p:txBody>
      </p:sp>
      <p:graphicFrame>
        <p:nvGraphicFramePr>
          <p:cNvPr id="4" name="Object 3"/>
          <p:cNvGraphicFramePr>
            <a:graphicFrameLocks noChangeAspect="1"/>
          </p:cNvGraphicFramePr>
          <p:nvPr>
            <p:extLst>
              <p:ext uri="{D42A27DB-BD31-4B8C-83A1-F6EECF244321}">
                <p14:modId xmlns:p14="http://schemas.microsoft.com/office/powerpoint/2010/main" val="2388798599"/>
              </p:ext>
            </p:extLst>
          </p:nvPr>
        </p:nvGraphicFramePr>
        <p:xfrm>
          <a:off x="2286000" y="4104167"/>
          <a:ext cx="1905000" cy="620233"/>
        </p:xfrm>
        <a:graphic>
          <a:graphicData uri="http://schemas.openxmlformats.org/presentationml/2006/ole">
            <mc:AlternateContent xmlns:mc="http://schemas.openxmlformats.org/markup-compatibility/2006">
              <mc:Choice xmlns:v="urn:schemas-microsoft-com:vml" Requires="v">
                <p:oleObj spid="_x0000_s5140" name="Equation" r:id="rId3" imgW="545760" imgH="177480" progId="Equation.3">
                  <p:embed/>
                </p:oleObj>
              </mc:Choice>
              <mc:Fallback>
                <p:oleObj name="Equation" r:id="rId3" imgW="545760" imgH="17748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4104167"/>
                        <a:ext cx="1905000" cy="620233"/>
                      </a:xfrm>
                      <a:prstGeom prst="rect">
                        <a:avLst/>
                      </a:prstGeom>
                      <a:solidFill>
                        <a:schemeClr val="tx1"/>
                      </a:solidFill>
                    </p:spPr>
                  </p:pic>
                </p:oleObj>
              </mc:Fallback>
            </mc:AlternateContent>
          </a:graphicData>
        </a:graphic>
      </p:graphicFrame>
      <p:graphicFrame>
        <p:nvGraphicFramePr>
          <p:cNvPr id="5123" name="Object 3"/>
          <p:cNvGraphicFramePr>
            <a:graphicFrameLocks noChangeAspect="1"/>
          </p:cNvGraphicFramePr>
          <p:nvPr/>
        </p:nvGraphicFramePr>
        <p:xfrm>
          <a:off x="2352676" y="5627689"/>
          <a:ext cx="1771651" cy="620713"/>
        </p:xfrm>
        <a:graphic>
          <a:graphicData uri="http://schemas.openxmlformats.org/presentationml/2006/ole">
            <mc:AlternateContent xmlns:mc="http://schemas.openxmlformats.org/markup-compatibility/2006">
              <mc:Choice xmlns:v="urn:schemas-microsoft-com:vml" Requires="v">
                <p:oleObj spid="_x0000_s5141" name="Equation" r:id="rId5" imgW="507960" imgH="177480" progId="Equation.3">
                  <p:embed/>
                </p:oleObj>
              </mc:Choice>
              <mc:Fallback>
                <p:oleObj name="Equation" r:id="rId5" imgW="507960" imgH="17748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52676" y="5627689"/>
                        <a:ext cx="1771651" cy="620713"/>
                      </a:xfrm>
                      <a:prstGeom prst="rect">
                        <a:avLst/>
                      </a:prstGeom>
                      <a:solidFill>
                        <a:schemeClr val="tx1"/>
                      </a:solidFill>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797983891"/>
              </p:ext>
            </p:extLst>
          </p:nvPr>
        </p:nvGraphicFramePr>
        <p:xfrm>
          <a:off x="6800850" y="4987925"/>
          <a:ext cx="2171700" cy="619125"/>
        </p:xfrm>
        <a:graphic>
          <a:graphicData uri="http://schemas.openxmlformats.org/presentationml/2006/ole">
            <mc:AlternateContent xmlns:mc="http://schemas.openxmlformats.org/markup-compatibility/2006">
              <mc:Choice xmlns:v="urn:schemas-microsoft-com:vml" Requires="v">
                <p:oleObj spid="_x0000_s5142" name="Equation" r:id="rId7" imgW="622080" imgH="177480" progId="Equation.3">
                  <p:embed/>
                </p:oleObj>
              </mc:Choice>
              <mc:Fallback>
                <p:oleObj name="Equation" r:id="rId7" imgW="622080" imgH="177480" progId="Equation.3">
                  <p:embed/>
                  <p:pic>
                    <p:nvPicPr>
                      <p:cNvPr id="0" name=""/>
                      <p:cNvPicPr>
                        <a:picLocks noChangeAspect="1" noChangeArrowheads="1"/>
                      </p:cNvPicPr>
                      <p:nvPr/>
                    </p:nvPicPr>
                    <p:blipFill>
                      <a:blip r:embed="rId8"/>
                      <a:srcRect/>
                      <a:stretch>
                        <a:fillRect/>
                      </a:stretch>
                    </p:blipFill>
                    <p:spPr bwMode="auto">
                      <a:xfrm>
                        <a:off x="6800850" y="4987925"/>
                        <a:ext cx="2171700" cy="619125"/>
                      </a:xfrm>
                      <a:prstGeom prst="rect">
                        <a:avLst/>
                      </a:prstGeom>
                      <a:solidFill>
                        <a:schemeClr val="tx1"/>
                      </a:solidFill>
                    </p:spPr>
                  </p:pic>
                </p:oleObj>
              </mc:Fallback>
            </mc:AlternateContent>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7772400" cy="914400"/>
          </a:xfrm>
        </p:spPr>
        <p:txBody>
          <a:bodyPr/>
          <a:lstStyle/>
          <a:p>
            <a:pPr lvl="0"/>
            <a:r>
              <a:rPr lang="en-US" b="1" dirty="0" smtClean="0"/>
              <a:t>Simple Harmonic Motion: Spring </a:t>
            </a:r>
            <a:r>
              <a:rPr lang="en-US" dirty="0" smtClean="0"/>
              <a:t/>
            </a:r>
            <a:br>
              <a:rPr lang="en-US" dirty="0" smtClean="0"/>
            </a:br>
            <a:endParaRPr lang="en-US" dirty="0"/>
          </a:p>
        </p:txBody>
      </p:sp>
      <p:sp>
        <p:nvSpPr>
          <p:cNvPr id="5" name="Content Placeholder 4"/>
          <p:cNvSpPr>
            <a:spLocks noGrp="1"/>
          </p:cNvSpPr>
          <p:nvPr>
            <p:ph idx="1"/>
          </p:nvPr>
        </p:nvSpPr>
        <p:spPr/>
        <p:txBody>
          <a:bodyPr>
            <a:normAutofit/>
          </a:bodyPr>
          <a:lstStyle/>
          <a:p>
            <a:r>
              <a:rPr lang="en-US" sz="3200" b="1" dirty="0" smtClean="0"/>
              <a:t>Elastic  Potential Energy:</a:t>
            </a:r>
          </a:p>
          <a:p>
            <a:endParaRPr lang="en-US" sz="3200" b="1" dirty="0" smtClean="0"/>
          </a:p>
          <a:p>
            <a:endParaRPr lang="en-US" sz="3200" b="1" dirty="0" smtClean="0"/>
          </a:p>
          <a:p>
            <a:r>
              <a:rPr lang="en-US" sz="3200" b="1" dirty="0" smtClean="0"/>
              <a:t>Kinetic Energy:</a:t>
            </a:r>
          </a:p>
        </p:txBody>
      </p:sp>
      <p:graphicFrame>
        <p:nvGraphicFramePr>
          <p:cNvPr id="4" name="Object 3"/>
          <p:cNvGraphicFramePr>
            <a:graphicFrameLocks noChangeAspect="1"/>
          </p:cNvGraphicFramePr>
          <p:nvPr/>
        </p:nvGraphicFramePr>
        <p:xfrm>
          <a:off x="1828800" y="2438400"/>
          <a:ext cx="2790825" cy="798512"/>
        </p:xfrm>
        <a:graphic>
          <a:graphicData uri="http://schemas.openxmlformats.org/presentationml/2006/ole">
            <mc:AlternateContent xmlns:mc="http://schemas.openxmlformats.org/markup-compatibility/2006">
              <mc:Choice xmlns:v="urn:schemas-microsoft-com:vml" Requires="v">
                <p:oleObj spid="_x0000_s155665" name="Equation" r:id="rId3" imgW="799920" imgH="228600" progId="Equation.3">
                  <p:embed/>
                </p:oleObj>
              </mc:Choice>
              <mc:Fallback>
                <p:oleObj name="Equation" r:id="rId3" imgW="799920" imgH="22860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2438400"/>
                        <a:ext cx="2790825" cy="798512"/>
                      </a:xfrm>
                      <a:prstGeom prst="rect">
                        <a:avLst/>
                      </a:prstGeom>
                      <a:solidFill>
                        <a:schemeClr val="tx1"/>
                      </a:solidFill>
                    </p:spPr>
                  </p:pic>
                </p:oleObj>
              </mc:Fallback>
            </mc:AlternateContent>
          </a:graphicData>
        </a:graphic>
      </p:graphicFrame>
      <p:graphicFrame>
        <p:nvGraphicFramePr>
          <p:cNvPr id="155652" name="Object 2"/>
          <p:cNvGraphicFramePr>
            <a:graphicFrameLocks noChangeAspect="1"/>
          </p:cNvGraphicFramePr>
          <p:nvPr/>
        </p:nvGraphicFramePr>
        <p:xfrm>
          <a:off x="1739900" y="4230688"/>
          <a:ext cx="2968625" cy="798512"/>
        </p:xfrm>
        <a:graphic>
          <a:graphicData uri="http://schemas.openxmlformats.org/presentationml/2006/ole">
            <mc:AlternateContent xmlns:mc="http://schemas.openxmlformats.org/markup-compatibility/2006">
              <mc:Choice xmlns:v="urn:schemas-microsoft-com:vml" Requires="v">
                <p:oleObj spid="_x0000_s155666" name="Equation" r:id="rId5" imgW="850680" imgH="228600" progId="Equation.3">
                  <p:embed/>
                </p:oleObj>
              </mc:Choice>
              <mc:Fallback>
                <p:oleObj name="Equation" r:id="rId5" imgW="850680" imgH="228600" progId="Equation.3">
                  <p:embed/>
                  <p:pic>
                    <p:nvPicPr>
                      <p:cNvPr id="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9900" y="4230688"/>
                        <a:ext cx="2968625" cy="798512"/>
                      </a:xfrm>
                      <a:prstGeom prst="rect">
                        <a:avLst/>
                      </a:prstGeom>
                      <a:solidFill>
                        <a:schemeClr val="tx1"/>
                      </a:solidFill>
                    </p:spPr>
                  </p:pic>
                </p:oleObj>
              </mc:Fallback>
            </mc:AlternateContent>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7772400" cy="914400"/>
          </a:xfrm>
        </p:spPr>
        <p:txBody>
          <a:bodyPr/>
          <a:lstStyle/>
          <a:p>
            <a:pPr lvl="0"/>
            <a:r>
              <a:rPr lang="en-US" b="1" dirty="0" smtClean="0"/>
              <a:t>Simple Harmonic Motion: Spring </a:t>
            </a:r>
            <a:r>
              <a:rPr lang="en-US" dirty="0" smtClean="0"/>
              <a:t/>
            </a:r>
            <a:br>
              <a:rPr lang="en-US" dirty="0" smtClean="0"/>
            </a:br>
            <a:endParaRPr lang="en-US" dirty="0"/>
          </a:p>
        </p:txBody>
      </p:sp>
      <p:sp>
        <p:nvSpPr>
          <p:cNvPr id="5" name="Content Placeholder 4"/>
          <p:cNvSpPr>
            <a:spLocks noGrp="1"/>
          </p:cNvSpPr>
          <p:nvPr>
            <p:ph idx="1"/>
          </p:nvPr>
        </p:nvSpPr>
        <p:spPr/>
        <p:txBody>
          <a:bodyPr>
            <a:normAutofit/>
          </a:bodyPr>
          <a:lstStyle/>
          <a:p>
            <a:r>
              <a:rPr lang="en-US" sz="3200" b="1" dirty="0" smtClean="0"/>
              <a:t>Conservation of Energy:</a:t>
            </a:r>
          </a:p>
          <a:p>
            <a:endParaRPr lang="en-US" sz="3200" b="1" dirty="0" smtClean="0"/>
          </a:p>
          <a:p>
            <a:endParaRPr lang="en-US" sz="3200" b="1" dirty="0" smtClean="0"/>
          </a:p>
          <a:p>
            <a:r>
              <a:rPr lang="en-US" sz="3200" b="1" dirty="0" smtClean="0"/>
              <a:t>When a spring is stretched to its maximum length (amplitude) that represents the total energy of the system</a:t>
            </a:r>
          </a:p>
        </p:txBody>
      </p:sp>
      <p:graphicFrame>
        <p:nvGraphicFramePr>
          <p:cNvPr id="4" name="Object 3"/>
          <p:cNvGraphicFramePr>
            <a:graphicFrameLocks noChangeAspect="1"/>
          </p:cNvGraphicFramePr>
          <p:nvPr/>
        </p:nvGraphicFramePr>
        <p:xfrm>
          <a:off x="1371600" y="2590800"/>
          <a:ext cx="7192963" cy="747888"/>
        </p:xfrm>
        <a:graphic>
          <a:graphicData uri="http://schemas.openxmlformats.org/presentationml/2006/ole">
            <mc:AlternateContent xmlns:mc="http://schemas.openxmlformats.org/markup-compatibility/2006">
              <mc:Choice xmlns:v="urn:schemas-microsoft-com:vml" Requires="v">
                <p:oleObj spid="_x0000_s156689" name="Equation" r:id="rId3" imgW="2323800" imgH="241200" progId="Equation.3">
                  <p:embed/>
                </p:oleObj>
              </mc:Choice>
              <mc:Fallback>
                <p:oleObj name="Equation" r:id="rId3" imgW="2323800" imgH="24120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2590800"/>
                        <a:ext cx="7192963" cy="747888"/>
                      </a:xfrm>
                      <a:prstGeom prst="rect">
                        <a:avLst/>
                      </a:prstGeom>
                      <a:solidFill>
                        <a:schemeClr val="tx1"/>
                      </a:solidFill>
                    </p:spPr>
                  </p:pic>
                </p:oleObj>
              </mc:Fallback>
            </mc:AlternateContent>
          </a:graphicData>
        </a:graphic>
      </p:graphicFrame>
      <p:graphicFrame>
        <p:nvGraphicFramePr>
          <p:cNvPr id="156676" name="Object 4"/>
          <p:cNvGraphicFramePr>
            <a:graphicFrameLocks noChangeAspect="1"/>
          </p:cNvGraphicFramePr>
          <p:nvPr/>
        </p:nvGraphicFramePr>
        <p:xfrm>
          <a:off x="3324225" y="5334000"/>
          <a:ext cx="4219575" cy="1112838"/>
        </p:xfrm>
        <a:graphic>
          <a:graphicData uri="http://schemas.openxmlformats.org/presentationml/2006/ole">
            <mc:AlternateContent xmlns:mc="http://schemas.openxmlformats.org/markup-compatibility/2006">
              <mc:Choice xmlns:v="urn:schemas-microsoft-com:vml" Requires="v">
                <p:oleObj spid="_x0000_s156690" name="Equation" r:id="rId5" imgW="1358640" imgH="393480" progId="Equation.3">
                  <p:embed/>
                </p:oleObj>
              </mc:Choice>
              <mc:Fallback>
                <p:oleObj name="Equation" r:id="rId5" imgW="1358640" imgH="393480" progId="Equation.3">
                  <p:embed/>
                  <p:pic>
                    <p:nvPicPr>
                      <p:cNvPr id="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24225" y="5334000"/>
                        <a:ext cx="4219575" cy="1112838"/>
                      </a:xfrm>
                      <a:prstGeom prst="rect">
                        <a:avLst/>
                      </a:prstGeom>
                      <a:solidFill>
                        <a:schemeClr val="tx1"/>
                      </a:solidFill>
                    </p:spPr>
                  </p:pic>
                </p:oleObj>
              </mc:Fallback>
            </mc:AlternateContent>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b="1" dirty="0" smtClean="0"/>
              <a:t>Simple Harmonic Motion</a:t>
            </a:r>
            <a:r>
              <a:rPr lang="en-US" dirty="0" smtClean="0"/>
              <a:t/>
            </a:r>
            <a:br>
              <a:rPr lang="en-US" dirty="0" smtClean="0"/>
            </a:br>
            <a:endParaRPr lang="en-US" dirty="0"/>
          </a:p>
        </p:txBody>
      </p:sp>
      <p:sp>
        <p:nvSpPr>
          <p:cNvPr id="5" name="Content Placeholder 4"/>
          <p:cNvSpPr>
            <a:spLocks noGrp="1"/>
          </p:cNvSpPr>
          <p:nvPr>
            <p:ph idx="1"/>
          </p:nvPr>
        </p:nvSpPr>
        <p:spPr/>
        <p:txBody>
          <a:bodyPr/>
          <a:lstStyle/>
          <a:p>
            <a:r>
              <a:rPr lang="en-US" b="1" dirty="0" smtClean="0"/>
              <a:t>Understand that in simple harmonic motion there is </a:t>
            </a:r>
            <a:r>
              <a:rPr lang="en-US" b="1" i="1" dirty="0" smtClean="0"/>
              <a:t>continuous transformation of energy</a:t>
            </a:r>
            <a:r>
              <a:rPr lang="en-US" b="1" dirty="0" smtClean="0"/>
              <a:t> from kinetic energy into elastic potential energy and vice versa</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Introductory Video:</a:t>
            </a:r>
            <a:br>
              <a:rPr lang="en-US" dirty="0" smtClean="0"/>
            </a:br>
            <a:r>
              <a:rPr lang="en-US" dirty="0" smtClean="0">
                <a:hlinkClick r:id="rId4" action="ppaction://hlinkfile"/>
              </a:rPr>
              <a:t>Simple Harmonic Motion</a:t>
            </a:r>
            <a:endParaRPr lang="en-US" dirty="0"/>
          </a:p>
        </p:txBody>
      </p:sp>
      <p:pic>
        <p:nvPicPr>
          <p:cNvPr id="4" name="A~Simple Harmonic Motion">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752600" y="1981200"/>
            <a:ext cx="6096000" cy="4572000"/>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80000">
                <p:cTn id="7" fill="hold" display="0">
                  <p:stCondLst>
                    <p:cond delay="indefinite"/>
                  </p:stCondLst>
                </p:cTn>
                <p:tgtEl>
                  <p:spTgt spid="4"/>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b="1" dirty="0" smtClean="0"/>
              <a:t>Simple Harmonic Motion: Spring</a:t>
            </a:r>
            <a:r>
              <a:rPr lang="en-US" dirty="0" smtClean="0"/>
              <a:t/>
            </a:r>
            <a:br>
              <a:rPr lang="en-US" dirty="0" smtClean="0"/>
            </a:br>
            <a:endParaRPr lang="en-US" dirty="0"/>
          </a:p>
        </p:txBody>
      </p:sp>
      <p:pic>
        <p:nvPicPr>
          <p:cNvPr id="4" name="Content Placeholder 3" descr="SHM ~ Spring.jpg"/>
          <p:cNvPicPr>
            <a:picLocks noGrp="1"/>
          </p:cNvPicPr>
          <p:nvPr>
            <p:ph idx="1"/>
          </p:nvPr>
        </p:nvPicPr>
        <p:blipFill>
          <a:blip r:embed="rId3" cstate="print"/>
          <a:stretch>
            <a:fillRect/>
          </a:stretch>
        </p:blipFill>
        <p:spPr>
          <a:xfrm>
            <a:off x="1066800" y="1905000"/>
            <a:ext cx="5562600" cy="4724400"/>
          </a:xfrm>
          <a:prstGeom prst="rect">
            <a:avLst/>
          </a:prstGeom>
        </p:spPr>
      </p:pic>
      <p:graphicFrame>
        <p:nvGraphicFramePr>
          <p:cNvPr id="5" name="Object 4"/>
          <p:cNvGraphicFramePr>
            <a:graphicFrameLocks noChangeAspect="1"/>
          </p:cNvGraphicFramePr>
          <p:nvPr>
            <p:extLst>
              <p:ext uri="{D42A27DB-BD31-4B8C-83A1-F6EECF244321}">
                <p14:modId xmlns:p14="http://schemas.microsoft.com/office/powerpoint/2010/main" val="4116043642"/>
              </p:ext>
            </p:extLst>
          </p:nvPr>
        </p:nvGraphicFramePr>
        <p:xfrm>
          <a:off x="5029200" y="2057400"/>
          <a:ext cx="3467100" cy="533400"/>
        </p:xfrm>
        <a:graphic>
          <a:graphicData uri="http://schemas.openxmlformats.org/presentationml/2006/ole">
            <mc:AlternateContent xmlns:mc="http://schemas.openxmlformats.org/markup-compatibility/2006">
              <mc:Choice xmlns:v="urn:schemas-microsoft-com:vml" Requires="v">
                <p:oleObj spid="_x0000_s3109" name="Equation" r:id="rId4" imgW="1485720" imgH="228600" progId="Equation.3">
                  <p:embed/>
                </p:oleObj>
              </mc:Choice>
              <mc:Fallback>
                <p:oleObj name="Equation" r:id="rId4" imgW="1485720" imgH="22860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2057400"/>
                        <a:ext cx="3467100" cy="533400"/>
                      </a:xfrm>
                      <a:prstGeom prst="rect">
                        <a:avLst/>
                      </a:prstGeom>
                      <a:solidFill>
                        <a:srgbClr val="CCFFFF"/>
                      </a:solidFill>
                    </p:spPr>
                  </p:pic>
                </p:oleObj>
              </mc:Fallback>
            </mc:AlternateContent>
          </a:graphicData>
        </a:graphic>
      </p:graphicFrame>
      <p:graphicFrame>
        <p:nvGraphicFramePr>
          <p:cNvPr id="3075" name="Object 3"/>
          <p:cNvGraphicFramePr>
            <a:graphicFrameLocks noChangeAspect="1"/>
          </p:cNvGraphicFramePr>
          <p:nvPr>
            <p:extLst>
              <p:ext uri="{D42A27DB-BD31-4B8C-83A1-F6EECF244321}">
                <p14:modId xmlns:p14="http://schemas.microsoft.com/office/powerpoint/2010/main" val="2125972297"/>
              </p:ext>
            </p:extLst>
          </p:nvPr>
        </p:nvGraphicFramePr>
        <p:xfrm>
          <a:off x="5049837" y="3048000"/>
          <a:ext cx="3941763" cy="561975"/>
        </p:xfrm>
        <a:graphic>
          <a:graphicData uri="http://schemas.openxmlformats.org/presentationml/2006/ole">
            <mc:AlternateContent xmlns:mc="http://schemas.openxmlformats.org/markup-compatibility/2006">
              <mc:Choice xmlns:v="urn:schemas-microsoft-com:vml" Requires="v">
                <p:oleObj spid="_x0000_s3110" name="Equation" r:id="rId6" imgW="1688760" imgH="241200" progId="Equation.3">
                  <p:embed/>
                </p:oleObj>
              </mc:Choice>
              <mc:Fallback>
                <p:oleObj name="Equation" r:id="rId6" imgW="1688760" imgH="241200" progId="Equation.3">
                  <p:embed/>
                  <p:pic>
                    <p:nvPicPr>
                      <p:cNvPr id="0" name="Picture 3"/>
                      <p:cNvPicPr>
                        <a:picLocks noChangeAspect="1" noChangeArrowheads="1"/>
                      </p:cNvPicPr>
                      <p:nvPr/>
                    </p:nvPicPr>
                    <p:blipFill>
                      <a:blip r:embed="rId7"/>
                      <a:srcRect/>
                      <a:stretch>
                        <a:fillRect/>
                      </a:stretch>
                    </p:blipFill>
                    <p:spPr bwMode="auto">
                      <a:xfrm>
                        <a:off x="5049837" y="3048000"/>
                        <a:ext cx="3941763" cy="561975"/>
                      </a:xfrm>
                      <a:prstGeom prst="rect">
                        <a:avLst/>
                      </a:prstGeom>
                      <a:solidFill>
                        <a:srgbClr val="CCFFFF"/>
                      </a:solidFill>
                    </p:spPr>
                  </p:pic>
                </p:oleObj>
              </mc:Fallback>
            </mc:AlternateContent>
          </a:graphicData>
        </a:graphic>
      </p:graphicFrame>
      <p:graphicFrame>
        <p:nvGraphicFramePr>
          <p:cNvPr id="3076" name="Object 4"/>
          <p:cNvGraphicFramePr>
            <a:graphicFrameLocks noChangeAspect="1"/>
          </p:cNvGraphicFramePr>
          <p:nvPr>
            <p:extLst>
              <p:ext uri="{D42A27DB-BD31-4B8C-83A1-F6EECF244321}">
                <p14:modId xmlns:p14="http://schemas.microsoft.com/office/powerpoint/2010/main" val="2254455543"/>
              </p:ext>
            </p:extLst>
          </p:nvPr>
        </p:nvGraphicFramePr>
        <p:xfrm>
          <a:off x="5067300" y="3886202"/>
          <a:ext cx="3467100" cy="561975"/>
        </p:xfrm>
        <a:graphic>
          <a:graphicData uri="http://schemas.openxmlformats.org/presentationml/2006/ole">
            <mc:AlternateContent xmlns:mc="http://schemas.openxmlformats.org/markup-compatibility/2006">
              <mc:Choice xmlns:v="urn:schemas-microsoft-com:vml" Requires="v">
                <p:oleObj spid="_x0000_s3111" name="Equation" r:id="rId8" imgW="1485720" imgH="241200" progId="Equation.3">
                  <p:embed/>
                </p:oleObj>
              </mc:Choice>
              <mc:Fallback>
                <p:oleObj name="Equation" r:id="rId8" imgW="1485720" imgH="241200" progId="Equation.3">
                  <p:embed/>
                  <p:pic>
                    <p:nvPicPr>
                      <p:cNvPr id="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67300" y="3886202"/>
                        <a:ext cx="3467100" cy="561975"/>
                      </a:xfrm>
                      <a:prstGeom prst="rect">
                        <a:avLst/>
                      </a:prstGeom>
                      <a:solidFill>
                        <a:srgbClr val="CCFFFF"/>
                      </a:solidFill>
                    </p:spPr>
                  </p:pic>
                </p:oleObj>
              </mc:Fallback>
            </mc:AlternateContent>
          </a:graphicData>
        </a:graphic>
      </p:graphicFrame>
      <p:graphicFrame>
        <p:nvGraphicFramePr>
          <p:cNvPr id="3077" name="Object 5"/>
          <p:cNvGraphicFramePr>
            <a:graphicFrameLocks noChangeAspect="1"/>
          </p:cNvGraphicFramePr>
          <p:nvPr>
            <p:extLst>
              <p:ext uri="{D42A27DB-BD31-4B8C-83A1-F6EECF244321}">
                <p14:modId xmlns:p14="http://schemas.microsoft.com/office/powerpoint/2010/main" val="3621570774"/>
              </p:ext>
            </p:extLst>
          </p:nvPr>
        </p:nvGraphicFramePr>
        <p:xfrm>
          <a:off x="5105400" y="4800602"/>
          <a:ext cx="2697163" cy="561975"/>
        </p:xfrm>
        <a:graphic>
          <a:graphicData uri="http://schemas.openxmlformats.org/presentationml/2006/ole">
            <mc:AlternateContent xmlns:mc="http://schemas.openxmlformats.org/markup-compatibility/2006">
              <mc:Choice xmlns:v="urn:schemas-microsoft-com:vml" Requires="v">
                <p:oleObj spid="_x0000_s3112" name="Equation" r:id="rId10" imgW="1155600" imgH="241200" progId="Equation.3">
                  <p:embed/>
                </p:oleObj>
              </mc:Choice>
              <mc:Fallback>
                <p:oleObj name="Equation" r:id="rId10" imgW="1155600" imgH="241200" progId="Equation.3">
                  <p:embed/>
                  <p:pic>
                    <p:nvPicPr>
                      <p:cNvPr id="0"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05400" y="4800602"/>
                        <a:ext cx="2697163" cy="561975"/>
                      </a:xfrm>
                      <a:prstGeom prst="rect">
                        <a:avLst/>
                      </a:prstGeom>
                      <a:solidFill>
                        <a:srgbClr val="CCFFFF"/>
                      </a:solidFill>
                    </p:spPr>
                  </p:pic>
                </p:oleObj>
              </mc:Fallback>
            </mc:AlternateContent>
          </a:graphicData>
        </a:graphic>
      </p:graphicFrame>
      <p:graphicFrame>
        <p:nvGraphicFramePr>
          <p:cNvPr id="3078" name="Object 6"/>
          <p:cNvGraphicFramePr>
            <a:graphicFrameLocks noChangeAspect="1"/>
          </p:cNvGraphicFramePr>
          <p:nvPr>
            <p:extLst>
              <p:ext uri="{D42A27DB-BD31-4B8C-83A1-F6EECF244321}">
                <p14:modId xmlns:p14="http://schemas.microsoft.com/office/powerpoint/2010/main" val="2322611587"/>
              </p:ext>
            </p:extLst>
          </p:nvPr>
        </p:nvGraphicFramePr>
        <p:xfrm>
          <a:off x="5164137" y="5562602"/>
          <a:ext cx="2608263" cy="561975"/>
        </p:xfrm>
        <a:graphic>
          <a:graphicData uri="http://schemas.openxmlformats.org/presentationml/2006/ole">
            <mc:AlternateContent xmlns:mc="http://schemas.openxmlformats.org/markup-compatibility/2006">
              <mc:Choice xmlns:v="urn:schemas-microsoft-com:vml" Requires="v">
                <p:oleObj spid="_x0000_s3113" name="Equation" r:id="rId12" imgW="1117440" imgH="241200" progId="Equation.3">
                  <p:embed/>
                </p:oleObj>
              </mc:Choice>
              <mc:Fallback>
                <p:oleObj name="Equation" r:id="rId12" imgW="1117440" imgH="241200" progId="Equation.3">
                  <p:embed/>
                  <p:pic>
                    <p:nvPicPr>
                      <p:cNvPr id="0" name="Picture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164137" y="5562602"/>
                        <a:ext cx="2608263" cy="561975"/>
                      </a:xfrm>
                      <a:prstGeom prst="rect">
                        <a:avLst/>
                      </a:prstGeom>
                      <a:solidFill>
                        <a:srgbClr val="CCFFFF"/>
                      </a:solidFill>
                    </p:spPr>
                  </p:pic>
                </p:oleObj>
              </mc:Fallback>
            </mc:AlternateContent>
          </a:graphicData>
        </a:graphic>
      </p:graphicFrame>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772400" cy="1274064"/>
          </a:xfrm>
        </p:spPr>
        <p:txBody>
          <a:bodyPr/>
          <a:lstStyle/>
          <a:p>
            <a:pPr lvl="0"/>
            <a:r>
              <a:rPr lang="en-US" b="1" dirty="0" smtClean="0"/>
              <a:t>Simple Harmonic Motion: Spring </a:t>
            </a:r>
            <a:r>
              <a:rPr lang="en-US" dirty="0" smtClean="0"/>
              <a:t/>
            </a:r>
            <a:br>
              <a:rPr lang="en-US" dirty="0" smtClean="0"/>
            </a:br>
            <a:endParaRPr lang="en-US" dirty="0"/>
          </a:p>
        </p:txBody>
      </p:sp>
      <p:pic>
        <p:nvPicPr>
          <p:cNvPr id="4" name="Content Placeholder 3" descr="SHM ~ Spring.jpg"/>
          <p:cNvPicPr>
            <a:picLocks noGrp="1"/>
          </p:cNvPicPr>
          <p:nvPr>
            <p:ph idx="1"/>
          </p:nvPr>
        </p:nvPicPr>
        <p:blipFill>
          <a:blip r:embed="rId2" cstate="print"/>
          <a:stretch>
            <a:fillRect/>
          </a:stretch>
        </p:blipFill>
        <p:spPr>
          <a:xfrm>
            <a:off x="1752600" y="1600200"/>
            <a:ext cx="5666232" cy="5033518"/>
          </a:xfrm>
          <a:prstGeom prst="rect">
            <a:avLst/>
          </a:prstGeom>
        </p:spPr>
      </p:pic>
      <p:sp>
        <p:nvSpPr>
          <p:cNvPr id="2050" name="AutoShape 2"/>
          <p:cNvSpPr>
            <a:spLocks noChangeArrowheads="1"/>
          </p:cNvSpPr>
          <p:nvPr/>
        </p:nvSpPr>
        <p:spPr bwMode="auto">
          <a:xfrm>
            <a:off x="4876802" y="1752600"/>
            <a:ext cx="2792412" cy="411162"/>
          </a:xfrm>
          <a:prstGeom prst="wedgeRectCallout">
            <a:avLst>
              <a:gd name="adj1" fmla="val -65056"/>
              <a:gd name="adj2" fmla="val 37264"/>
            </a:avLst>
          </a:prstGeom>
          <a:solidFill>
            <a:schemeClr val="tx1"/>
          </a:solidFill>
          <a:ln w="28575">
            <a:solidFill>
              <a:srgbClr val="0070C0">
                <a:alpha val="41000"/>
              </a:srgbClr>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800" b="1" i="0" u="none" strike="noStrike" cap="none" normalizeH="0" baseline="0" dirty="0" smtClean="0">
                <a:ln>
                  <a:noFill/>
                </a:ln>
                <a:solidFill>
                  <a:srgbClr val="00B050"/>
                </a:solidFill>
                <a:effectLst/>
                <a:latin typeface="Calibri" pitchFamily="34" charset="0"/>
              </a:rPr>
              <a:t>no </a:t>
            </a:r>
            <a:r>
              <a:rPr kumimoji="0" lang="en-US" sz="1800" b="1" i="0" u="none" strike="noStrike" cap="none" normalizeH="0" baseline="0" dirty="0" err="1" smtClean="0">
                <a:ln>
                  <a:noFill/>
                </a:ln>
                <a:solidFill>
                  <a:srgbClr val="00B050"/>
                </a:solidFill>
                <a:effectLst/>
                <a:latin typeface="Calibri" pitchFamily="34" charset="0"/>
              </a:rPr>
              <a:t>displ</a:t>
            </a:r>
            <a:r>
              <a:rPr kumimoji="0" lang="en-US" sz="1800" b="1" i="0" u="none" strike="noStrike" cap="none" normalizeH="0" baseline="0" dirty="0" smtClean="0">
                <a:ln>
                  <a:noFill/>
                </a:ln>
                <a:solidFill>
                  <a:srgbClr val="0070C0"/>
                </a:solidFill>
                <a:effectLst/>
                <a:latin typeface="Calibri" pitchFamily="34" charset="0"/>
              </a:rPr>
              <a:t>, </a:t>
            </a:r>
            <a:r>
              <a:rPr kumimoji="0" lang="en-US" sz="1800" b="1" i="0" u="none" strike="noStrike" cap="none" normalizeH="0" baseline="0" dirty="0" smtClean="0">
                <a:ln>
                  <a:noFill/>
                </a:ln>
                <a:solidFill>
                  <a:srgbClr val="FF0000"/>
                </a:solidFill>
                <a:effectLst/>
                <a:latin typeface="Calibri" pitchFamily="34" charset="0"/>
              </a:rPr>
              <a:t>no energy</a:t>
            </a:r>
            <a:r>
              <a:rPr kumimoji="0" lang="en-US" sz="1800" b="1" i="0" u="none" strike="noStrike" cap="none" normalizeH="0" baseline="0" dirty="0" smtClean="0">
                <a:ln>
                  <a:noFill/>
                </a:ln>
                <a:solidFill>
                  <a:srgbClr val="0070C0"/>
                </a:solidFill>
                <a:effectLst/>
                <a:latin typeface="Calibri" pitchFamily="34" charset="0"/>
              </a:rPr>
              <a:t>, </a:t>
            </a:r>
            <a:r>
              <a:rPr kumimoji="0" lang="en-US" sz="1800" b="1" i="0" u="none" strike="noStrike" cap="none" normalizeH="0" baseline="0" dirty="0" smtClean="0">
                <a:ln>
                  <a:noFill/>
                </a:ln>
                <a:solidFill>
                  <a:srgbClr val="5F497A"/>
                </a:solidFill>
                <a:effectLst/>
                <a:latin typeface="Calibri" pitchFamily="34" charset="0"/>
              </a:rPr>
              <a:t>no </a:t>
            </a:r>
            <a:r>
              <a:rPr kumimoji="0" lang="en-US" sz="1800" b="1" i="0" u="none" strike="noStrike" cap="none" normalizeH="0" baseline="0" dirty="0" err="1" smtClean="0">
                <a:ln>
                  <a:noFill/>
                </a:ln>
                <a:solidFill>
                  <a:srgbClr val="5F497A"/>
                </a:solidFill>
                <a:effectLst/>
                <a:latin typeface="Calibri" pitchFamily="34" charset="0"/>
              </a:rPr>
              <a:t>accl</a:t>
            </a:r>
            <a:endParaRPr kumimoji="0" lang="en-US" sz="1800" b="0" i="0" u="none" strike="noStrike" cap="none" normalizeH="0" baseline="0" dirty="0" smtClean="0">
              <a:ln>
                <a:noFill/>
              </a:ln>
              <a:solidFill>
                <a:schemeClr val="tx1"/>
              </a:solidFill>
              <a:effectLst/>
              <a:latin typeface="Arial" pitchFamily="34" charset="0"/>
            </a:endParaRPr>
          </a:p>
        </p:txBody>
      </p:sp>
      <p:sp>
        <p:nvSpPr>
          <p:cNvPr id="2051" name="AutoShape 3"/>
          <p:cNvSpPr>
            <a:spLocks noChangeArrowheads="1"/>
          </p:cNvSpPr>
          <p:nvPr/>
        </p:nvSpPr>
        <p:spPr bwMode="auto">
          <a:xfrm>
            <a:off x="5486401" y="2362202"/>
            <a:ext cx="2239963" cy="636587"/>
          </a:xfrm>
          <a:prstGeom prst="wedgeRectCallout">
            <a:avLst>
              <a:gd name="adj1" fmla="val -59755"/>
              <a:gd name="adj2" fmla="val 46514"/>
            </a:avLst>
          </a:prstGeom>
          <a:solidFill>
            <a:schemeClr val="tx1"/>
          </a:solidFill>
          <a:ln w="28575">
            <a:solidFill>
              <a:srgbClr val="0070C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800" b="1" i="0" u="none" strike="noStrike" cap="none" normalizeH="0" baseline="0" smtClean="0">
                <a:ln>
                  <a:noFill/>
                </a:ln>
                <a:solidFill>
                  <a:srgbClr val="00B050"/>
                </a:solidFill>
                <a:effectLst/>
                <a:latin typeface="Calibri" pitchFamily="34" charset="0"/>
              </a:rPr>
              <a:t>max displ</a:t>
            </a:r>
            <a:r>
              <a:rPr kumimoji="0" lang="en-US" sz="1800" b="1" i="0" u="none" strike="noStrike" cap="none" normalizeH="0" baseline="0" smtClean="0">
                <a:ln>
                  <a:noFill/>
                </a:ln>
                <a:solidFill>
                  <a:srgbClr val="0070C0"/>
                </a:solidFill>
                <a:effectLst/>
                <a:latin typeface="Calibri" pitchFamily="34" charset="0"/>
              </a:rPr>
              <a:t>, </a:t>
            </a:r>
            <a:r>
              <a:rPr kumimoji="0" lang="en-US" sz="1800" b="1" i="0" u="none" strike="noStrike" cap="none" normalizeH="0" baseline="0" smtClean="0">
                <a:ln>
                  <a:noFill/>
                </a:ln>
                <a:solidFill>
                  <a:srgbClr val="FF0000"/>
                </a:solidFill>
                <a:effectLst/>
                <a:latin typeface="Calibri" pitchFamily="34" charset="0"/>
              </a:rPr>
              <a:t>max PE</a:t>
            </a:r>
            <a:r>
              <a:rPr kumimoji="0" lang="en-US" sz="1800" b="1" i="0" u="none" strike="noStrike" cap="none" normalizeH="0" baseline="0" smtClean="0">
                <a:ln>
                  <a:noFill/>
                </a:ln>
                <a:solidFill>
                  <a:srgbClr val="0070C0"/>
                </a:solidFill>
                <a:effectLst/>
                <a:latin typeface="Calibri" pitchFamily="34" charset="0"/>
              </a:rPr>
              <a:t>, </a:t>
            </a:r>
            <a:r>
              <a:rPr kumimoji="0" lang="en-US" sz="1800" b="1" i="0" u="none" strike="noStrike" cap="none" normalizeH="0" baseline="0" smtClean="0">
                <a:ln>
                  <a:noFill/>
                </a:ln>
                <a:solidFill>
                  <a:srgbClr val="5F497A"/>
                </a:solidFill>
                <a:effectLst/>
                <a:latin typeface="Calibri" pitchFamily="34" charset="0"/>
              </a:rPr>
              <a:t>max accl</a:t>
            </a:r>
            <a:r>
              <a:rPr kumimoji="0" lang="en-US" sz="1800" b="1" i="0" u="none" strike="noStrike" cap="none" normalizeH="0" baseline="0" smtClean="0">
                <a:ln>
                  <a:noFill/>
                </a:ln>
                <a:solidFill>
                  <a:srgbClr val="0070C0"/>
                </a:solidFill>
                <a:effectLst/>
                <a:latin typeface="Times New Roman" pitchFamily="18" charset="0"/>
              </a:rPr>
              <a:t>,</a:t>
            </a:r>
            <a:r>
              <a:rPr kumimoji="0" lang="en-US" sz="1800" b="1" i="0" u="none" strike="noStrike" cap="none" normalizeH="0" baseline="0" smtClean="0">
                <a:ln>
                  <a:noFill/>
                </a:ln>
                <a:solidFill>
                  <a:srgbClr val="FF0000"/>
                </a:solidFill>
                <a:effectLst/>
                <a:latin typeface="Calibri" pitchFamily="34" charset="0"/>
              </a:rPr>
              <a:t> zero KE</a:t>
            </a:r>
            <a:endParaRPr kumimoji="0" lang="en-US" sz="1800" b="0" i="0" u="none" strike="noStrike" cap="none" normalizeH="0" baseline="0" smtClean="0">
              <a:ln>
                <a:noFill/>
              </a:ln>
              <a:solidFill>
                <a:schemeClr val="tx1"/>
              </a:solidFill>
              <a:effectLst/>
              <a:latin typeface="Arial" pitchFamily="34" charset="0"/>
            </a:endParaRPr>
          </a:p>
        </p:txBody>
      </p:sp>
      <p:sp>
        <p:nvSpPr>
          <p:cNvPr id="2052" name="AutoShape 4"/>
          <p:cNvSpPr>
            <a:spLocks noChangeArrowheads="1"/>
          </p:cNvSpPr>
          <p:nvPr/>
        </p:nvSpPr>
        <p:spPr bwMode="auto">
          <a:xfrm>
            <a:off x="5410203" y="4114800"/>
            <a:ext cx="2974975" cy="609600"/>
          </a:xfrm>
          <a:prstGeom prst="wedgeRectCallout">
            <a:avLst>
              <a:gd name="adj1" fmla="val -65792"/>
              <a:gd name="adj2" fmla="val -65296"/>
            </a:avLst>
          </a:prstGeom>
          <a:solidFill>
            <a:schemeClr val="tx1"/>
          </a:solidFill>
          <a:ln w="28575">
            <a:solidFill>
              <a:srgbClr val="0070C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800" b="1" i="0" u="none" strike="noStrike" cap="none" normalizeH="0" baseline="0" smtClean="0">
                <a:ln>
                  <a:noFill/>
                </a:ln>
                <a:solidFill>
                  <a:srgbClr val="00B050"/>
                </a:solidFill>
                <a:effectLst/>
                <a:latin typeface="Calibri" pitchFamily="34" charset="0"/>
              </a:rPr>
              <a:t>half max displ</a:t>
            </a:r>
            <a:r>
              <a:rPr kumimoji="0" lang="en-US" sz="1800" b="1" i="0" u="none" strike="noStrike" cap="none" normalizeH="0" baseline="0" smtClean="0">
                <a:ln>
                  <a:noFill/>
                </a:ln>
                <a:solidFill>
                  <a:srgbClr val="0070C0"/>
                </a:solidFill>
                <a:effectLst/>
                <a:latin typeface="Calibri" pitchFamily="34" charset="0"/>
              </a:rPr>
              <a:t>, </a:t>
            </a:r>
            <a:r>
              <a:rPr kumimoji="0" lang="en-US" sz="1800" b="1" i="0" u="none" strike="noStrike" cap="none" normalizeH="0" baseline="0" smtClean="0">
                <a:ln>
                  <a:noFill/>
                </a:ln>
                <a:solidFill>
                  <a:srgbClr val="FF0000"/>
                </a:solidFill>
                <a:effectLst/>
                <a:latin typeface="Calibri" pitchFamily="34" charset="0"/>
              </a:rPr>
              <a:t>half max PE, </a:t>
            </a:r>
            <a:r>
              <a:rPr kumimoji="0" lang="en-US" sz="1800" b="1" i="0" u="none" strike="noStrike" cap="none" normalizeH="0" baseline="0" smtClean="0">
                <a:ln>
                  <a:noFill/>
                </a:ln>
                <a:solidFill>
                  <a:srgbClr val="5F497A"/>
                </a:solidFill>
                <a:effectLst/>
                <a:latin typeface="Calibri" pitchFamily="34" charset="0"/>
              </a:rPr>
              <a:t>half max accl</a:t>
            </a:r>
            <a:r>
              <a:rPr kumimoji="0" lang="en-US" sz="1800" b="1" i="0" u="none" strike="noStrike" cap="none" normalizeH="0" baseline="0" smtClean="0">
                <a:ln>
                  <a:noFill/>
                </a:ln>
                <a:solidFill>
                  <a:srgbClr val="0070C0"/>
                </a:solidFill>
                <a:effectLst/>
                <a:latin typeface="Times New Roman" pitchFamily="18" charset="0"/>
              </a:rPr>
              <a:t>,</a:t>
            </a:r>
            <a:r>
              <a:rPr kumimoji="0" lang="en-US" sz="1800" b="1" i="0" u="none" strike="noStrike" cap="none" normalizeH="0" baseline="0" smtClean="0">
                <a:ln>
                  <a:noFill/>
                </a:ln>
                <a:solidFill>
                  <a:srgbClr val="FF0000"/>
                </a:solidFill>
                <a:effectLst/>
                <a:latin typeface="Calibri" pitchFamily="34" charset="0"/>
              </a:rPr>
              <a:t> half max KE</a:t>
            </a:r>
            <a:endParaRPr kumimoji="0" lang="en-US" sz="1800" b="0" i="0" u="none" strike="noStrike" cap="none" normalizeH="0" baseline="0" smtClean="0">
              <a:ln>
                <a:noFill/>
              </a:ln>
              <a:solidFill>
                <a:schemeClr val="tx1"/>
              </a:solidFill>
              <a:effectLst/>
              <a:latin typeface="Arial" pitchFamily="34" charset="0"/>
            </a:endParaRPr>
          </a:p>
        </p:txBody>
      </p:sp>
      <p:sp>
        <p:nvSpPr>
          <p:cNvPr id="2053" name="AutoShape 5"/>
          <p:cNvSpPr>
            <a:spLocks noChangeArrowheads="1"/>
          </p:cNvSpPr>
          <p:nvPr/>
        </p:nvSpPr>
        <p:spPr bwMode="auto">
          <a:xfrm>
            <a:off x="5638801" y="5029202"/>
            <a:ext cx="2160587" cy="669925"/>
          </a:xfrm>
          <a:prstGeom prst="wedgeRectCallout">
            <a:avLst>
              <a:gd name="adj1" fmla="val -101852"/>
              <a:gd name="adj2" fmla="val -61954"/>
            </a:avLst>
          </a:prstGeom>
          <a:solidFill>
            <a:schemeClr val="tx1"/>
          </a:solidFill>
          <a:ln w="28575">
            <a:solidFill>
              <a:srgbClr val="0070C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800" b="1" i="0" u="none" strike="noStrike" cap="none" normalizeH="0" baseline="0" dirty="0" smtClean="0">
                <a:ln>
                  <a:noFill/>
                </a:ln>
                <a:solidFill>
                  <a:srgbClr val="00B050"/>
                </a:solidFill>
                <a:effectLst/>
                <a:latin typeface="Calibri" pitchFamily="34" charset="0"/>
              </a:rPr>
              <a:t>zero </a:t>
            </a:r>
            <a:r>
              <a:rPr kumimoji="0" lang="en-US" sz="1800" b="1" i="0" u="none" strike="noStrike" cap="none" normalizeH="0" baseline="0" dirty="0" err="1" smtClean="0">
                <a:ln>
                  <a:noFill/>
                </a:ln>
                <a:solidFill>
                  <a:srgbClr val="00B050"/>
                </a:solidFill>
                <a:effectLst/>
                <a:latin typeface="Calibri" pitchFamily="34" charset="0"/>
              </a:rPr>
              <a:t>displ</a:t>
            </a:r>
            <a:r>
              <a:rPr kumimoji="0" lang="en-US" sz="1800" b="1" i="0" u="none" strike="noStrike" cap="none" normalizeH="0" baseline="0" dirty="0" smtClean="0">
                <a:ln>
                  <a:noFill/>
                </a:ln>
                <a:solidFill>
                  <a:srgbClr val="0070C0"/>
                </a:solidFill>
                <a:effectLst/>
                <a:latin typeface="Calibri" pitchFamily="34" charset="0"/>
              </a:rPr>
              <a:t>, </a:t>
            </a:r>
            <a:r>
              <a:rPr kumimoji="0" lang="en-US" sz="1800" b="1" i="0" u="none" strike="noStrike" cap="none" normalizeH="0" baseline="0" dirty="0" smtClean="0">
                <a:ln>
                  <a:noFill/>
                </a:ln>
                <a:solidFill>
                  <a:srgbClr val="FF0000"/>
                </a:solidFill>
                <a:effectLst/>
                <a:latin typeface="Calibri" pitchFamily="34" charset="0"/>
              </a:rPr>
              <a:t>zero PE, </a:t>
            </a:r>
            <a:r>
              <a:rPr kumimoji="0" lang="en-US" sz="1800" b="1" i="0" u="none" strike="noStrike" cap="none" normalizeH="0" baseline="0" dirty="0" smtClean="0">
                <a:ln>
                  <a:noFill/>
                </a:ln>
                <a:solidFill>
                  <a:srgbClr val="5F497A"/>
                </a:solidFill>
                <a:effectLst/>
                <a:latin typeface="Calibri" pitchFamily="34" charset="0"/>
              </a:rPr>
              <a:t>zero </a:t>
            </a:r>
            <a:r>
              <a:rPr kumimoji="0" lang="en-US" sz="1800" b="1" i="0" u="none" strike="noStrike" cap="none" normalizeH="0" baseline="0" dirty="0" err="1" smtClean="0">
                <a:ln>
                  <a:noFill/>
                </a:ln>
                <a:solidFill>
                  <a:srgbClr val="5F497A"/>
                </a:solidFill>
                <a:effectLst/>
                <a:latin typeface="Calibri" pitchFamily="34" charset="0"/>
              </a:rPr>
              <a:t>accl</a:t>
            </a:r>
            <a:r>
              <a:rPr kumimoji="0" lang="en-US" sz="1800" b="1" i="0" u="none" strike="noStrike" cap="none" normalizeH="0" baseline="0" dirty="0" smtClean="0">
                <a:ln>
                  <a:noFill/>
                </a:ln>
                <a:solidFill>
                  <a:srgbClr val="0070C0"/>
                </a:solidFill>
                <a:effectLst/>
                <a:latin typeface="Times New Roman" pitchFamily="18" charset="0"/>
              </a:rPr>
              <a:t>,</a:t>
            </a:r>
            <a:r>
              <a:rPr kumimoji="0" lang="en-US" sz="1800" b="1" i="0" u="none" strike="noStrike" cap="none" normalizeH="0" baseline="0" dirty="0" smtClean="0">
                <a:ln>
                  <a:noFill/>
                </a:ln>
                <a:solidFill>
                  <a:srgbClr val="FF0000"/>
                </a:solidFill>
                <a:effectLst/>
                <a:latin typeface="Calibri" pitchFamily="34" charset="0"/>
              </a:rPr>
              <a:t> max KE</a:t>
            </a:r>
            <a:endParaRPr kumimoji="0" lang="en-US" sz="1800" b="1" i="0" u="none" strike="noStrike" cap="none" normalizeH="0" baseline="0" dirty="0" smtClean="0">
              <a:ln>
                <a:noFill/>
              </a:ln>
              <a:solidFill>
                <a:srgbClr val="0070C0"/>
              </a:solidFill>
              <a:effectLst/>
              <a:latin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p:txBody>
      </p:sp>
      <p:sp>
        <p:nvSpPr>
          <p:cNvPr id="2054" name="AutoShape 6"/>
          <p:cNvSpPr>
            <a:spLocks noChangeArrowheads="1"/>
          </p:cNvSpPr>
          <p:nvPr/>
        </p:nvSpPr>
        <p:spPr bwMode="auto">
          <a:xfrm>
            <a:off x="381002" y="5029201"/>
            <a:ext cx="2093913" cy="615950"/>
          </a:xfrm>
          <a:prstGeom prst="wedgeRectCallout">
            <a:avLst>
              <a:gd name="adj1" fmla="val 90523"/>
              <a:gd name="adj2" fmla="val 51958"/>
            </a:avLst>
          </a:prstGeom>
          <a:solidFill>
            <a:schemeClr val="tx1"/>
          </a:solidFill>
          <a:ln w="28575">
            <a:solidFill>
              <a:srgbClr val="0070C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800" b="1" i="0" u="none" strike="noStrike" cap="none" normalizeH="0" baseline="0" smtClean="0">
                <a:ln>
                  <a:noFill/>
                </a:ln>
                <a:solidFill>
                  <a:srgbClr val="00B050"/>
                </a:solidFill>
                <a:effectLst/>
                <a:latin typeface="Calibri" pitchFamily="34" charset="0"/>
              </a:rPr>
              <a:t>max displ</a:t>
            </a:r>
            <a:r>
              <a:rPr kumimoji="0" lang="en-US" sz="1800" b="1" i="0" u="none" strike="noStrike" cap="none" normalizeH="0" baseline="0" smtClean="0">
                <a:ln>
                  <a:noFill/>
                </a:ln>
                <a:solidFill>
                  <a:srgbClr val="0070C0"/>
                </a:solidFill>
                <a:effectLst/>
                <a:latin typeface="Calibri" pitchFamily="34" charset="0"/>
              </a:rPr>
              <a:t>, </a:t>
            </a:r>
            <a:r>
              <a:rPr kumimoji="0" lang="en-US" sz="1800" b="1" i="0" u="none" strike="noStrike" cap="none" normalizeH="0" baseline="0" smtClean="0">
                <a:ln>
                  <a:noFill/>
                </a:ln>
                <a:solidFill>
                  <a:srgbClr val="FF0000"/>
                </a:solidFill>
                <a:effectLst/>
                <a:latin typeface="Calibri" pitchFamily="34" charset="0"/>
              </a:rPr>
              <a:t>max PE</a:t>
            </a:r>
            <a:r>
              <a:rPr kumimoji="0" lang="en-US" sz="1800" b="1" i="0" u="none" strike="noStrike" cap="none" normalizeH="0" baseline="0" smtClean="0">
                <a:ln>
                  <a:noFill/>
                </a:ln>
                <a:solidFill>
                  <a:srgbClr val="0070C0"/>
                </a:solidFill>
                <a:effectLst/>
                <a:latin typeface="Calibri" pitchFamily="34" charset="0"/>
              </a:rPr>
              <a:t>, </a:t>
            </a:r>
            <a:r>
              <a:rPr kumimoji="0" lang="en-US" sz="1800" b="1" i="0" u="none" strike="noStrike" cap="none" normalizeH="0" baseline="0" smtClean="0">
                <a:ln>
                  <a:noFill/>
                </a:ln>
                <a:solidFill>
                  <a:srgbClr val="5F497A"/>
                </a:solidFill>
                <a:effectLst/>
                <a:latin typeface="Calibri" pitchFamily="34" charset="0"/>
              </a:rPr>
              <a:t>max accl</a:t>
            </a:r>
            <a:r>
              <a:rPr kumimoji="0" lang="en-US" sz="1800" b="1" i="0" u="none" strike="noStrike" cap="none" normalizeH="0" baseline="0" smtClean="0">
                <a:ln>
                  <a:noFill/>
                </a:ln>
                <a:solidFill>
                  <a:srgbClr val="0070C0"/>
                </a:solidFill>
                <a:effectLst/>
                <a:latin typeface="Times New Roman" pitchFamily="18" charset="0"/>
              </a:rPr>
              <a:t>,</a:t>
            </a:r>
            <a:r>
              <a:rPr kumimoji="0" lang="en-US" sz="1800" b="1" i="0" u="none" strike="noStrike" cap="none" normalizeH="0" baseline="0" smtClean="0">
                <a:ln>
                  <a:noFill/>
                </a:ln>
                <a:solidFill>
                  <a:srgbClr val="FF0000"/>
                </a:solidFill>
                <a:effectLst/>
                <a:latin typeface="Calibri" pitchFamily="34" charset="0"/>
              </a:rPr>
              <a:t> zero KE</a:t>
            </a:r>
            <a:endParaRPr kumimoji="0" lang="en-US" sz="1800" b="0" i="0" u="none" strike="noStrike" cap="none" normalizeH="0" baseline="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7772400" cy="914400"/>
          </a:xfrm>
        </p:spPr>
        <p:txBody>
          <a:bodyPr/>
          <a:lstStyle/>
          <a:p>
            <a:pPr lvl="0"/>
            <a:r>
              <a:rPr lang="en-US" b="1" dirty="0" smtClean="0"/>
              <a:t>Simple Harmonic Motion: Spring </a:t>
            </a:r>
            <a:r>
              <a:rPr lang="en-US" dirty="0" smtClean="0"/>
              <a:t/>
            </a:r>
            <a:br>
              <a:rPr lang="en-US" dirty="0" smtClean="0"/>
            </a:br>
            <a:endParaRPr lang="en-US" dirty="0"/>
          </a:p>
        </p:txBody>
      </p:sp>
      <p:sp>
        <p:nvSpPr>
          <p:cNvPr id="5" name="Content Placeholder 4"/>
          <p:cNvSpPr>
            <a:spLocks noGrp="1"/>
          </p:cNvSpPr>
          <p:nvPr>
            <p:ph idx="1"/>
          </p:nvPr>
        </p:nvSpPr>
        <p:spPr/>
        <p:txBody>
          <a:bodyPr>
            <a:normAutofit/>
          </a:bodyPr>
          <a:lstStyle/>
          <a:p>
            <a:r>
              <a:rPr lang="en-US" sz="3200" b="1" dirty="0" smtClean="0"/>
              <a:t>These forces remain in balance throughout the motion:</a:t>
            </a:r>
          </a:p>
          <a:p>
            <a:endParaRPr lang="en-US" sz="3200" b="1" dirty="0" smtClean="0"/>
          </a:p>
          <a:p>
            <a:endParaRPr lang="en-US" sz="3200" b="1" dirty="0" smtClean="0"/>
          </a:p>
          <a:p>
            <a:r>
              <a:rPr lang="en-US" sz="3200" b="1" dirty="0" smtClean="0"/>
              <a:t>The relationship between acceleration and displacement is thus,</a:t>
            </a:r>
          </a:p>
          <a:p>
            <a:endParaRPr lang="en-US" sz="3200" b="1" dirty="0" smtClean="0"/>
          </a:p>
          <a:p>
            <a:endParaRPr lang="en-US" sz="3200" b="1" dirty="0" smtClean="0"/>
          </a:p>
          <a:p>
            <a:endParaRPr lang="en-US" sz="3200" b="1" dirty="0" smtClean="0"/>
          </a:p>
          <a:p>
            <a:endParaRPr lang="en-US" sz="3200" b="1" dirty="0" smtClean="0"/>
          </a:p>
          <a:p>
            <a:endParaRPr lang="en-US" sz="3200" b="1" dirty="0" smtClean="0"/>
          </a:p>
        </p:txBody>
      </p:sp>
      <p:graphicFrame>
        <p:nvGraphicFramePr>
          <p:cNvPr id="4" name="Object 3"/>
          <p:cNvGraphicFramePr>
            <a:graphicFrameLocks noChangeAspect="1"/>
          </p:cNvGraphicFramePr>
          <p:nvPr/>
        </p:nvGraphicFramePr>
        <p:xfrm>
          <a:off x="1828800" y="3113087"/>
          <a:ext cx="2170112" cy="620713"/>
        </p:xfrm>
        <a:graphic>
          <a:graphicData uri="http://schemas.openxmlformats.org/presentationml/2006/ole">
            <mc:AlternateContent xmlns:mc="http://schemas.openxmlformats.org/markup-compatibility/2006">
              <mc:Choice xmlns:v="urn:schemas-microsoft-com:vml" Requires="v">
                <p:oleObj spid="_x0000_s6161" name="Equation" r:id="rId3" imgW="622080" imgH="177480" progId="Equation.3">
                  <p:embed/>
                </p:oleObj>
              </mc:Choice>
              <mc:Fallback>
                <p:oleObj name="Equation" r:id="rId3" imgW="622080" imgH="17748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3113087"/>
                        <a:ext cx="2170112" cy="620713"/>
                      </a:xfrm>
                      <a:prstGeom prst="rect">
                        <a:avLst/>
                      </a:prstGeom>
                      <a:solidFill>
                        <a:schemeClr val="tx1"/>
                      </a:solidFill>
                    </p:spPr>
                  </p:pic>
                </p:oleObj>
              </mc:Fallback>
            </mc:AlternateContent>
          </a:graphicData>
        </a:graphic>
      </p:graphicFrame>
      <p:graphicFrame>
        <p:nvGraphicFramePr>
          <p:cNvPr id="6148" name="Object 4"/>
          <p:cNvGraphicFramePr>
            <a:graphicFrameLocks noChangeAspect="1"/>
          </p:cNvGraphicFramePr>
          <p:nvPr/>
        </p:nvGraphicFramePr>
        <p:xfrm>
          <a:off x="1828802" y="5181602"/>
          <a:ext cx="2170113" cy="1374775"/>
        </p:xfrm>
        <a:graphic>
          <a:graphicData uri="http://schemas.openxmlformats.org/presentationml/2006/ole">
            <mc:AlternateContent xmlns:mc="http://schemas.openxmlformats.org/markup-compatibility/2006">
              <mc:Choice xmlns:v="urn:schemas-microsoft-com:vml" Requires="v">
                <p:oleObj spid="_x0000_s6162" name="Equation" r:id="rId5" imgW="622080" imgH="393480" progId="Equation.3">
                  <p:embed/>
                </p:oleObj>
              </mc:Choice>
              <mc:Fallback>
                <p:oleObj name="Equation" r:id="rId5" imgW="622080" imgH="393480" progId="Equation.3">
                  <p:embed/>
                  <p:pic>
                    <p:nvPicPr>
                      <p:cNvPr id="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8802" y="5181602"/>
                        <a:ext cx="2170113" cy="1374775"/>
                      </a:xfrm>
                      <a:prstGeom prst="rect">
                        <a:avLst/>
                      </a:prstGeom>
                      <a:solidFill>
                        <a:schemeClr val="tx1"/>
                      </a:solidFill>
                    </p:spPr>
                  </p:pic>
                </p:oleObj>
              </mc:Fallback>
            </mc:AlternateContent>
          </a:graphicData>
        </a:graphic>
      </p:graphicFrame>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7772400" cy="914400"/>
          </a:xfrm>
        </p:spPr>
        <p:txBody>
          <a:bodyPr/>
          <a:lstStyle/>
          <a:p>
            <a:pPr lvl="0"/>
            <a:r>
              <a:rPr lang="en-US" b="1" dirty="0" smtClean="0"/>
              <a:t>Simple Harmonic Motion: Spring </a:t>
            </a:r>
            <a:r>
              <a:rPr lang="en-US" dirty="0" smtClean="0"/>
              <a:t/>
            </a:r>
            <a:br>
              <a:rPr lang="en-US" dirty="0" smtClean="0"/>
            </a:br>
            <a:endParaRPr lang="en-US" dirty="0"/>
          </a:p>
        </p:txBody>
      </p:sp>
      <p:sp>
        <p:nvSpPr>
          <p:cNvPr id="5" name="Content Placeholder 4"/>
          <p:cNvSpPr>
            <a:spLocks noGrp="1"/>
          </p:cNvSpPr>
          <p:nvPr>
            <p:ph idx="1"/>
          </p:nvPr>
        </p:nvSpPr>
        <p:spPr/>
        <p:txBody>
          <a:bodyPr>
            <a:normAutofit/>
          </a:bodyPr>
          <a:lstStyle/>
          <a:p>
            <a:endParaRPr lang="en-US" sz="3200" b="1" dirty="0" smtClean="0"/>
          </a:p>
          <a:p>
            <a:endParaRPr lang="en-US" sz="3200" b="1" dirty="0" smtClean="0"/>
          </a:p>
          <a:p>
            <a:endParaRPr lang="en-US" sz="3200" b="1" dirty="0" smtClean="0"/>
          </a:p>
          <a:p>
            <a:r>
              <a:rPr lang="en-US" sz="3200" b="1" dirty="0" smtClean="0"/>
              <a:t>Satisfies the requirement for SHM that displacement from an equilibrium position and the force/acceleration are proportional and opposite to each other</a:t>
            </a:r>
          </a:p>
          <a:p>
            <a:endParaRPr lang="en-US" sz="3200" b="1" dirty="0" smtClean="0"/>
          </a:p>
        </p:txBody>
      </p:sp>
      <p:graphicFrame>
        <p:nvGraphicFramePr>
          <p:cNvPr id="6148" name="Object 4"/>
          <p:cNvGraphicFramePr>
            <a:graphicFrameLocks noChangeAspect="1"/>
          </p:cNvGraphicFramePr>
          <p:nvPr/>
        </p:nvGraphicFramePr>
        <p:xfrm>
          <a:off x="1808163" y="1825625"/>
          <a:ext cx="2212975" cy="1374775"/>
        </p:xfrm>
        <a:graphic>
          <a:graphicData uri="http://schemas.openxmlformats.org/presentationml/2006/ole">
            <mc:AlternateContent xmlns:mc="http://schemas.openxmlformats.org/markup-compatibility/2006">
              <mc:Choice xmlns:v="urn:schemas-microsoft-com:vml" Requires="v">
                <p:oleObj spid="_x0000_s7178" name="Equation" r:id="rId3" imgW="634680" imgH="393480" progId="Equation.3">
                  <p:embed/>
                </p:oleObj>
              </mc:Choice>
              <mc:Fallback>
                <p:oleObj name="Equation" r:id="rId3" imgW="634680" imgH="393480" progId="Equation.3">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8163" y="1825625"/>
                        <a:ext cx="2212975" cy="1374775"/>
                      </a:xfrm>
                      <a:prstGeom prst="rect">
                        <a:avLst/>
                      </a:prstGeom>
                      <a:solidFill>
                        <a:schemeClr val="tx1"/>
                      </a:solidFill>
                    </p:spPr>
                  </p:pic>
                </p:oleObj>
              </mc:Fallback>
            </mc:AlternateContent>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7772400" cy="914400"/>
          </a:xfrm>
        </p:spPr>
        <p:txBody>
          <a:bodyPr/>
          <a:lstStyle/>
          <a:p>
            <a:r>
              <a:rPr lang="en-US" dirty="0" smtClean="0">
                <a:hlinkClick r:id="rId4"/>
              </a:rPr>
              <a:t>Relating SHM to Motion Around A Circle</a:t>
            </a:r>
            <a:endParaRPr lang="en-US" dirty="0"/>
          </a:p>
        </p:txBody>
      </p:sp>
      <p:pic>
        <p:nvPicPr>
          <p:cNvPr id="4" name="Simple_Harmonic_Motion_@_www.ThePhysicsCafe.com_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752600" y="1784350"/>
            <a:ext cx="6096000" cy="4572000"/>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80000">
                <p:cTn id="7" fill="hold" display="0">
                  <p:stCondLst>
                    <p:cond delay="indefinite"/>
                  </p:stCondLst>
                </p:cTn>
                <p:tgtEl>
                  <p:spTgt spid="4"/>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12064"/>
            <a:ext cx="8382000" cy="914400"/>
          </a:xfrm>
        </p:spPr>
        <p:txBody>
          <a:bodyPr/>
          <a:lstStyle/>
          <a:p>
            <a:r>
              <a:rPr lang="en-US" dirty="0" smtClean="0"/>
              <a:t>Velocity</a:t>
            </a:r>
            <a:endParaRPr lang="en-US" dirty="0"/>
          </a:p>
        </p:txBody>
      </p:sp>
      <p:pic>
        <p:nvPicPr>
          <p:cNvPr id="4" name="Picture 3" descr="Radians.jpg"/>
          <p:cNvPicPr>
            <a:picLocks noChangeAspect="1"/>
          </p:cNvPicPr>
          <p:nvPr/>
        </p:nvPicPr>
        <p:blipFill>
          <a:blip r:embed="rId3" cstate="print"/>
          <a:stretch>
            <a:fillRect/>
          </a:stretch>
        </p:blipFill>
        <p:spPr>
          <a:xfrm>
            <a:off x="457200" y="3564636"/>
            <a:ext cx="3803904" cy="3140964"/>
          </a:xfrm>
          <a:prstGeom prst="rect">
            <a:avLst/>
          </a:prstGeom>
        </p:spPr>
      </p:pic>
      <p:graphicFrame>
        <p:nvGraphicFramePr>
          <p:cNvPr id="5" name="Object 4"/>
          <p:cNvGraphicFramePr>
            <a:graphicFrameLocks noChangeAspect="1"/>
          </p:cNvGraphicFramePr>
          <p:nvPr>
            <p:extLst>
              <p:ext uri="{D42A27DB-BD31-4B8C-83A1-F6EECF244321}">
                <p14:modId xmlns:p14="http://schemas.microsoft.com/office/powerpoint/2010/main" val="660628544"/>
              </p:ext>
            </p:extLst>
          </p:nvPr>
        </p:nvGraphicFramePr>
        <p:xfrm>
          <a:off x="4572000" y="1600200"/>
          <a:ext cx="4441505" cy="4876800"/>
        </p:xfrm>
        <a:graphic>
          <a:graphicData uri="http://schemas.openxmlformats.org/presentationml/2006/ole">
            <mc:AlternateContent xmlns:mc="http://schemas.openxmlformats.org/markup-compatibility/2006">
              <mc:Choice xmlns:v="urn:schemas-microsoft-com:vml" Requires="v">
                <p:oleObj spid="_x0000_s68617" name="Equation" r:id="rId4" imgW="1180800" imgH="1447560" progId="Equation.3">
                  <p:embed/>
                </p:oleObj>
              </mc:Choice>
              <mc:Fallback>
                <p:oleObj name="Equation" r:id="rId4" imgW="1180800" imgH="1447560" progId="Equation.3">
                  <p:embed/>
                  <p:pic>
                    <p:nvPicPr>
                      <p:cNvPr id="0" name="Object 2"/>
                      <p:cNvPicPr>
                        <a:picLocks noChangeAspect="1" noChangeArrowheads="1"/>
                      </p:cNvPicPr>
                      <p:nvPr/>
                    </p:nvPicPr>
                    <p:blipFill>
                      <a:blip r:embed="rId5"/>
                      <a:srcRect/>
                      <a:stretch>
                        <a:fillRect/>
                      </a:stretch>
                    </p:blipFill>
                    <p:spPr bwMode="auto">
                      <a:xfrm>
                        <a:off x="4572000" y="1600200"/>
                        <a:ext cx="4441505" cy="4876800"/>
                      </a:xfrm>
                      <a:prstGeom prst="rect">
                        <a:avLst/>
                      </a:prstGeom>
                      <a:solidFill>
                        <a:schemeClr val="tx1"/>
                      </a:solidFill>
                    </p:spPr>
                  </p:pic>
                </p:oleObj>
              </mc:Fallback>
            </mc:AlternateContent>
          </a:graphicData>
        </a:graphic>
      </p:graphicFrame>
      <p:pic>
        <p:nvPicPr>
          <p:cNvPr id="6" name="Picture 5" descr="scan0001.jpg"/>
          <p:cNvPicPr>
            <a:picLocks noChangeAspect="1"/>
          </p:cNvPicPr>
          <p:nvPr/>
        </p:nvPicPr>
        <p:blipFill>
          <a:blip r:embed="rId6" cstate="print"/>
          <a:stretch>
            <a:fillRect/>
          </a:stretch>
        </p:blipFill>
        <p:spPr>
          <a:xfrm>
            <a:off x="457200" y="1424940"/>
            <a:ext cx="3717036" cy="1851660"/>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512064"/>
            <a:ext cx="8534400" cy="914400"/>
          </a:xfrm>
        </p:spPr>
        <p:txBody>
          <a:bodyPr/>
          <a:lstStyle/>
          <a:p>
            <a:r>
              <a:rPr lang="en-US" dirty="0" smtClean="0"/>
              <a:t>Period - Spring</a:t>
            </a:r>
            <a:endParaRPr lang="en-US" dirty="0"/>
          </a:p>
        </p:txBody>
      </p:sp>
      <p:pic>
        <p:nvPicPr>
          <p:cNvPr id="4" name="Picture 3" descr="Radians.jpg"/>
          <p:cNvPicPr>
            <a:picLocks noChangeAspect="1"/>
          </p:cNvPicPr>
          <p:nvPr/>
        </p:nvPicPr>
        <p:blipFill>
          <a:blip r:embed="rId3" cstate="print"/>
          <a:stretch>
            <a:fillRect/>
          </a:stretch>
        </p:blipFill>
        <p:spPr>
          <a:xfrm>
            <a:off x="457200" y="3655402"/>
            <a:ext cx="3048000" cy="2516798"/>
          </a:xfrm>
          <a:prstGeom prst="rect">
            <a:avLst/>
          </a:prstGeom>
        </p:spPr>
      </p:pic>
      <p:graphicFrame>
        <p:nvGraphicFramePr>
          <p:cNvPr id="5" name="Object 4"/>
          <p:cNvGraphicFramePr>
            <a:graphicFrameLocks noChangeAspect="1"/>
          </p:cNvGraphicFramePr>
          <p:nvPr>
            <p:extLst>
              <p:ext uri="{D42A27DB-BD31-4B8C-83A1-F6EECF244321}">
                <p14:modId xmlns:p14="http://schemas.microsoft.com/office/powerpoint/2010/main" val="3575746676"/>
              </p:ext>
            </p:extLst>
          </p:nvPr>
        </p:nvGraphicFramePr>
        <p:xfrm>
          <a:off x="4495800" y="1295400"/>
          <a:ext cx="3986824" cy="5257800"/>
        </p:xfrm>
        <a:graphic>
          <a:graphicData uri="http://schemas.openxmlformats.org/presentationml/2006/ole">
            <mc:AlternateContent xmlns:mc="http://schemas.openxmlformats.org/markup-compatibility/2006">
              <mc:Choice xmlns:v="urn:schemas-microsoft-com:vml" Requires="v">
                <p:oleObj spid="_x0000_s70665" name="Equation" r:id="rId4" imgW="1231560" imgH="1815840" progId="Equation.3">
                  <p:embed/>
                </p:oleObj>
              </mc:Choice>
              <mc:Fallback>
                <p:oleObj name="Equation" r:id="rId4" imgW="1231560" imgH="1815840" progId="Equation.3">
                  <p:embed/>
                  <p:pic>
                    <p:nvPicPr>
                      <p:cNvPr id="0" name="Object 2"/>
                      <p:cNvPicPr>
                        <a:picLocks noChangeAspect="1" noChangeArrowheads="1"/>
                      </p:cNvPicPr>
                      <p:nvPr/>
                    </p:nvPicPr>
                    <p:blipFill>
                      <a:blip r:embed="rId5"/>
                      <a:srcRect/>
                      <a:stretch>
                        <a:fillRect/>
                      </a:stretch>
                    </p:blipFill>
                    <p:spPr bwMode="auto">
                      <a:xfrm>
                        <a:off x="4495800" y="1295400"/>
                        <a:ext cx="3986824" cy="5257800"/>
                      </a:xfrm>
                      <a:prstGeom prst="rect">
                        <a:avLst/>
                      </a:prstGeom>
                      <a:solidFill>
                        <a:schemeClr val="tx1"/>
                      </a:solidFill>
                    </p:spPr>
                  </p:pic>
                </p:oleObj>
              </mc:Fallback>
            </mc:AlternateContent>
          </a:graphicData>
        </a:graphic>
      </p:graphicFrame>
      <p:pic>
        <p:nvPicPr>
          <p:cNvPr id="6" name="Picture 5" descr="scan0001.jpg"/>
          <p:cNvPicPr>
            <a:picLocks noChangeAspect="1"/>
          </p:cNvPicPr>
          <p:nvPr/>
        </p:nvPicPr>
        <p:blipFill>
          <a:blip r:embed="rId6" cstate="print"/>
          <a:stretch>
            <a:fillRect/>
          </a:stretch>
        </p:blipFill>
        <p:spPr>
          <a:xfrm>
            <a:off x="457200" y="1758224"/>
            <a:ext cx="3048000" cy="1518376"/>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12064"/>
            <a:ext cx="8382000" cy="914400"/>
          </a:xfrm>
        </p:spPr>
        <p:txBody>
          <a:bodyPr/>
          <a:lstStyle/>
          <a:p>
            <a:r>
              <a:rPr lang="en-US" dirty="0" smtClean="0"/>
              <a:t>Period - Spring</a:t>
            </a:r>
            <a:endParaRPr lang="en-US" dirty="0"/>
          </a:p>
        </p:txBody>
      </p:sp>
      <p:pic>
        <p:nvPicPr>
          <p:cNvPr id="4" name="Picture 3" descr="Radians.jpg"/>
          <p:cNvPicPr>
            <a:picLocks noChangeAspect="1"/>
          </p:cNvPicPr>
          <p:nvPr/>
        </p:nvPicPr>
        <p:blipFill>
          <a:blip r:embed="rId3" cstate="print"/>
          <a:stretch>
            <a:fillRect/>
          </a:stretch>
        </p:blipFill>
        <p:spPr>
          <a:xfrm>
            <a:off x="457200" y="3655402"/>
            <a:ext cx="3048000" cy="2516798"/>
          </a:xfrm>
          <a:prstGeom prst="rect">
            <a:avLst/>
          </a:prstGeom>
        </p:spPr>
      </p:pic>
      <p:graphicFrame>
        <p:nvGraphicFramePr>
          <p:cNvPr id="5" name="Object 4"/>
          <p:cNvGraphicFramePr>
            <a:graphicFrameLocks noChangeAspect="1"/>
          </p:cNvGraphicFramePr>
          <p:nvPr>
            <p:extLst>
              <p:ext uri="{D42A27DB-BD31-4B8C-83A1-F6EECF244321}">
                <p14:modId xmlns:p14="http://schemas.microsoft.com/office/powerpoint/2010/main" val="2300468642"/>
              </p:ext>
            </p:extLst>
          </p:nvPr>
        </p:nvGraphicFramePr>
        <p:xfrm>
          <a:off x="5408613" y="1711325"/>
          <a:ext cx="2466975" cy="4184650"/>
        </p:xfrm>
        <a:graphic>
          <a:graphicData uri="http://schemas.openxmlformats.org/presentationml/2006/ole">
            <mc:AlternateContent xmlns:mc="http://schemas.openxmlformats.org/markup-compatibility/2006">
              <mc:Choice xmlns:v="urn:schemas-microsoft-com:vml" Requires="v">
                <p:oleObj spid="_x0000_s157705" name="Equation" r:id="rId4" imgW="723600" imgH="1371600" progId="Equation.3">
                  <p:embed/>
                </p:oleObj>
              </mc:Choice>
              <mc:Fallback>
                <p:oleObj name="Equation" r:id="rId4" imgW="723600" imgH="1371600" progId="Equation.3">
                  <p:embed/>
                  <p:pic>
                    <p:nvPicPr>
                      <p:cNvPr id="0" name="Object 2"/>
                      <p:cNvPicPr>
                        <a:picLocks noChangeAspect="1" noChangeArrowheads="1"/>
                      </p:cNvPicPr>
                      <p:nvPr/>
                    </p:nvPicPr>
                    <p:blipFill>
                      <a:blip r:embed="rId5"/>
                      <a:srcRect/>
                      <a:stretch>
                        <a:fillRect/>
                      </a:stretch>
                    </p:blipFill>
                    <p:spPr bwMode="auto">
                      <a:xfrm>
                        <a:off x="5408613" y="1711325"/>
                        <a:ext cx="2466975" cy="4184650"/>
                      </a:xfrm>
                      <a:prstGeom prst="rect">
                        <a:avLst/>
                      </a:prstGeom>
                      <a:solidFill>
                        <a:schemeClr val="tx1"/>
                      </a:solidFill>
                    </p:spPr>
                  </p:pic>
                </p:oleObj>
              </mc:Fallback>
            </mc:AlternateContent>
          </a:graphicData>
        </a:graphic>
      </p:graphicFrame>
      <p:pic>
        <p:nvPicPr>
          <p:cNvPr id="6" name="Picture 5" descr="scan0001.jpg"/>
          <p:cNvPicPr>
            <a:picLocks noChangeAspect="1"/>
          </p:cNvPicPr>
          <p:nvPr/>
        </p:nvPicPr>
        <p:blipFill>
          <a:blip r:embed="rId6" cstate="print"/>
          <a:stretch>
            <a:fillRect/>
          </a:stretch>
        </p:blipFill>
        <p:spPr>
          <a:xfrm>
            <a:off x="457200" y="1758224"/>
            <a:ext cx="3048000" cy="1518376"/>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12064"/>
            <a:ext cx="8382000" cy="914400"/>
          </a:xfrm>
        </p:spPr>
        <p:txBody>
          <a:bodyPr/>
          <a:lstStyle/>
          <a:p>
            <a:r>
              <a:rPr lang="en-US" dirty="0" smtClean="0"/>
              <a:t>Frequency - Spring</a:t>
            </a:r>
            <a:endParaRPr lang="en-US" dirty="0"/>
          </a:p>
        </p:txBody>
      </p:sp>
      <p:pic>
        <p:nvPicPr>
          <p:cNvPr id="4" name="Picture 3" descr="Radians.jpg"/>
          <p:cNvPicPr>
            <a:picLocks noChangeAspect="1"/>
          </p:cNvPicPr>
          <p:nvPr/>
        </p:nvPicPr>
        <p:blipFill>
          <a:blip r:embed="rId3" cstate="print"/>
          <a:stretch>
            <a:fillRect/>
          </a:stretch>
        </p:blipFill>
        <p:spPr>
          <a:xfrm>
            <a:off x="457200" y="3655402"/>
            <a:ext cx="3048000" cy="2516798"/>
          </a:xfrm>
          <a:prstGeom prst="rect">
            <a:avLst/>
          </a:prstGeom>
        </p:spPr>
      </p:pic>
      <p:graphicFrame>
        <p:nvGraphicFramePr>
          <p:cNvPr id="5" name="Object 4"/>
          <p:cNvGraphicFramePr>
            <a:graphicFrameLocks noChangeAspect="1"/>
          </p:cNvGraphicFramePr>
          <p:nvPr/>
        </p:nvGraphicFramePr>
        <p:xfrm>
          <a:off x="5300663" y="2070100"/>
          <a:ext cx="2684462" cy="3949700"/>
        </p:xfrm>
        <a:graphic>
          <a:graphicData uri="http://schemas.openxmlformats.org/presentationml/2006/ole">
            <mc:AlternateContent xmlns:mc="http://schemas.openxmlformats.org/markup-compatibility/2006">
              <mc:Choice xmlns:v="urn:schemas-microsoft-com:vml" Requires="v">
                <p:oleObj spid="_x0000_s158729" name="Equation" r:id="rId4" imgW="787320" imgH="1295280" progId="Equation.3">
                  <p:embed/>
                </p:oleObj>
              </mc:Choice>
              <mc:Fallback>
                <p:oleObj name="Equation" r:id="rId4" imgW="787320" imgH="129528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0663" y="2070100"/>
                        <a:ext cx="2684462" cy="3949700"/>
                      </a:xfrm>
                      <a:prstGeom prst="rect">
                        <a:avLst/>
                      </a:prstGeom>
                      <a:solidFill>
                        <a:schemeClr val="tx1"/>
                      </a:solidFill>
                    </p:spPr>
                  </p:pic>
                </p:oleObj>
              </mc:Fallback>
            </mc:AlternateContent>
          </a:graphicData>
        </a:graphic>
      </p:graphicFrame>
      <p:pic>
        <p:nvPicPr>
          <p:cNvPr id="6" name="Picture 5" descr="scan0001.jpg"/>
          <p:cNvPicPr>
            <a:picLocks noChangeAspect="1"/>
          </p:cNvPicPr>
          <p:nvPr/>
        </p:nvPicPr>
        <p:blipFill>
          <a:blip r:embed="rId6" cstate="print"/>
          <a:stretch>
            <a:fillRect/>
          </a:stretch>
        </p:blipFill>
        <p:spPr>
          <a:xfrm>
            <a:off x="457200" y="1758224"/>
            <a:ext cx="3048000" cy="1518376"/>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Radians</a:t>
            </a:r>
            <a:endParaRPr lang="en-US" dirty="0"/>
          </a:p>
        </p:txBody>
      </p:sp>
      <p:sp>
        <p:nvSpPr>
          <p:cNvPr id="3" name="Content Placeholder 2"/>
          <p:cNvSpPr>
            <a:spLocks noGrp="1"/>
          </p:cNvSpPr>
          <p:nvPr>
            <p:ph idx="1"/>
          </p:nvPr>
        </p:nvSpPr>
        <p:spPr>
          <a:xfrm>
            <a:off x="304800" y="1371600"/>
            <a:ext cx="4419600" cy="2057400"/>
          </a:xfrm>
        </p:spPr>
        <p:txBody>
          <a:bodyPr/>
          <a:lstStyle/>
          <a:p>
            <a:r>
              <a:rPr lang="en-US" dirty="0" smtClean="0"/>
              <a:t>One radian is defined as the angle subtended by an arc whose length is equal to the radius</a:t>
            </a:r>
            <a:endParaRPr lang="en-US" dirty="0"/>
          </a:p>
        </p:txBody>
      </p:sp>
      <p:pic>
        <p:nvPicPr>
          <p:cNvPr id="4" name="Picture 3" descr="Radians.jpg"/>
          <p:cNvPicPr>
            <a:picLocks noChangeAspect="1"/>
          </p:cNvPicPr>
          <p:nvPr/>
        </p:nvPicPr>
        <p:blipFill>
          <a:blip r:embed="rId3" cstate="print"/>
          <a:stretch>
            <a:fillRect/>
          </a:stretch>
        </p:blipFill>
        <p:spPr>
          <a:xfrm>
            <a:off x="5029200" y="1981200"/>
            <a:ext cx="3803904" cy="3140964"/>
          </a:xfrm>
          <a:prstGeom prst="rect">
            <a:avLst/>
          </a:prstGeom>
        </p:spPr>
      </p:pic>
      <p:graphicFrame>
        <p:nvGraphicFramePr>
          <p:cNvPr id="5" name="Object 4"/>
          <p:cNvGraphicFramePr>
            <a:graphicFrameLocks noChangeAspect="1"/>
          </p:cNvGraphicFramePr>
          <p:nvPr/>
        </p:nvGraphicFramePr>
        <p:xfrm>
          <a:off x="1371600" y="3505200"/>
          <a:ext cx="1447800" cy="3136900"/>
        </p:xfrm>
        <a:graphic>
          <a:graphicData uri="http://schemas.openxmlformats.org/presentationml/2006/ole">
            <mc:AlternateContent xmlns:mc="http://schemas.openxmlformats.org/markup-compatibility/2006">
              <mc:Choice xmlns:v="urn:schemas-microsoft-com:vml" Requires="v">
                <p:oleObj spid="_x0000_s66569" name="Equation" r:id="rId4" imgW="380880" imgH="825480" progId="Equation.3">
                  <p:embed/>
                </p:oleObj>
              </mc:Choice>
              <mc:Fallback>
                <p:oleObj name="Equation" r:id="rId4" imgW="380880" imgH="82548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3505200"/>
                        <a:ext cx="1447800" cy="3136900"/>
                      </a:xfrm>
                      <a:prstGeom prst="rect">
                        <a:avLst/>
                      </a:prstGeom>
                      <a:solidFill>
                        <a:schemeClr val="tx1"/>
                      </a:solidFill>
                    </p:spPr>
                  </p:pic>
                </p:oleObj>
              </mc:Fallback>
            </mc:AlternateContent>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Big Idea(s):</a:t>
            </a:r>
            <a:br>
              <a:rPr lang="en-US" dirty="0" smtClean="0"/>
            </a:br>
            <a:endParaRPr lang="en-US" dirty="0"/>
          </a:p>
        </p:txBody>
      </p:sp>
      <p:sp>
        <p:nvSpPr>
          <p:cNvPr id="3" name="Content Placeholder 2"/>
          <p:cNvSpPr>
            <a:spLocks noGrp="1"/>
          </p:cNvSpPr>
          <p:nvPr>
            <p:ph idx="1"/>
          </p:nvPr>
        </p:nvSpPr>
        <p:spPr/>
        <p:txBody>
          <a:bodyPr>
            <a:normAutofit/>
          </a:bodyPr>
          <a:lstStyle/>
          <a:p>
            <a:r>
              <a:rPr lang="en-US" sz="3200" dirty="0" smtClean="0"/>
              <a:t>The interactions of an object with other objects can be described by forces.</a:t>
            </a:r>
          </a:p>
          <a:p>
            <a:r>
              <a:rPr lang="en-US" sz="3200" dirty="0" smtClean="0"/>
              <a:t>Interactions between systems can result in changes in those systems.</a:t>
            </a:r>
          </a:p>
          <a:p>
            <a:r>
              <a:rPr lang="en-US" sz="3200" dirty="0" smtClean="0"/>
              <a:t>Changes that occur as a result of interactions are constrained by conservation laws.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Radians</a:t>
            </a:r>
            <a:endParaRPr lang="en-US" dirty="0"/>
          </a:p>
        </p:txBody>
      </p:sp>
      <p:pic>
        <p:nvPicPr>
          <p:cNvPr id="4" name="Picture 3" descr="Radians.jpg"/>
          <p:cNvPicPr>
            <a:picLocks noChangeAspect="1"/>
          </p:cNvPicPr>
          <p:nvPr/>
        </p:nvPicPr>
        <p:blipFill>
          <a:blip r:embed="rId3" cstate="print"/>
          <a:stretch>
            <a:fillRect/>
          </a:stretch>
        </p:blipFill>
        <p:spPr>
          <a:xfrm>
            <a:off x="5181600" y="3505200"/>
            <a:ext cx="3803904" cy="3140964"/>
          </a:xfrm>
          <a:prstGeom prst="rect">
            <a:avLst/>
          </a:prstGeom>
        </p:spPr>
      </p:pic>
      <p:graphicFrame>
        <p:nvGraphicFramePr>
          <p:cNvPr id="5" name="Object 4"/>
          <p:cNvGraphicFramePr>
            <a:graphicFrameLocks noChangeAspect="1"/>
          </p:cNvGraphicFramePr>
          <p:nvPr/>
        </p:nvGraphicFramePr>
        <p:xfrm>
          <a:off x="228600" y="1447800"/>
          <a:ext cx="4648200" cy="3099609"/>
        </p:xfrm>
        <a:graphic>
          <a:graphicData uri="http://schemas.openxmlformats.org/presentationml/2006/ole">
            <mc:AlternateContent xmlns:mc="http://schemas.openxmlformats.org/markup-compatibility/2006">
              <mc:Choice xmlns:v="urn:schemas-microsoft-com:vml" Requires="v">
                <p:oleObj spid="_x0000_s67593" name="Equation" r:id="rId4" imgW="1600200" imgH="1066680" progId="Equation.3">
                  <p:embed/>
                </p:oleObj>
              </mc:Choice>
              <mc:Fallback>
                <p:oleObj name="Equation" r:id="rId4" imgW="1600200" imgH="106668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447800"/>
                        <a:ext cx="4648200" cy="3099609"/>
                      </a:xfrm>
                      <a:prstGeom prst="rect">
                        <a:avLst/>
                      </a:prstGeom>
                      <a:solidFill>
                        <a:schemeClr val="tx1"/>
                      </a:solidFill>
                    </p:spPr>
                  </p:pic>
                </p:oleObj>
              </mc:Fallback>
            </mc:AlternateContent>
          </a:graphicData>
        </a:graphic>
      </p:graphicFrame>
      <p:pic>
        <p:nvPicPr>
          <p:cNvPr id="6" name="Picture 5" descr="scan0001.jpg"/>
          <p:cNvPicPr>
            <a:picLocks noChangeAspect="1"/>
          </p:cNvPicPr>
          <p:nvPr/>
        </p:nvPicPr>
        <p:blipFill>
          <a:blip r:embed="rId6" cstate="print"/>
          <a:stretch>
            <a:fillRect/>
          </a:stretch>
        </p:blipFill>
        <p:spPr>
          <a:xfrm>
            <a:off x="5181600" y="838200"/>
            <a:ext cx="3717036" cy="1851660"/>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12064"/>
            <a:ext cx="8382000" cy="914400"/>
          </a:xfrm>
        </p:spPr>
        <p:txBody>
          <a:bodyPr/>
          <a:lstStyle/>
          <a:p>
            <a:r>
              <a:rPr lang="en-US" dirty="0" smtClean="0"/>
              <a:t>Angular Velocity</a:t>
            </a:r>
            <a:endParaRPr lang="en-US" dirty="0"/>
          </a:p>
        </p:txBody>
      </p:sp>
      <p:pic>
        <p:nvPicPr>
          <p:cNvPr id="4" name="Picture 3" descr="Radians.jpg"/>
          <p:cNvPicPr>
            <a:picLocks noChangeAspect="1"/>
          </p:cNvPicPr>
          <p:nvPr/>
        </p:nvPicPr>
        <p:blipFill>
          <a:blip r:embed="rId3" cstate="print"/>
          <a:stretch>
            <a:fillRect/>
          </a:stretch>
        </p:blipFill>
        <p:spPr>
          <a:xfrm>
            <a:off x="457200" y="3564636"/>
            <a:ext cx="3803904" cy="3140964"/>
          </a:xfrm>
          <a:prstGeom prst="rect">
            <a:avLst/>
          </a:prstGeom>
        </p:spPr>
      </p:pic>
      <p:graphicFrame>
        <p:nvGraphicFramePr>
          <p:cNvPr id="5" name="Object 4"/>
          <p:cNvGraphicFramePr>
            <a:graphicFrameLocks noChangeAspect="1"/>
          </p:cNvGraphicFramePr>
          <p:nvPr/>
        </p:nvGraphicFramePr>
        <p:xfrm>
          <a:off x="4924425" y="2195513"/>
          <a:ext cx="3536950" cy="3709987"/>
        </p:xfrm>
        <a:graphic>
          <a:graphicData uri="http://schemas.openxmlformats.org/presentationml/2006/ole">
            <mc:AlternateContent xmlns:mc="http://schemas.openxmlformats.org/markup-compatibility/2006">
              <mc:Choice xmlns:v="urn:schemas-microsoft-com:vml" Requires="v">
                <p:oleObj spid="_x0000_s159753" name="Equation" r:id="rId4" imgW="888840" imgH="1041120" progId="Equation.3">
                  <p:embed/>
                </p:oleObj>
              </mc:Choice>
              <mc:Fallback>
                <p:oleObj name="Equation" r:id="rId4" imgW="888840" imgH="104112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4425" y="2195513"/>
                        <a:ext cx="3536950" cy="3709987"/>
                      </a:xfrm>
                      <a:prstGeom prst="rect">
                        <a:avLst/>
                      </a:prstGeom>
                      <a:solidFill>
                        <a:schemeClr val="tx1"/>
                      </a:solidFill>
                    </p:spPr>
                  </p:pic>
                </p:oleObj>
              </mc:Fallback>
            </mc:AlternateContent>
          </a:graphicData>
        </a:graphic>
      </p:graphicFrame>
      <p:pic>
        <p:nvPicPr>
          <p:cNvPr id="6" name="Picture 5" descr="scan0001.jpg"/>
          <p:cNvPicPr>
            <a:picLocks noChangeAspect="1"/>
          </p:cNvPicPr>
          <p:nvPr/>
        </p:nvPicPr>
        <p:blipFill>
          <a:blip r:embed="rId6" cstate="print"/>
          <a:stretch>
            <a:fillRect/>
          </a:stretch>
        </p:blipFill>
        <p:spPr>
          <a:xfrm>
            <a:off x="457200" y="1424940"/>
            <a:ext cx="3717036" cy="1851660"/>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12064"/>
            <a:ext cx="8382000" cy="914400"/>
          </a:xfrm>
        </p:spPr>
        <p:txBody>
          <a:bodyPr/>
          <a:lstStyle/>
          <a:p>
            <a:r>
              <a:rPr lang="en-US" dirty="0" smtClean="0"/>
              <a:t>Position</a:t>
            </a:r>
            <a:endParaRPr lang="en-US" dirty="0"/>
          </a:p>
        </p:txBody>
      </p:sp>
      <p:graphicFrame>
        <p:nvGraphicFramePr>
          <p:cNvPr id="5" name="Object 4"/>
          <p:cNvGraphicFramePr>
            <a:graphicFrameLocks noChangeAspect="1"/>
          </p:cNvGraphicFramePr>
          <p:nvPr/>
        </p:nvGraphicFramePr>
        <p:xfrm>
          <a:off x="4973638" y="2151063"/>
          <a:ext cx="3436937" cy="3800475"/>
        </p:xfrm>
        <a:graphic>
          <a:graphicData uri="http://schemas.openxmlformats.org/presentationml/2006/ole">
            <mc:AlternateContent xmlns:mc="http://schemas.openxmlformats.org/markup-compatibility/2006">
              <mc:Choice xmlns:v="urn:schemas-microsoft-com:vml" Requires="v">
                <p:oleObj spid="_x0000_s160777" name="Equation" r:id="rId3" imgW="863280" imgH="1066680" progId="Equation.3">
                  <p:embed/>
                </p:oleObj>
              </mc:Choice>
              <mc:Fallback>
                <p:oleObj name="Equation" r:id="rId3" imgW="863280" imgH="106668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3638" y="2151063"/>
                        <a:ext cx="3436937" cy="3800475"/>
                      </a:xfrm>
                      <a:prstGeom prst="rect">
                        <a:avLst/>
                      </a:prstGeom>
                      <a:solidFill>
                        <a:schemeClr val="tx1"/>
                      </a:solidFill>
                    </p:spPr>
                  </p:pic>
                </p:oleObj>
              </mc:Fallback>
            </mc:AlternateContent>
          </a:graphicData>
        </a:graphic>
      </p:graphicFrame>
      <p:pic>
        <p:nvPicPr>
          <p:cNvPr id="6" name="Picture 5" descr="scan0001.jpg"/>
          <p:cNvPicPr>
            <a:picLocks noChangeAspect="1"/>
          </p:cNvPicPr>
          <p:nvPr/>
        </p:nvPicPr>
        <p:blipFill>
          <a:blip r:embed="rId5" cstate="print"/>
          <a:stretch>
            <a:fillRect/>
          </a:stretch>
        </p:blipFill>
        <p:spPr>
          <a:xfrm>
            <a:off x="914400" y="1295400"/>
            <a:ext cx="2878836" cy="1434106"/>
          </a:xfrm>
          <a:prstGeom prst="rect">
            <a:avLst/>
          </a:prstGeom>
        </p:spPr>
      </p:pic>
      <p:pic>
        <p:nvPicPr>
          <p:cNvPr id="7" name="Picture 6" descr="scan0002.jpg"/>
          <p:cNvPicPr>
            <a:picLocks noChangeAspect="1"/>
          </p:cNvPicPr>
          <p:nvPr/>
        </p:nvPicPr>
        <p:blipFill>
          <a:blip r:embed="rId6" cstate="print"/>
          <a:stretch>
            <a:fillRect/>
          </a:stretch>
        </p:blipFill>
        <p:spPr>
          <a:xfrm>
            <a:off x="990600" y="2895600"/>
            <a:ext cx="2590800" cy="3806236"/>
          </a:xfrm>
          <a:prstGeom prst="rect">
            <a:avLst/>
          </a:prstGeom>
        </p:spPr>
      </p:pic>
      <p:sp>
        <p:nvSpPr>
          <p:cNvPr id="8" name="Oval 7"/>
          <p:cNvSpPr/>
          <p:nvPr/>
        </p:nvSpPr>
        <p:spPr>
          <a:xfrm>
            <a:off x="4800600" y="4419600"/>
            <a:ext cx="3962400" cy="1676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12064"/>
            <a:ext cx="8382000" cy="914400"/>
          </a:xfrm>
        </p:spPr>
        <p:txBody>
          <a:bodyPr/>
          <a:lstStyle/>
          <a:p>
            <a:r>
              <a:rPr lang="en-US" dirty="0" smtClean="0"/>
              <a:t>Velocity</a:t>
            </a:r>
            <a:endParaRPr lang="en-US" dirty="0"/>
          </a:p>
        </p:txBody>
      </p:sp>
      <p:graphicFrame>
        <p:nvGraphicFramePr>
          <p:cNvPr id="5" name="Object 4"/>
          <p:cNvGraphicFramePr>
            <a:graphicFrameLocks noChangeAspect="1"/>
          </p:cNvGraphicFramePr>
          <p:nvPr/>
        </p:nvGraphicFramePr>
        <p:xfrm>
          <a:off x="4797425" y="2106613"/>
          <a:ext cx="3789363" cy="3890962"/>
        </p:xfrm>
        <a:graphic>
          <a:graphicData uri="http://schemas.openxmlformats.org/presentationml/2006/ole">
            <mc:AlternateContent xmlns:mc="http://schemas.openxmlformats.org/markup-compatibility/2006">
              <mc:Choice xmlns:v="urn:schemas-microsoft-com:vml" Requires="v">
                <p:oleObj spid="_x0000_s161801" name="Equation" r:id="rId3" imgW="952200" imgH="1091880" progId="Equation.3">
                  <p:embed/>
                </p:oleObj>
              </mc:Choice>
              <mc:Fallback>
                <p:oleObj name="Equation" r:id="rId3" imgW="952200" imgH="109188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7425" y="2106613"/>
                        <a:ext cx="3789363" cy="3890962"/>
                      </a:xfrm>
                      <a:prstGeom prst="rect">
                        <a:avLst/>
                      </a:prstGeom>
                      <a:solidFill>
                        <a:schemeClr val="tx1"/>
                      </a:solidFill>
                    </p:spPr>
                  </p:pic>
                </p:oleObj>
              </mc:Fallback>
            </mc:AlternateContent>
          </a:graphicData>
        </a:graphic>
      </p:graphicFrame>
      <p:pic>
        <p:nvPicPr>
          <p:cNvPr id="6" name="Picture 5" descr="scan0001.jpg"/>
          <p:cNvPicPr>
            <a:picLocks noChangeAspect="1"/>
          </p:cNvPicPr>
          <p:nvPr/>
        </p:nvPicPr>
        <p:blipFill>
          <a:blip r:embed="rId5" cstate="print"/>
          <a:stretch>
            <a:fillRect/>
          </a:stretch>
        </p:blipFill>
        <p:spPr>
          <a:xfrm>
            <a:off x="914400" y="1295400"/>
            <a:ext cx="2878836" cy="1434106"/>
          </a:xfrm>
          <a:prstGeom prst="rect">
            <a:avLst/>
          </a:prstGeom>
        </p:spPr>
      </p:pic>
      <p:pic>
        <p:nvPicPr>
          <p:cNvPr id="7" name="Picture 6" descr="scan0002.jpg"/>
          <p:cNvPicPr>
            <a:picLocks noChangeAspect="1"/>
          </p:cNvPicPr>
          <p:nvPr/>
        </p:nvPicPr>
        <p:blipFill>
          <a:blip r:embed="rId6" cstate="print"/>
          <a:stretch>
            <a:fillRect/>
          </a:stretch>
        </p:blipFill>
        <p:spPr>
          <a:xfrm>
            <a:off x="990600" y="2895600"/>
            <a:ext cx="2590800" cy="3806236"/>
          </a:xfrm>
          <a:prstGeom prst="rect">
            <a:avLst/>
          </a:prstGeom>
        </p:spPr>
      </p:pic>
      <p:sp>
        <p:nvSpPr>
          <p:cNvPr id="8" name="Oval 7"/>
          <p:cNvSpPr/>
          <p:nvPr/>
        </p:nvSpPr>
        <p:spPr>
          <a:xfrm>
            <a:off x="4800600" y="4419600"/>
            <a:ext cx="3962400" cy="1676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12064"/>
            <a:ext cx="8382000" cy="914400"/>
          </a:xfrm>
        </p:spPr>
        <p:txBody>
          <a:bodyPr/>
          <a:lstStyle/>
          <a:p>
            <a:r>
              <a:rPr lang="en-US" dirty="0" smtClean="0"/>
              <a:t>Acceleration</a:t>
            </a:r>
            <a:endParaRPr lang="en-US" dirty="0"/>
          </a:p>
        </p:txBody>
      </p:sp>
      <p:graphicFrame>
        <p:nvGraphicFramePr>
          <p:cNvPr id="5" name="Object 4"/>
          <p:cNvGraphicFramePr>
            <a:graphicFrameLocks noChangeAspect="1"/>
          </p:cNvGraphicFramePr>
          <p:nvPr/>
        </p:nvGraphicFramePr>
        <p:xfrm>
          <a:off x="4572000" y="1295400"/>
          <a:ext cx="3940175" cy="5157788"/>
        </p:xfrm>
        <a:graphic>
          <a:graphicData uri="http://schemas.openxmlformats.org/presentationml/2006/ole">
            <mc:AlternateContent xmlns:mc="http://schemas.openxmlformats.org/markup-compatibility/2006">
              <mc:Choice xmlns:v="urn:schemas-microsoft-com:vml" Requires="v">
                <p:oleObj spid="_x0000_s162825" name="Equation" r:id="rId3" imgW="990360" imgH="1447560" progId="Equation.3">
                  <p:embed/>
                </p:oleObj>
              </mc:Choice>
              <mc:Fallback>
                <p:oleObj name="Equation" r:id="rId3" imgW="990360" imgH="144756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295400"/>
                        <a:ext cx="3940175" cy="5157788"/>
                      </a:xfrm>
                      <a:prstGeom prst="rect">
                        <a:avLst/>
                      </a:prstGeom>
                      <a:solidFill>
                        <a:schemeClr val="tx1"/>
                      </a:solidFill>
                    </p:spPr>
                  </p:pic>
                </p:oleObj>
              </mc:Fallback>
            </mc:AlternateContent>
          </a:graphicData>
        </a:graphic>
      </p:graphicFrame>
      <p:pic>
        <p:nvPicPr>
          <p:cNvPr id="6" name="Picture 5" descr="scan0001.jpg"/>
          <p:cNvPicPr>
            <a:picLocks noChangeAspect="1"/>
          </p:cNvPicPr>
          <p:nvPr/>
        </p:nvPicPr>
        <p:blipFill>
          <a:blip r:embed="rId5" cstate="print"/>
          <a:stretch>
            <a:fillRect/>
          </a:stretch>
        </p:blipFill>
        <p:spPr>
          <a:xfrm>
            <a:off x="914400" y="1295400"/>
            <a:ext cx="2878836" cy="1434106"/>
          </a:xfrm>
          <a:prstGeom prst="rect">
            <a:avLst/>
          </a:prstGeom>
        </p:spPr>
      </p:pic>
      <p:pic>
        <p:nvPicPr>
          <p:cNvPr id="7" name="Picture 6" descr="scan0002.jpg"/>
          <p:cNvPicPr>
            <a:picLocks noChangeAspect="1"/>
          </p:cNvPicPr>
          <p:nvPr/>
        </p:nvPicPr>
        <p:blipFill>
          <a:blip r:embed="rId6" cstate="print"/>
          <a:stretch>
            <a:fillRect/>
          </a:stretch>
        </p:blipFill>
        <p:spPr>
          <a:xfrm>
            <a:off x="990600" y="2895600"/>
            <a:ext cx="2590800" cy="3806236"/>
          </a:xfrm>
          <a:prstGeom prst="rect">
            <a:avLst/>
          </a:prstGeom>
        </p:spPr>
      </p:pic>
      <p:sp>
        <p:nvSpPr>
          <p:cNvPr id="8" name="Oval 7"/>
          <p:cNvSpPr/>
          <p:nvPr/>
        </p:nvSpPr>
        <p:spPr>
          <a:xfrm>
            <a:off x="4572000" y="4876800"/>
            <a:ext cx="4114800" cy="1676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Relating SHM to Motion Around A Circle</a:t>
            </a:r>
            <a:endParaRPr lang="en-US" dirty="0"/>
          </a:p>
        </p:txBody>
      </p:sp>
      <p:sp>
        <p:nvSpPr>
          <p:cNvPr id="3" name="Content Placeholder 2"/>
          <p:cNvSpPr>
            <a:spLocks noGrp="1"/>
          </p:cNvSpPr>
          <p:nvPr>
            <p:ph idx="1"/>
          </p:nvPr>
        </p:nvSpPr>
        <p:spPr/>
        <p:txBody>
          <a:bodyPr/>
          <a:lstStyle/>
          <a:p>
            <a:r>
              <a:rPr lang="en-US" dirty="0" smtClean="0"/>
              <a:t>These equations yield the following graphs </a:t>
            </a:r>
            <a:endParaRPr lang="en-US" dirty="0"/>
          </a:p>
        </p:txBody>
      </p:sp>
      <p:pic>
        <p:nvPicPr>
          <p:cNvPr id="4" name="Picture 3" descr="SHM Sine Graph 1.jpg"/>
          <p:cNvPicPr/>
          <p:nvPr/>
        </p:nvPicPr>
        <p:blipFill>
          <a:blip r:embed="rId2" cstate="print"/>
          <a:srcRect b="68016"/>
          <a:stretch>
            <a:fillRect/>
          </a:stretch>
        </p:blipFill>
        <p:spPr>
          <a:xfrm>
            <a:off x="1828800" y="2514600"/>
            <a:ext cx="6400800" cy="3962400"/>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Relating SHM to Motion Around A Circle</a:t>
            </a:r>
            <a:endParaRPr lang="en-US" dirty="0"/>
          </a:p>
        </p:txBody>
      </p:sp>
      <p:sp>
        <p:nvSpPr>
          <p:cNvPr id="3" name="Content Placeholder 2"/>
          <p:cNvSpPr>
            <a:spLocks noGrp="1"/>
          </p:cNvSpPr>
          <p:nvPr>
            <p:ph idx="1"/>
          </p:nvPr>
        </p:nvSpPr>
        <p:spPr/>
        <p:txBody>
          <a:bodyPr/>
          <a:lstStyle/>
          <a:p>
            <a:r>
              <a:rPr lang="en-US" dirty="0" smtClean="0"/>
              <a:t>These equations yield the following graphs </a:t>
            </a:r>
            <a:endParaRPr lang="en-US" dirty="0"/>
          </a:p>
        </p:txBody>
      </p:sp>
      <p:pic>
        <p:nvPicPr>
          <p:cNvPr id="4" name="Picture 3" descr="SHM Sine Graph 1.jpg"/>
          <p:cNvPicPr/>
          <p:nvPr/>
        </p:nvPicPr>
        <p:blipFill>
          <a:blip r:embed="rId2" cstate="print"/>
          <a:srcRect t="30924" b="38343"/>
          <a:stretch>
            <a:fillRect/>
          </a:stretch>
        </p:blipFill>
        <p:spPr>
          <a:xfrm>
            <a:off x="1828800" y="2514600"/>
            <a:ext cx="6400800" cy="4038600"/>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Relating SHM to Motion Around A Circle</a:t>
            </a:r>
            <a:endParaRPr lang="en-US" dirty="0"/>
          </a:p>
        </p:txBody>
      </p:sp>
      <p:sp>
        <p:nvSpPr>
          <p:cNvPr id="3" name="Content Placeholder 2"/>
          <p:cNvSpPr>
            <a:spLocks noGrp="1"/>
          </p:cNvSpPr>
          <p:nvPr>
            <p:ph idx="1"/>
          </p:nvPr>
        </p:nvSpPr>
        <p:spPr/>
        <p:txBody>
          <a:bodyPr/>
          <a:lstStyle/>
          <a:p>
            <a:r>
              <a:rPr lang="en-US" dirty="0" smtClean="0"/>
              <a:t>These equations yield the following graphs </a:t>
            </a:r>
            <a:endParaRPr lang="en-US" dirty="0"/>
          </a:p>
        </p:txBody>
      </p:sp>
      <p:pic>
        <p:nvPicPr>
          <p:cNvPr id="4" name="Picture 3" descr="SHM Sine Graph 1.jpg"/>
          <p:cNvPicPr/>
          <p:nvPr/>
        </p:nvPicPr>
        <p:blipFill>
          <a:blip r:embed="rId2" cstate="print"/>
          <a:srcRect t="61657" b="8669"/>
          <a:stretch>
            <a:fillRect/>
          </a:stretch>
        </p:blipFill>
        <p:spPr>
          <a:xfrm>
            <a:off x="1828800" y="2514600"/>
            <a:ext cx="6400800" cy="4038600"/>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Relating SHM to Motion Around A Circle</a:t>
            </a:r>
            <a:endParaRPr lang="en-US" dirty="0"/>
          </a:p>
        </p:txBody>
      </p:sp>
      <p:sp>
        <p:nvSpPr>
          <p:cNvPr id="3" name="Content Placeholder 2"/>
          <p:cNvSpPr>
            <a:spLocks noGrp="1"/>
          </p:cNvSpPr>
          <p:nvPr>
            <p:ph idx="1"/>
          </p:nvPr>
        </p:nvSpPr>
        <p:spPr/>
        <p:txBody>
          <a:bodyPr/>
          <a:lstStyle/>
          <a:p>
            <a:r>
              <a:rPr lang="en-US" dirty="0" smtClean="0"/>
              <a:t>These equations yield the following graphs </a:t>
            </a:r>
            <a:endParaRPr lang="en-US" dirty="0"/>
          </a:p>
        </p:txBody>
      </p:sp>
      <p:pic>
        <p:nvPicPr>
          <p:cNvPr id="4" name="Picture 3" descr="SHM Sine Graph 1.jpg"/>
          <p:cNvPicPr/>
          <p:nvPr/>
        </p:nvPicPr>
        <p:blipFill>
          <a:blip r:embed="rId2" cstate="print"/>
          <a:srcRect b="7547"/>
          <a:stretch>
            <a:fillRect/>
          </a:stretch>
        </p:blipFill>
        <p:spPr>
          <a:xfrm>
            <a:off x="914401" y="400050"/>
            <a:ext cx="7315199" cy="6172200"/>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Relating SHM to Motion Around A Circle</a:t>
            </a:r>
            <a:endParaRPr lang="en-US" dirty="0"/>
          </a:p>
        </p:txBody>
      </p:sp>
      <p:sp>
        <p:nvSpPr>
          <p:cNvPr id="3" name="Content Placeholder 2"/>
          <p:cNvSpPr>
            <a:spLocks noGrp="1"/>
          </p:cNvSpPr>
          <p:nvPr>
            <p:ph idx="1"/>
          </p:nvPr>
        </p:nvSpPr>
        <p:spPr/>
        <p:txBody>
          <a:bodyPr/>
          <a:lstStyle/>
          <a:p>
            <a:r>
              <a:rPr lang="en-US" dirty="0" smtClean="0"/>
              <a:t>These equations yield the following graphs </a:t>
            </a:r>
            <a:endParaRPr lang="en-US" dirty="0"/>
          </a:p>
        </p:txBody>
      </p:sp>
      <p:pic>
        <p:nvPicPr>
          <p:cNvPr id="4" name="Picture 3" descr="SHM Sine Graph 1.jpg"/>
          <p:cNvPicPr/>
          <p:nvPr/>
        </p:nvPicPr>
        <p:blipFill>
          <a:blip r:embed="rId2" cstate="print"/>
          <a:srcRect b="7547"/>
          <a:stretch>
            <a:fillRect/>
          </a:stretch>
        </p:blipFill>
        <p:spPr>
          <a:xfrm>
            <a:off x="914401" y="400050"/>
            <a:ext cx="7315199" cy="6172200"/>
          </a:xfrm>
          <a:prstGeom prst="rect">
            <a:avLst/>
          </a:prstGeom>
        </p:spPr>
      </p:pic>
      <p:cxnSp>
        <p:nvCxnSpPr>
          <p:cNvPr id="6" name="Straight Connector 5"/>
          <p:cNvCxnSpPr/>
          <p:nvPr/>
        </p:nvCxnSpPr>
        <p:spPr>
          <a:xfrm rot="5400000" flipH="1" flipV="1">
            <a:off x="-488950" y="3429000"/>
            <a:ext cx="60579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5400000" flipH="1" flipV="1">
            <a:off x="120650" y="3429000"/>
            <a:ext cx="60579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flipH="1" flipV="1">
            <a:off x="781050" y="3429000"/>
            <a:ext cx="60579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flipH="1" flipV="1">
            <a:off x="1441450" y="3429000"/>
            <a:ext cx="60579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flipH="1" flipV="1">
            <a:off x="-1123950" y="3448050"/>
            <a:ext cx="60579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Enduring Understanding(s):</a:t>
            </a:r>
            <a:br>
              <a:rPr lang="en-US" dirty="0" smtClean="0"/>
            </a:br>
            <a:endParaRPr lang="en-US" dirty="0"/>
          </a:p>
        </p:txBody>
      </p:sp>
      <p:sp>
        <p:nvSpPr>
          <p:cNvPr id="3" name="Content Placeholder 2"/>
          <p:cNvSpPr>
            <a:spLocks noGrp="1"/>
          </p:cNvSpPr>
          <p:nvPr>
            <p:ph idx="1"/>
          </p:nvPr>
        </p:nvSpPr>
        <p:spPr/>
        <p:txBody>
          <a:bodyPr>
            <a:normAutofit/>
          </a:bodyPr>
          <a:lstStyle/>
          <a:p>
            <a:r>
              <a:rPr lang="en-US" sz="3200" dirty="0" smtClean="0"/>
              <a:t>Classically, the acceleration of an object interacting with other objects can be predicted by using  .</a:t>
            </a:r>
          </a:p>
          <a:p>
            <a:r>
              <a:rPr lang="en-US" sz="3200" dirty="0" smtClean="0"/>
              <a:t>Interactions with other objects or systems can change the total energy of a system.</a:t>
            </a:r>
          </a:p>
          <a:p>
            <a:r>
              <a:rPr lang="en-US" sz="3200" dirty="0" smtClean="0"/>
              <a:t>The energy of a system is conserved.</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Relating </a:t>
            </a:r>
            <a:r>
              <a:rPr lang="en-US" dirty="0" err="1" smtClean="0"/>
              <a:t>cos</a:t>
            </a:r>
            <a:r>
              <a:rPr lang="en-US" dirty="0" smtClean="0"/>
              <a:t> to sin</a:t>
            </a:r>
            <a:endParaRPr lang="en-US" dirty="0"/>
          </a:p>
        </p:txBody>
      </p:sp>
      <p:pic>
        <p:nvPicPr>
          <p:cNvPr id="4" name="Picture 3" descr="SHM Sine Graph 1.jpg"/>
          <p:cNvPicPr/>
          <p:nvPr/>
        </p:nvPicPr>
        <p:blipFill>
          <a:blip r:embed="rId3" cstate="print"/>
          <a:srcRect b="68016"/>
          <a:stretch>
            <a:fillRect/>
          </a:stretch>
        </p:blipFill>
        <p:spPr>
          <a:xfrm>
            <a:off x="1315948" y="1295400"/>
            <a:ext cx="3886200" cy="2514600"/>
          </a:xfrm>
          <a:prstGeom prst="rect">
            <a:avLst/>
          </a:prstGeom>
        </p:spPr>
      </p:pic>
      <p:pic>
        <p:nvPicPr>
          <p:cNvPr id="6" name="Picture 5" descr="SHM Sine Graph 1.jpg"/>
          <p:cNvPicPr/>
          <p:nvPr/>
        </p:nvPicPr>
        <p:blipFill>
          <a:blip r:embed="rId3" cstate="print"/>
          <a:srcRect b="68016"/>
          <a:stretch>
            <a:fillRect/>
          </a:stretch>
        </p:blipFill>
        <p:spPr>
          <a:xfrm>
            <a:off x="959778" y="3962400"/>
            <a:ext cx="3886200" cy="2514600"/>
          </a:xfrm>
          <a:prstGeom prst="rect">
            <a:avLst/>
          </a:prstGeom>
        </p:spPr>
      </p:pic>
      <p:cxnSp>
        <p:nvCxnSpPr>
          <p:cNvPr id="8" name="Straight Connector 7"/>
          <p:cNvCxnSpPr/>
          <p:nvPr/>
        </p:nvCxnSpPr>
        <p:spPr>
          <a:xfrm>
            <a:off x="1828800" y="1600200"/>
            <a:ext cx="0" cy="47244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163842" name="Object 2"/>
          <p:cNvGraphicFramePr>
            <a:graphicFrameLocks noChangeAspect="1"/>
          </p:cNvGraphicFramePr>
          <p:nvPr/>
        </p:nvGraphicFramePr>
        <p:xfrm>
          <a:off x="5486400" y="1485900"/>
          <a:ext cx="3436938" cy="2171700"/>
        </p:xfrm>
        <a:graphic>
          <a:graphicData uri="http://schemas.openxmlformats.org/presentationml/2006/ole">
            <mc:AlternateContent xmlns:mc="http://schemas.openxmlformats.org/markup-compatibility/2006">
              <mc:Choice xmlns:v="urn:schemas-microsoft-com:vml" Requires="v">
                <p:oleObj spid="_x0000_s163856" name="Equation" r:id="rId4" imgW="863280" imgH="609480" progId="Equation.3">
                  <p:embed/>
                </p:oleObj>
              </mc:Choice>
              <mc:Fallback>
                <p:oleObj name="Equation" r:id="rId4" imgW="863280" imgH="60948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1485900"/>
                        <a:ext cx="3436938" cy="2171700"/>
                      </a:xfrm>
                      <a:prstGeom prst="rect">
                        <a:avLst/>
                      </a:prstGeom>
                      <a:solidFill>
                        <a:schemeClr val="tx1"/>
                      </a:solidFill>
                    </p:spPr>
                  </p:pic>
                </p:oleObj>
              </mc:Fallback>
            </mc:AlternateContent>
          </a:graphicData>
        </a:graphic>
      </p:graphicFrame>
      <p:graphicFrame>
        <p:nvGraphicFramePr>
          <p:cNvPr id="163843" name="Object 2"/>
          <p:cNvGraphicFramePr>
            <a:graphicFrameLocks noChangeAspect="1"/>
          </p:cNvGraphicFramePr>
          <p:nvPr/>
        </p:nvGraphicFramePr>
        <p:xfrm>
          <a:off x="5535613" y="4152900"/>
          <a:ext cx="3336925" cy="2171700"/>
        </p:xfrm>
        <a:graphic>
          <a:graphicData uri="http://schemas.openxmlformats.org/presentationml/2006/ole">
            <mc:AlternateContent xmlns:mc="http://schemas.openxmlformats.org/markup-compatibility/2006">
              <mc:Choice xmlns:v="urn:schemas-microsoft-com:vml" Requires="v">
                <p:oleObj spid="_x0000_s163857" name="Equation" r:id="rId6" imgW="838080" imgH="609480" progId="Equation.3">
                  <p:embed/>
                </p:oleObj>
              </mc:Choice>
              <mc:Fallback>
                <p:oleObj name="Equation" r:id="rId6" imgW="838080" imgH="609480" progId="Equation.3">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35613" y="4152900"/>
                        <a:ext cx="3336925" cy="2171700"/>
                      </a:xfrm>
                      <a:prstGeom prst="rect">
                        <a:avLst/>
                      </a:prstGeom>
                      <a:solidFill>
                        <a:schemeClr val="tx1"/>
                      </a:solidFill>
                    </p:spPr>
                  </p:pic>
                </p:oleObj>
              </mc:Fallback>
            </mc:AlternateContent>
          </a:graphicData>
        </a:graphic>
      </p:graphicFrame>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458200" cy="1197864"/>
          </a:xfrm>
        </p:spPr>
        <p:txBody>
          <a:bodyPr/>
          <a:lstStyle/>
          <a:p>
            <a:r>
              <a:rPr lang="en-US" dirty="0" smtClean="0"/>
              <a:t>Angular Speak</a:t>
            </a:r>
            <a:endParaRPr lang="en-US" dirty="0"/>
          </a:p>
        </p:txBody>
      </p:sp>
      <p:sp>
        <p:nvSpPr>
          <p:cNvPr id="3" name="Content Placeholder 2"/>
          <p:cNvSpPr>
            <a:spLocks noGrp="1"/>
          </p:cNvSpPr>
          <p:nvPr>
            <p:ph idx="1"/>
          </p:nvPr>
        </p:nvSpPr>
        <p:spPr/>
        <p:txBody>
          <a:bodyPr/>
          <a:lstStyle/>
          <a:p>
            <a:endParaRPr lang="en-US"/>
          </a:p>
        </p:txBody>
      </p:sp>
      <p:pic>
        <p:nvPicPr>
          <p:cNvPr id="4" name="Picture 3" descr="SHM Sine Graph 1.jpg"/>
          <p:cNvPicPr/>
          <p:nvPr/>
        </p:nvPicPr>
        <p:blipFill>
          <a:blip r:embed="rId3" cstate="print"/>
          <a:srcRect b="7547"/>
          <a:stretch>
            <a:fillRect/>
          </a:stretch>
        </p:blipFill>
        <p:spPr>
          <a:xfrm>
            <a:off x="5257800" y="400050"/>
            <a:ext cx="3733800" cy="6172200"/>
          </a:xfrm>
          <a:prstGeom prst="rect">
            <a:avLst/>
          </a:prstGeom>
        </p:spPr>
      </p:pic>
      <p:graphicFrame>
        <p:nvGraphicFramePr>
          <p:cNvPr id="195586" name="Object 2"/>
          <p:cNvGraphicFramePr>
            <a:graphicFrameLocks noChangeAspect="1"/>
          </p:cNvGraphicFramePr>
          <p:nvPr/>
        </p:nvGraphicFramePr>
        <p:xfrm>
          <a:off x="609600" y="2362200"/>
          <a:ext cx="3994151" cy="2397125"/>
        </p:xfrm>
        <a:graphic>
          <a:graphicData uri="http://schemas.openxmlformats.org/presentationml/2006/ole">
            <mc:AlternateContent xmlns:mc="http://schemas.openxmlformats.org/markup-compatibility/2006">
              <mc:Choice xmlns:v="urn:schemas-microsoft-com:vml" Requires="v">
                <p:oleObj spid="_x0000_s195593" name="Equation" r:id="rId4" imgW="1002960" imgH="672840" progId="Equation.3">
                  <p:embed/>
                </p:oleObj>
              </mc:Choice>
              <mc:Fallback>
                <p:oleObj name="Equation" r:id="rId4" imgW="1002960" imgH="67284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2362200"/>
                        <a:ext cx="3994151" cy="2397125"/>
                      </a:xfrm>
                      <a:prstGeom prst="rect">
                        <a:avLst/>
                      </a:prstGeom>
                      <a:solidFill>
                        <a:schemeClr val="tx1"/>
                      </a:solidFill>
                    </p:spPr>
                  </p:pic>
                </p:oleObj>
              </mc:Fallback>
            </mc:AlternateContent>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Learning Objective(s):</a:t>
            </a:r>
            <a:br>
              <a:rPr lang="en-US" dirty="0" smtClean="0"/>
            </a:br>
            <a:endParaRPr lang="en-US" dirty="0"/>
          </a:p>
        </p:txBody>
      </p:sp>
      <p:sp>
        <p:nvSpPr>
          <p:cNvPr id="3" name="Content Placeholder 2"/>
          <p:cNvSpPr>
            <a:spLocks noGrp="1"/>
          </p:cNvSpPr>
          <p:nvPr>
            <p:ph idx="1"/>
          </p:nvPr>
        </p:nvSpPr>
        <p:spPr>
          <a:xfrm>
            <a:off x="914400" y="1371600"/>
            <a:ext cx="7772400" cy="4983960"/>
          </a:xfrm>
        </p:spPr>
        <p:txBody>
          <a:bodyPr>
            <a:normAutofit fontScale="77500" lnSpcReduction="20000"/>
          </a:bodyPr>
          <a:lstStyle/>
          <a:p>
            <a:r>
              <a:rPr lang="en-US" sz="3200" dirty="0" smtClean="0"/>
              <a:t>The student is able to predict which properties determine the motion of a simple harmonic oscillator and what the dependence of the motion is on those properties.</a:t>
            </a:r>
          </a:p>
          <a:p>
            <a:r>
              <a:rPr lang="en-US" sz="3200" dirty="0" smtClean="0"/>
              <a:t>The student is able to design a plan and collect data in order to ascertain the characteristics of the motion of a system undergoing oscillatory motion caused by a restoring force.</a:t>
            </a:r>
          </a:p>
          <a:p>
            <a:r>
              <a:rPr lang="en-US" sz="3200" dirty="0" smtClean="0"/>
              <a:t>The student can analyze data to identify qualitative or quantitative relationships between given values and variables (i.e., force, displacement, acceleration, velocity, period of motion, frequency, spring constant, string length, mass) associated with objects in oscillatory motion to use that data to determine the value of an unknown.</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Learning Objective(s):</a:t>
            </a:r>
            <a:br>
              <a:rPr lang="en-US" dirty="0" smtClean="0"/>
            </a:br>
            <a:endParaRPr lang="en-US" dirty="0"/>
          </a:p>
        </p:txBody>
      </p:sp>
      <p:sp>
        <p:nvSpPr>
          <p:cNvPr id="3" name="Content Placeholder 2"/>
          <p:cNvSpPr>
            <a:spLocks noGrp="1"/>
          </p:cNvSpPr>
          <p:nvPr>
            <p:ph idx="1"/>
          </p:nvPr>
        </p:nvSpPr>
        <p:spPr/>
        <p:txBody>
          <a:bodyPr>
            <a:normAutofit fontScale="85000" lnSpcReduction="20000"/>
          </a:bodyPr>
          <a:lstStyle/>
          <a:p>
            <a:r>
              <a:rPr lang="en-US" sz="3200" dirty="0" smtClean="0"/>
              <a:t>The student is able to construct a qualitative and/or a quantitative explanation of oscillatory behavior given evidence of a restoring force.</a:t>
            </a:r>
          </a:p>
          <a:p>
            <a:r>
              <a:rPr lang="en-US" sz="3200" dirty="0" smtClean="0"/>
              <a:t>The student is able to calculate the total energy of a system and justify the mathematical routines used in the calculation of component types of energy within the system whose sum is the total energy.</a:t>
            </a:r>
          </a:p>
          <a:p>
            <a:r>
              <a:rPr lang="en-US" sz="3200" dirty="0" smtClean="0"/>
              <a:t>The student is able to predict changes in the total energy of a system due to changes in position and speed of objects or frictional interactions within the system.</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Learning Objective(s):</a:t>
            </a:r>
            <a:br>
              <a:rPr lang="en-US" dirty="0" smtClean="0"/>
            </a:br>
            <a:endParaRPr lang="en-US" dirty="0"/>
          </a:p>
        </p:txBody>
      </p:sp>
      <p:sp>
        <p:nvSpPr>
          <p:cNvPr id="3" name="Content Placeholder 2"/>
          <p:cNvSpPr>
            <a:spLocks noGrp="1"/>
          </p:cNvSpPr>
          <p:nvPr>
            <p:ph idx="1"/>
          </p:nvPr>
        </p:nvSpPr>
        <p:spPr>
          <a:xfrm>
            <a:off x="914400" y="1447800"/>
            <a:ext cx="7772400" cy="5181600"/>
          </a:xfrm>
        </p:spPr>
        <p:txBody>
          <a:bodyPr>
            <a:normAutofit fontScale="77500" lnSpcReduction="20000"/>
          </a:bodyPr>
          <a:lstStyle/>
          <a:p>
            <a:r>
              <a:rPr lang="en-US" sz="3200" dirty="0" smtClean="0"/>
              <a:t>The student is able to make predictions about the changes in the mechanical energy of a system when a component of an external force acts parallel or </a:t>
            </a:r>
            <a:r>
              <a:rPr lang="en-US" sz="3200" dirty="0" err="1" smtClean="0"/>
              <a:t>antiparallel</a:t>
            </a:r>
            <a:r>
              <a:rPr lang="en-US" sz="3200" dirty="0" smtClean="0"/>
              <a:t> to the direction of the displacement of the center of mass.</a:t>
            </a:r>
          </a:p>
          <a:p>
            <a:r>
              <a:rPr lang="en-US" sz="3200" dirty="0" smtClean="0"/>
              <a:t>The student is able to apply the concepts of Conservation of Energy and the Work-Energy theorem to determine qualitatively and/or quantitatively that work done on a two-object system in linear motion will change the kinetic energy of the center of mass of the system, the potential energy of the systems, and/or the internal energy of the system.</a:t>
            </a:r>
          </a:p>
          <a:p>
            <a:r>
              <a:rPr lang="en-US" sz="3200" dirty="0" smtClean="0"/>
              <a:t>The student is able to define open and closed systems for everyday situations and apply conservation concepts for energy, charge, and linear momentum to those situations.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Learning Objective(s):</a:t>
            </a:r>
            <a:br>
              <a:rPr lang="en-US" dirty="0" smtClean="0"/>
            </a:br>
            <a:endParaRPr lang="en-US" dirty="0"/>
          </a:p>
        </p:txBody>
      </p:sp>
      <p:sp>
        <p:nvSpPr>
          <p:cNvPr id="3" name="Content Placeholder 2"/>
          <p:cNvSpPr>
            <a:spLocks noGrp="1"/>
          </p:cNvSpPr>
          <p:nvPr>
            <p:ph idx="1"/>
          </p:nvPr>
        </p:nvSpPr>
        <p:spPr/>
        <p:txBody>
          <a:bodyPr>
            <a:normAutofit fontScale="85000" lnSpcReduction="20000"/>
          </a:bodyPr>
          <a:lstStyle/>
          <a:p>
            <a:r>
              <a:rPr lang="en-US" sz="3200" dirty="0" smtClean="0"/>
              <a:t>The student is able to define open and closed systems for everyday situations and apply conservation concepts for energy, charge, and linear momentum to those situations.</a:t>
            </a:r>
          </a:p>
          <a:p>
            <a:r>
              <a:rPr lang="en-US" sz="3200" dirty="0" smtClean="0"/>
              <a:t>The student is able to describe and make qualitative and/or quantitative predictions about everyday examples of systems with internal potential energy.</a:t>
            </a:r>
          </a:p>
          <a:p>
            <a:r>
              <a:rPr lang="en-US" sz="3200" dirty="0" smtClean="0"/>
              <a:t>The student is able to make quantitative calculations of the internal potential energy of a system from a description or diagram of that system.</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Learning Objective(s):</a:t>
            </a:r>
            <a:br>
              <a:rPr lang="en-US" dirty="0" smtClean="0"/>
            </a:br>
            <a:endParaRPr lang="en-US" dirty="0"/>
          </a:p>
        </p:txBody>
      </p:sp>
      <p:sp>
        <p:nvSpPr>
          <p:cNvPr id="3" name="Content Placeholder 2"/>
          <p:cNvSpPr>
            <a:spLocks noGrp="1"/>
          </p:cNvSpPr>
          <p:nvPr>
            <p:ph idx="1"/>
          </p:nvPr>
        </p:nvSpPr>
        <p:spPr/>
        <p:txBody>
          <a:bodyPr>
            <a:normAutofit fontScale="92500" lnSpcReduction="20000"/>
          </a:bodyPr>
          <a:lstStyle/>
          <a:p>
            <a:r>
              <a:rPr lang="en-US" sz="3200" dirty="0" smtClean="0"/>
              <a:t>The student is able to calculate the expected behavior of a system using the object model (i.e., by ignoring changes in internal structure) to analyze a situation. Then, when the model fails, the student can justify the use of conservation of energy principles to calculate the change in internal energy due to changes in internal structure because the object is actually a system.</a:t>
            </a:r>
          </a:p>
          <a:p>
            <a:r>
              <a:rPr lang="en-US" sz="3200" dirty="0" smtClean="0"/>
              <a:t>The student is able to describe and make predictions about the internal energy of systems.</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Learning Objective(s):</a:t>
            </a:r>
            <a:br>
              <a:rPr lang="en-US" dirty="0" smtClean="0"/>
            </a:br>
            <a:endParaRPr lang="en-US" dirty="0"/>
          </a:p>
        </p:txBody>
      </p:sp>
      <p:sp>
        <p:nvSpPr>
          <p:cNvPr id="3" name="Content Placeholder 2"/>
          <p:cNvSpPr>
            <a:spLocks noGrp="1"/>
          </p:cNvSpPr>
          <p:nvPr>
            <p:ph idx="1"/>
          </p:nvPr>
        </p:nvSpPr>
        <p:spPr/>
        <p:txBody>
          <a:bodyPr>
            <a:normAutofit/>
          </a:bodyPr>
          <a:lstStyle/>
          <a:p>
            <a:r>
              <a:rPr lang="en-US" sz="3200" dirty="0" smtClean="0"/>
              <a:t>The student is able to apply mathematical reasoning to create a description of the internal potential energy of a system from a description or diagram of the objects and interactions in that system.</a:t>
            </a:r>
          </a:p>
          <a:p>
            <a:r>
              <a:rPr lang="en-US" sz="3200" dirty="0" smtClean="0"/>
              <a:t>The student is able to calculate changes in kinetic energy and potential energy of a system, using information from representations of that system.</a:t>
            </a:r>
            <a:endParaRPr lang="en-US"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Essential Knowledge(s):</a:t>
            </a:r>
            <a:br>
              <a:rPr lang="en-US" dirty="0" smtClean="0"/>
            </a:br>
            <a:endParaRPr lang="en-US" dirty="0"/>
          </a:p>
        </p:txBody>
      </p:sp>
      <p:sp>
        <p:nvSpPr>
          <p:cNvPr id="3" name="Content Placeholder 2"/>
          <p:cNvSpPr>
            <a:spLocks noGrp="1"/>
          </p:cNvSpPr>
          <p:nvPr>
            <p:ph idx="1"/>
          </p:nvPr>
        </p:nvSpPr>
        <p:spPr>
          <a:xfrm>
            <a:off x="914400" y="1447800"/>
            <a:ext cx="7772400" cy="5410200"/>
          </a:xfrm>
        </p:spPr>
        <p:txBody>
          <a:bodyPr>
            <a:normAutofit fontScale="85000" lnSpcReduction="20000"/>
          </a:bodyPr>
          <a:lstStyle/>
          <a:p>
            <a:r>
              <a:rPr lang="en-US" sz="3200" dirty="0" smtClean="0"/>
              <a:t>Restoring forces can result in oscillatory motion. When a linear restoring force is exerted on an object displaced from an equilibrium position, the object will undergo a special type of motion called simple harmonic motion. Examples should include gravitational force exerted by the Earth on a simple pendulum, </a:t>
            </a:r>
            <a:r>
              <a:rPr lang="en-US" sz="3200" dirty="0" err="1" smtClean="0"/>
              <a:t>massspring</a:t>
            </a:r>
            <a:r>
              <a:rPr lang="en-US" sz="3200" dirty="0" smtClean="0"/>
              <a:t> oscillator.</a:t>
            </a:r>
          </a:p>
          <a:p>
            <a:pPr lvl="1"/>
            <a:r>
              <a:rPr lang="en-US" dirty="0" smtClean="0"/>
              <a:t>For a spring that exerts a linear restoring force the period of a mass-spring oscillator increases with mass and decreases with spring stiffness.</a:t>
            </a:r>
          </a:p>
          <a:p>
            <a:pPr lvl="1"/>
            <a:r>
              <a:rPr lang="en-US" dirty="0" smtClean="0"/>
              <a:t>For a simple pendulum oscillating the period increases with the length of the pendulum.</a:t>
            </a:r>
          </a:p>
          <a:p>
            <a:pPr lvl="1"/>
            <a:r>
              <a:rPr lang="en-US" dirty="0" smtClean="0"/>
              <a:t>Minima, maxima, and zeros of position, velocity, and acceleration are features of harmonic motion. Students should be able to calculate force and acceleration for any given displacement for an object oscillating on a spring.</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Essential Knowledge(s):</a:t>
            </a:r>
            <a:br>
              <a:rPr lang="en-US" dirty="0" smtClean="0"/>
            </a:br>
            <a:endParaRPr lang="en-US" dirty="0"/>
          </a:p>
        </p:txBody>
      </p:sp>
      <p:sp>
        <p:nvSpPr>
          <p:cNvPr id="3" name="Content Placeholder 2"/>
          <p:cNvSpPr>
            <a:spLocks noGrp="1"/>
          </p:cNvSpPr>
          <p:nvPr>
            <p:ph idx="1"/>
          </p:nvPr>
        </p:nvSpPr>
        <p:spPr/>
        <p:txBody>
          <a:bodyPr>
            <a:normAutofit fontScale="92500" lnSpcReduction="20000"/>
          </a:bodyPr>
          <a:lstStyle/>
          <a:p>
            <a:r>
              <a:rPr lang="en-US" sz="3200" dirty="0" smtClean="0"/>
              <a:t>The energy of a system includes its kinetic energy, potential energy, and microscopic internal energy. Examples should include gravitational potential energy, elastic potential energy, and kinetic energy.</a:t>
            </a:r>
          </a:p>
          <a:p>
            <a:r>
              <a:rPr lang="en-US" sz="3200" dirty="0" smtClean="0"/>
              <a:t>For all systems under all circumstances, energy, charge, linear momentum, and angular momentum are conserved. For an isolated or a closed system, conserved quantities are constant. An open system is one that exchanges any conserved quantity with its surroundings.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Enduring Understanding(s):</a:t>
            </a:r>
            <a:br>
              <a:rPr lang="en-US" dirty="0" smtClean="0"/>
            </a:br>
            <a:endParaRPr lang="en-US" dirty="0"/>
          </a:p>
        </p:txBody>
      </p:sp>
      <p:sp>
        <p:nvSpPr>
          <p:cNvPr id="3" name="Content Placeholder 2"/>
          <p:cNvSpPr>
            <a:spLocks noGrp="1"/>
          </p:cNvSpPr>
          <p:nvPr>
            <p:ph idx="1"/>
          </p:nvPr>
        </p:nvSpPr>
        <p:spPr/>
        <p:txBody>
          <a:bodyPr>
            <a:normAutofit/>
          </a:bodyPr>
          <a:lstStyle/>
          <a:p>
            <a:r>
              <a:rPr lang="en-US" sz="3200" dirty="0" smtClean="0"/>
              <a:t>Certain quantities are conserved, in the sense that the changes of those quantities in a given system are always equal to the transfer of that quantity to or from the system by all possible interactions with other systems.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Essential Knowledge(s):</a:t>
            </a:r>
            <a:br>
              <a:rPr lang="en-US" dirty="0" smtClean="0"/>
            </a:br>
            <a:endParaRPr lang="en-US" dirty="0"/>
          </a:p>
        </p:txBody>
      </p:sp>
      <p:sp>
        <p:nvSpPr>
          <p:cNvPr id="3" name="Content Placeholder 2"/>
          <p:cNvSpPr>
            <a:spLocks noGrp="1"/>
          </p:cNvSpPr>
          <p:nvPr>
            <p:ph idx="1"/>
          </p:nvPr>
        </p:nvSpPr>
        <p:spPr/>
        <p:txBody>
          <a:bodyPr>
            <a:normAutofit fontScale="85000" lnSpcReduction="10000"/>
          </a:bodyPr>
          <a:lstStyle/>
          <a:p>
            <a:r>
              <a:rPr lang="en-US" sz="3200" dirty="0" smtClean="0"/>
              <a:t>Mechanical energy (the sum of kinetic and potential energy) is transferred into or out of a system when an external force is exerted on a system such that a component of the force is parallel to its displacement. The process through which the energy is transferred is called work.</a:t>
            </a:r>
          </a:p>
          <a:p>
            <a:pPr lvl="1"/>
            <a:r>
              <a:rPr lang="en-US" dirty="0" smtClean="0"/>
              <a:t>If the force is constant during a given displacement, then the work done is the product of the displacement and the component of the force parallel or </a:t>
            </a:r>
            <a:r>
              <a:rPr lang="en-US" dirty="0" err="1" smtClean="0"/>
              <a:t>antiparallel</a:t>
            </a:r>
            <a:r>
              <a:rPr lang="en-US" dirty="0" smtClean="0"/>
              <a:t> to the displacement.</a:t>
            </a:r>
          </a:p>
          <a:p>
            <a:pPr lvl="1"/>
            <a:r>
              <a:rPr lang="en-US" dirty="0" smtClean="0"/>
              <a:t>Work (change in energy) can be found from the area under a graph of the magnitude of the force component parallel to the displacement versus displacement.</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Essential Knowledge(s):</a:t>
            </a:r>
            <a:br>
              <a:rPr lang="en-US" dirty="0" smtClean="0"/>
            </a:br>
            <a:endParaRPr lang="en-US" dirty="0"/>
          </a:p>
        </p:txBody>
      </p:sp>
      <p:sp>
        <p:nvSpPr>
          <p:cNvPr id="3" name="Content Placeholder 2"/>
          <p:cNvSpPr>
            <a:spLocks noGrp="1"/>
          </p:cNvSpPr>
          <p:nvPr>
            <p:ph idx="1"/>
          </p:nvPr>
        </p:nvSpPr>
        <p:spPr/>
        <p:txBody>
          <a:bodyPr>
            <a:normAutofit/>
          </a:bodyPr>
          <a:lstStyle/>
          <a:p>
            <a:r>
              <a:rPr lang="en-US" sz="3200" dirty="0" smtClean="0"/>
              <a:t>A system with internal structure can have internal energy, and changes in a system’s internal structure can result in changes in internal energy.  [Physics 1: includes mass-spring oscillators and simple pendulums. Physics 2: includes charged object in electric fields and examining changes in internal energy with changes in configuration.]</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Essential Knowledge(s):</a:t>
            </a:r>
            <a:br>
              <a:rPr lang="en-US" dirty="0" smtClean="0"/>
            </a:br>
            <a:endParaRPr lang="en-US" dirty="0"/>
          </a:p>
        </p:txBody>
      </p:sp>
      <p:sp>
        <p:nvSpPr>
          <p:cNvPr id="3" name="Content Placeholder 2"/>
          <p:cNvSpPr>
            <a:spLocks noGrp="1"/>
          </p:cNvSpPr>
          <p:nvPr>
            <p:ph idx="1"/>
          </p:nvPr>
        </p:nvSpPr>
        <p:spPr/>
        <p:txBody>
          <a:bodyPr>
            <a:normAutofit fontScale="92500" lnSpcReduction="20000"/>
          </a:bodyPr>
          <a:lstStyle/>
          <a:p>
            <a:r>
              <a:rPr lang="en-US" sz="3200" dirty="0" smtClean="0"/>
              <a:t>A system with internal structure can have potential energy. Potential energy exists within a system if the objects within that system interact with conservative forces.</a:t>
            </a:r>
          </a:p>
          <a:p>
            <a:pPr lvl="1"/>
            <a:r>
              <a:rPr lang="en-US" dirty="0" smtClean="0"/>
              <a:t>The work done by a conservative force is independent of the path taken. The work description is used for forces external to the system. Potential energy is used when the forces are internal interactions between parts of the system.</a:t>
            </a:r>
          </a:p>
          <a:p>
            <a:pPr lvl="1"/>
            <a:r>
              <a:rPr lang="en-US" dirty="0" smtClean="0"/>
              <a:t>Changes in the internal structure can result in changes in potential energy. Examples should include mass-spring oscillators, objects falling in a gravitational field.</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Essential Knowledge(s):</a:t>
            </a:r>
            <a:br>
              <a:rPr lang="en-US" dirty="0" smtClean="0"/>
            </a:br>
            <a:endParaRPr lang="en-US" dirty="0"/>
          </a:p>
        </p:txBody>
      </p:sp>
      <p:sp>
        <p:nvSpPr>
          <p:cNvPr id="3" name="Content Placeholder 2"/>
          <p:cNvSpPr>
            <a:spLocks noGrp="1"/>
          </p:cNvSpPr>
          <p:nvPr>
            <p:ph idx="1"/>
          </p:nvPr>
        </p:nvSpPr>
        <p:spPr/>
        <p:txBody>
          <a:bodyPr>
            <a:normAutofit fontScale="92500" lnSpcReduction="10000"/>
          </a:bodyPr>
          <a:lstStyle/>
          <a:p>
            <a:r>
              <a:rPr lang="en-US" sz="3200" dirty="0" smtClean="0"/>
              <a:t>The internal energy of a system includes the kinetic energy of the objects that make up the system and the potential energy of the configuration of the objects that make up the system.</a:t>
            </a:r>
          </a:p>
          <a:p>
            <a:pPr lvl="1"/>
            <a:r>
              <a:rPr lang="en-US" dirty="0" smtClean="0"/>
              <a:t>Since energy is constant in a closed system, changes in a system’s potential energy can result in changes to the system’s kinetic energy.</a:t>
            </a:r>
          </a:p>
          <a:p>
            <a:pPr lvl="1"/>
            <a:r>
              <a:rPr lang="en-US" dirty="0" smtClean="0"/>
              <a:t>The changes in potential and kinetic energies in a system may be further constrained by the construction of the system.</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Enduring Understanding(s):</a:t>
            </a:r>
            <a:br>
              <a:rPr lang="en-US" dirty="0" smtClean="0"/>
            </a:br>
            <a:endParaRPr lang="en-US" dirty="0"/>
          </a:p>
        </p:txBody>
      </p:sp>
      <p:sp>
        <p:nvSpPr>
          <p:cNvPr id="3" name="Content Placeholder 2"/>
          <p:cNvSpPr>
            <a:spLocks noGrp="1"/>
          </p:cNvSpPr>
          <p:nvPr>
            <p:ph idx="1"/>
          </p:nvPr>
        </p:nvSpPr>
        <p:spPr/>
        <p:txBody>
          <a:bodyPr>
            <a:normAutofit/>
          </a:bodyPr>
          <a:lstStyle/>
          <a:p>
            <a:r>
              <a:rPr lang="en-US" sz="3200" dirty="0" smtClean="0"/>
              <a:t>Classically, the acceleration of an object interacting with other objects can be predicted by using  .</a:t>
            </a:r>
          </a:p>
          <a:p>
            <a:r>
              <a:rPr lang="en-US" sz="3200" dirty="0" smtClean="0"/>
              <a:t>Interactions with other objects or systems can change the total energy of a system.</a:t>
            </a:r>
          </a:p>
          <a:p>
            <a:r>
              <a:rPr lang="en-US" sz="3200" dirty="0" smtClean="0"/>
              <a:t>The energy of a system is conserved.</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Enduring Understanding(s):</a:t>
            </a:r>
            <a:br>
              <a:rPr lang="en-US" dirty="0" smtClean="0"/>
            </a:br>
            <a:endParaRPr lang="en-US" dirty="0"/>
          </a:p>
        </p:txBody>
      </p:sp>
      <p:sp>
        <p:nvSpPr>
          <p:cNvPr id="3" name="Content Placeholder 2"/>
          <p:cNvSpPr>
            <a:spLocks noGrp="1"/>
          </p:cNvSpPr>
          <p:nvPr>
            <p:ph idx="1"/>
          </p:nvPr>
        </p:nvSpPr>
        <p:spPr/>
        <p:txBody>
          <a:bodyPr>
            <a:normAutofit/>
          </a:bodyPr>
          <a:lstStyle/>
          <a:p>
            <a:r>
              <a:rPr lang="en-US" sz="3200" dirty="0" smtClean="0"/>
              <a:t>Certain quantities are conserved, in the sense that the changes of those quantities in a given system are always equal to the transfer of that quantity to or from the system by all possible interactions with other systems.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Big Idea(s):</a:t>
            </a:r>
            <a:br>
              <a:rPr lang="en-US" dirty="0" smtClean="0"/>
            </a:br>
            <a:endParaRPr lang="en-US" dirty="0"/>
          </a:p>
        </p:txBody>
      </p:sp>
      <p:sp>
        <p:nvSpPr>
          <p:cNvPr id="3" name="Content Placeholder 2"/>
          <p:cNvSpPr>
            <a:spLocks noGrp="1"/>
          </p:cNvSpPr>
          <p:nvPr>
            <p:ph idx="1"/>
          </p:nvPr>
        </p:nvSpPr>
        <p:spPr/>
        <p:txBody>
          <a:bodyPr>
            <a:normAutofit/>
          </a:bodyPr>
          <a:lstStyle/>
          <a:p>
            <a:r>
              <a:rPr lang="en-US" sz="3200" dirty="0" smtClean="0"/>
              <a:t>The interactions of an object with other objects can be described by forces.</a:t>
            </a:r>
          </a:p>
          <a:p>
            <a:r>
              <a:rPr lang="en-US" sz="3200" dirty="0" smtClean="0"/>
              <a:t>Interactions between systems can result in changes in those systems.</a:t>
            </a:r>
          </a:p>
          <a:p>
            <a:r>
              <a:rPr lang="en-US" sz="3200" dirty="0" smtClean="0"/>
              <a:t>Changes that occur as a result of interactions are constrained by conservation laws.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latin typeface="Pristina" pitchFamily="66" charset="0"/>
              </a:rPr>
              <a:t/>
            </a:r>
            <a:br>
              <a:rPr lang="en-US" dirty="0" smtClean="0">
                <a:latin typeface="Pristina" pitchFamily="66" charset="0"/>
              </a:rPr>
            </a:br>
            <a:r>
              <a:rPr lang="en-US" dirty="0" smtClean="0">
                <a:latin typeface="Pristina" pitchFamily="66" charset="0"/>
              </a:rPr>
              <a:t>Questions?</a:t>
            </a:r>
            <a:br>
              <a:rPr lang="en-US" dirty="0" smtClean="0">
                <a:latin typeface="Pristina" pitchFamily="66" charset="0"/>
              </a:rPr>
            </a:br>
            <a:endParaRPr lang="en-US" sz="2800" dirty="0">
              <a:latin typeface="Pristina" pitchFamily="66" charset="0"/>
            </a:endParaRPr>
          </a:p>
        </p:txBody>
      </p:sp>
      <p:sp>
        <p:nvSpPr>
          <p:cNvPr id="3" name="Subtitle 2"/>
          <p:cNvSpPr>
            <a:spLocks noGrp="1"/>
          </p:cNvSpPr>
          <p:nvPr>
            <p:ph type="subTitle" idx="1"/>
          </p:nvPr>
        </p:nvSpPr>
        <p:spPr/>
        <p:txBody>
          <a:bodyPr/>
          <a:lstStyle/>
          <a:p>
            <a:endParaRPr lang="en-US"/>
          </a:p>
        </p:txBody>
      </p:sp>
      <p:pic>
        <p:nvPicPr>
          <p:cNvPr id="4" name="Picture 3" descr="Devil%20Head.jpg"/>
          <p:cNvPicPr>
            <a:picLocks noChangeAspect="1"/>
          </p:cNvPicPr>
          <p:nvPr/>
        </p:nvPicPr>
        <p:blipFill>
          <a:blip r:embed="rId2" cstate="print"/>
          <a:stretch>
            <a:fillRect/>
          </a:stretch>
        </p:blipFill>
        <p:spPr>
          <a:xfrm>
            <a:off x="2438402" y="152401"/>
            <a:ext cx="4128596" cy="3930650"/>
          </a:xfrm>
          <a:prstGeom prst="rect">
            <a:avLst/>
          </a:prstGeom>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706903" y="1351672"/>
            <a:ext cx="5718048" cy="5049128"/>
          </a:xfrm>
        </p:spPr>
        <p:txBody>
          <a:bodyPr>
            <a:normAutofit/>
          </a:bodyPr>
          <a:lstStyle/>
          <a:p>
            <a:r>
              <a:rPr lang="en-US" sz="3600" b="1" i="1" dirty="0" smtClean="0"/>
              <a:t>#1 – </a:t>
            </a:r>
            <a:r>
              <a:rPr lang="en-US" sz="3600" b="1" i="1" dirty="0" smtClean="0"/>
              <a:t>25</a:t>
            </a:r>
            <a:r>
              <a:rPr lang="en-US" sz="3600" b="1" i="1" dirty="0" smtClean="0"/>
              <a:t> </a:t>
            </a:r>
            <a:endParaRPr lang="en-US" sz="3600" b="1" i="1" dirty="0"/>
          </a:p>
        </p:txBody>
      </p:sp>
      <p:sp>
        <p:nvSpPr>
          <p:cNvPr id="3" name="Title 2"/>
          <p:cNvSpPr>
            <a:spLocks noGrp="1"/>
          </p:cNvSpPr>
          <p:nvPr>
            <p:ph type="title"/>
          </p:nvPr>
        </p:nvSpPr>
        <p:spPr/>
        <p:txBody>
          <a:bodyPr/>
          <a:lstStyle/>
          <a:p>
            <a:r>
              <a:rPr lang="en-US" dirty="0" smtClean="0"/>
              <a:t>Homework</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Essential Knowledge(s):</a:t>
            </a:r>
            <a:br>
              <a:rPr lang="en-US" dirty="0" smtClean="0"/>
            </a:br>
            <a:endParaRPr lang="en-US" dirty="0"/>
          </a:p>
        </p:txBody>
      </p:sp>
      <p:sp>
        <p:nvSpPr>
          <p:cNvPr id="3" name="Content Placeholder 2"/>
          <p:cNvSpPr>
            <a:spLocks noGrp="1"/>
          </p:cNvSpPr>
          <p:nvPr>
            <p:ph idx="1"/>
          </p:nvPr>
        </p:nvSpPr>
        <p:spPr>
          <a:xfrm>
            <a:off x="914400" y="1447800"/>
            <a:ext cx="7772400" cy="5410200"/>
          </a:xfrm>
        </p:spPr>
        <p:txBody>
          <a:bodyPr>
            <a:normAutofit fontScale="85000" lnSpcReduction="20000"/>
          </a:bodyPr>
          <a:lstStyle/>
          <a:p>
            <a:r>
              <a:rPr lang="en-US" sz="3200" dirty="0" smtClean="0"/>
              <a:t>Restoring forces can result in oscillatory motion. When a linear restoring force is exerted on an object displaced from an equilibrium position, the object will undergo a special type of motion called simple harmonic motion. Examples should include gravitational force exerted by the Earth on a simple pendulum, </a:t>
            </a:r>
            <a:r>
              <a:rPr lang="en-US" sz="3200" dirty="0" err="1" smtClean="0"/>
              <a:t>massspring</a:t>
            </a:r>
            <a:r>
              <a:rPr lang="en-US" sz="3200" dirty="0" smtClean="0"/>
              <a:t> oscillator.</a:t>
            </a:r>
          </a:p>
          <a:p>
            <a:pPr lvl="1"/>
            <a:r>
              <a:rPr lang="en-US" dirty="0" smtClean="0"/>
              <a:t>For a spring that exerts a linear restoring force the period of a mass-spring oscillator increases with mass and decreases with spring stiffness.</a:t>
            </a:r>
          </a:p>
          <a:p>
            <a:pPr lvl="1"/>
            <a:r>
              <a:rPr lang="en-US" dirty="0" smtClean="0"/>
              <a:t>For a simple pendulum oscillating the period increases with the length of the pendulum.</a:t>
            </a:r>
          </a:p>
          <a:p>
            <a:pPr lvl="1"/>
            <a:r>
              <a:rPr lang="en-US" dirty="0" smtClean="0"/>
              <a:t>Minima, maxima, and zeros of position, velocity, and acceleration are features of harmonic motion. Students should be able to calculate force and acceleration for any given displacement for an object oscillating on a spring.</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Essential Knowledge(s):</a:t>
            </a:r>
            <a:br>
              <a:rPr lang="en-US" dirty="0" smtClean="0"/>
            </a:br>
            <a:endParaRPr lang="en-US" dirty="0"/>
          </a:p>
        </p:txBody>
      </p:sp>
      <p:sp>
        <p:nvSpPr>
          <p:cNvPr id="3" name="Content Placeholder 2"/>
          <p:cNvSpPr>
            <a:spLocks noGrp="1"/>
          </p:cNvSpPr>
          <p:nvPr>
            <p:ph idx="1"/>
          </p:nvPr>
        </p:nvSpPr>
        <p:spPr/>
        <p:txBody>
          <a:bodyPr>
            <a:normAutofit fontScale="92500" lnSpcReduction="20000"/>
          </a:bodyPr>
          <a:lstStyle/>
          <a:p>
            <a:r>
              <a:rPr lang="en-US" sz="3200" dirty="0" smtClean="0"/>
              <a:t>The energy of a system includes its kinetic energy, potential energy, and microscopic internal energy. Examples should include gravitational potential energy, elastic potential energy, and kinetic energy.</a:t>
            </a:r>
          </a:p>
          <a:p>
            <a:r>
              <a:rPr lang="en-US" sz="3200" dirty="0" smtClean="0"/>
              <a:t>For all systems under all circumstances, energy, charge, linear momentum, and angular momentum are conserved. For an isolated or a closed system, conserved quantities are constant. An open system is one that exchanges any conserved quantity with its surroundings.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Essential Knowledge(s):</a:t>
            </a:r>
            <a:br>
              <a:rPr lang="en-US" dirty="0" smtClean="0"/>
            </a:br>
            <a:endParaRPr lang="en-US" dirty="0"/>
          </a:p>
        </p:txBody>
      </p:sp>
      <p:sp>
        <p:nvSpPr>
          <p:cNvPr id="3" name="Content Placeholder 2"/>
          <p:cNvSpPr>
            <a:spLocks noGrp="1"/>
          </p:cNvSpPr>
          <p:nvPr>
            <p:ph idx="1"/>
          </p:nvPr>
        </p:nvSpPr>
        <p:spPr/>
        <p:txBody>
          <a:bodyPr>
            <a:normAutofit fontScale="85000" lnSpcReduction="10000"/>
          </a:bodyPr>
          <a:lstStyle/>
          <a:p>
            <a:r>
              <a:rPr lang="en-US" sz="3200" dirty="0" smtClean="0"/>
              <a:t>Mechanical energy (the sum of kinetic and potential energy) is transferred into or out of a system when an external force is exerted on a system such that a component of the force is parallel to its displacement. The process through which the energy is transferred is called work.</a:t>
            </a:r>
          </a:p>
          <a:p>
            <a:pPr lvl="1"/>
            <a:r>
              <a:rPr lang="en-US" dirty="0" smtClean="0"/>
              <a:t>If the force is constant during a given displacement, then the work done is the product of the displacement and the component of the force parallel or </a:t>
            </a:r>
            <a:r>
              <a:rPr lang="en-US" dirty="0" err="1" smtClean="0"/>
              <a:t>antiparallel</a:t>
            </a:r>
            <a:r>
              <a:rPr lang="en-US" dirty="0" smtClean="0"/>
              <a:t> to the displacement.</a:t>
            </a:r>
          </a:p>
          <a:p>
            <a:pPr lvl="1"/>
            <a:r>
              <a:rPr lang="en-US" dirty="0" smtClean="0"/>
              <a:t>Work (change in energy) can be found from the area under a graph of the magnitude of the force component parallel to the displacement versus displacement.</a:t>
            </a: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2141</TotalTime>
  <Words>3145</Words>
  <Application>Microsoft Office PowerPoint</Application>
  <PresentationFormat>On-screen Show (4:3)</PresentationFormat>
  <Paragraphs>199</Paragraphs>
  <Slides>68</Slides>
  <Notes>0</Notes>
  <HiddenSlides>0</HiddenSlides>
  <MMClips>2</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2</vt:i4>
      </vt:variant>
      <vt:variant>
        <vt:lpstr>Slide Titles</vt:lpstr>
      </vt:variant>
      <vt:variant>
        <vt:i4>68</vt:i4>
      </vt:variant>
    </vt:vector>
  </HeadingPairs>
  <TitlesOfParts>
    <vt:vector size="80" baseType="lpstr">
      <vt:lpstr>Arial</vt:lpstr>
      <vt:lpstr>Calibri</vt:lpstr>
      <vt:lpstr>Consolas</vt:lpstr>
      <vt:lpstr>Corbel</vt:lpstr>
      <vt:lpstr>Pristina</vt:lpstr>
      <vt:lpstr>Times New Roman</vt:lpstr>
      <vt:lpstr>Wingdings</vt:lpstr>
      <vt:lpstr>Wingdings 2</vt:lpstr>
      <vt:lpstr>Wingdings 3</vt:lpstr>
      <vt:lpstr>Metro</vt:lpstr>
      <vt:lpstr>Equation</vt:lpstr>
      <vt:lpstr>Microsoft Equation 3.0</vt:lpstr>
      <vt:lpstr>Devil physics The baddest class on campus AP  Physics</vt:lpstr>
      <vt:lpstr>Lsn 11-1: simple harmonic motion Lsn 11-2: Energy in the simple     harmonic Oscillator Lsn 11-3: Period and the sinusoidal     nature of SHM</vt:lpstr>
      <vt:lpstr>Introductory Video: Simple Harmonic Motion</vt:lpstr>
      <vt:lpstr>Big Idea(s): </vt:lpstr>
      <vt:lpstr>Enduring Understanding(s): </vt:lpstr>
      <vt:lpstr>Enduring Understanding(s): </vt:lpstr>
      <vt:lpstr>Essential Knowledge(s): </vt:lpstr>
      <vt:lpstr>Essential Knowledge(s): </vt:lpstr>
      <vt:lpstr>Essential Knowledge(s): </vt:lpstr>
      <vt:lpstr>Essential Knowledge(s): </vt:lpstr>
      <vt:lpstr>Essential Knowledge(s): </vt:lpstr>
      <vt:lpstr>Essential Knowledge(s): </vt:lpstr>
      <vt:lpstr>Learning Objective(s): </vt:lpstr>
      <vt:lpstr>Learning Objective(s): </vt:lpstr>
      <vt:lpstr>Learning Objective(s): </vt:lpstr>
      <vt:lpstr>Learning Objective(s): </vt:lpstr>
      <vt:lpstr>Learning Objective(s): </vt:lpstr>
      <vt:lpstr>Learning Objective(s): </vt:lpstr>
      <vt:lpstr>Oscillation vs. Simple Harmonic Motion </vt:lpstr>
      <vt:lpstr>Simple Harmonic Motion: Spring </vt:lpstr>
      <vt:lpstr>Definitions</vt:lpstr>
      <vt:lpstr>Definitions</vt:lpstr>
      <vt:lpstr>Definitions</vt:lpstr>
      <vt:lpstr>Simple Harmonic Motion </vt:lpstr>
      <vt:lpstr>Simple Harmonic Motion: Spring  </vt:lpstr>
      <vt:lpstr>Simple Harmonic Motion: Spring  </vt:lpstr>
      <vt:lpstr>Simple Harmonic Motion: Spring  </vt:lpstr>
      <vt:lpstr>Simple Harmonic Motion: Spring  </vt:lpstr>
      <vt:lpstr>Simple Harmonic Motion </vt:lpstr>
      <vt:lpstr>Simple Harmonic Motion: Spring </vt:lpstr>
      <vt:lpstr>Simple Harmonic Motion: Spring  </vt:lpstr>
      <vt:lpstr>Simple Harmonic Motion: Spring  </vt:lpstr>
      <vt:lpstr>Simple Harmonic Motion: Spring  </vt:lpstr>
      <vt:lpstr>Relating SHM to Motion Around A Circle</vt:lpstr>
      <vt:lpstr>Velocity</vt:lpstr>
      <vt:lpstr>Period - Spring</vt:lpstr>
      <vt:lpstr>Period - Spring</vt:lpstr>
      <vt:lpstr>Frequency - Spring</vt:lpstr>
      <vt:lpstr>Radians</vt:lpstr>
      <vt:lpstr>Radians</vt:lpstr>
      <vt:lpstr>Angular Velocity</vt:lpstr>
      <vt:lpstr>Position</vt:lpstr>
      <vt:lpstr>Velocity</vt:lpstr>
      <vt:lpstr>Acceleration</vt:lpstr>
      <vt:lpstr>Relating SHM to Motion Around A Circle</vt:lpstr>
      <vt:lpstr>Relating SHM to Motion Around A Circle</vt:lpstr>
      <vt:lpstr>Relating SHM to Motion Around A Circle</vt:lpstr>
      <vt:lpstr>Relating SHM to Motion Around A Circle</vt:lpstr>
      <vt:lpstr>Relating SHM to Motion Around A Circle</vt:lpstr>
      <vt:lpstr>Relating cos to sin</vt:lpstr>
      <vt:lpstr>Angular Speak</vt:lpstr>
      <vt:lpstr>Learning Objective(s): </vt:lpstr>
      <vt:lpstr>Learning Objective(s): </vt:lpstr>
      <vt:lpstr>Learning Objective(s): </vt:lpstr>
      <vt:lpstr>Learning Objective(s): </vt:lpstr>
      <vt:lpstr>Learning Objective(s): </vt:lpstr>
      <vt:lpstr>Learning Objective(s): </vt:lpstr>
      <vt:lpstr>Essential Knowledge(s): </vt:lpstr>
      <vt:lpstr>Essential Knowledge(s): </vt:lpstr>
      <vt:lpstr>Essential Knowledge(s): </vt:lpstr>
      <vt:lpstr>Essential Knowledge(s): </vt:lpstr>
      <vt:lpstr>Essential Knowledge(s): </vt:lpstr>
      <vt:lpstr>Essential Knowledge(s): </vt:lpstr>
      <vt:lpstr>Enduring Understanding(s): </vt:lpstr>
      <vt:lpstr>Enduring Understanding(s): </vt:lpstr>
      <vt:lpstr>Big Idea(s): </vt:lpstr>
      <vt:lpstr> Questions? </vt:lpstr>
      <vt:lpstr>Homework</vt:lpstr>
    </vt:vector>
  </TitlesOfParts>
  <Company>pcsb</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Devil physics The baddest class on campus IB Physics Physics I Honors / Pre-IB Physics</dc:title>
  <dc:creator>Kyle Smith</dc:creator>
  <cp:lastModifiedBy>Smith Kyle</cp:lastModifiedBy>
  <cp:revision>103</cp:revision>
  <dcterms:created xsi:type="dcterms:W3CDTF">2010-12-08T08:20:03Z</dcterms:created>
  <dcterms:modified xsi:type="dcterms:W3CDTF">2016-03-08T23:42:04Z</dcterms:modified>
</cp:coreProperties>
</file>