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 id="259" r:id="rId5"/>
    <p:sldId id="297" r:id="rId6"/>
    <p:sldId id="298" r:id="rId7"/>
    <p:sldId id="300" r:id="rId8"/>
    <p:sldId id="301" r:id="rId9"/>
    <p:sldId id="302" r:id="rId10"/>
    <p:sldId id="299" r:id="rId11"/>
    <p:sldId id="303" r:id="rId12"/>
    <p:sldId id="304" r:id="rId13"/>
    <p:sldId id="305" r:id="rId14"/>
    <p:sldId id="306" r:id="rId15"/>
    <p:sldId id="296" r:id="rId16"/>
    <p:sldId id="308" r:id="rId17"/>
    <p:sldId id="307" r:id="rId18"/>
    <p:sldId id="309" r:id="rId19"/>
    <p:sldId id="310" r:id="rId20"/>
    <p:sldId id="311" r:id="rId21"/>
    <p:sldId id="312" r:id="rId22"/>
    <p:sldId id="313" r:id="rId23"/>
    <p:sldId id="314" r:id="rId24"/>
    <p:sldId id="315" r:id="rId25"/>
    <p:sldId id="316" r:id="rId26"/>
    <p:sldId id="318" r:id="rId27"/>
    <p:sldId id="320" r:id="rId28"/>
    <p:sldId id="317" r:id="rId29"/>
    <p:sldId id="319" r:id="rId30"/>
    <p:sldId id="321" r:id="rId31"/>
    <p:sldId id="322" r:id="rId32"/>
    <p:sldId id="323" r:id="rId33"/>
    <p:sldId id="324" r:id="rId34"/>
    <p:sldId id="325" r:id="rId35"/>
    <p:sldId id="348" r:id="rId36"/>
    <p:sldId id="326" r:id="rId37"/>
    <p:sldId id="327" r:id="rId38"/>
    <p:sldId id="328" r:id="rId39"/>
    <p:sldId id="329" r:id="rId40"/>
    <p:sldId id="330" r:id="rId41"/>
    <p:sldId id="332" r:id="rId42"/>
    <p:sldId id="333" r:id="rId43"/>
    <p:sldId id="331" r:id="rId44"/>
    <p:sldId id="335" r:id="rId45"/>
    <p:sldId id="336" r:id="rId46"/>
    <p:sldId id="334" r:id="rId47"/>
    <p:sldId id="337" r:id="rId48"/>
    <p:sldId id="342" r:id="rId49"/>
    <p:sldId id="343" r:id="rId50"/>
    <p:sldId id="345" r:id="rId51"/>
    <p:sldId id="346" r:id="rId52"/>
    <p:sldId id="347" r:id="rId53"/>
    <p:sldId id="261" r:id="rId54"/>
    <p:sldId id="262"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09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FD15329E-6E04-4E8D-9AA0-27424FD5CF1F}" type="datetimeFigureOut">
              <a:rPr lang="en-US" smtClean="0"/>
              <a:pPr/>
              <a:t>10/27/2015</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10/27/2015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10/27/2015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10/27/2015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10/27/2015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15329E-6E04-4E8D-9AA0-27424FD5CF1F}" type="datetimeFigureOut">
              <a:rPr lang="en-US" smtClean="0"/>
              <a:pPr/>
              <a:t>10/27/2015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D15329E-6E04-4E8D-9AA0-27424FD5CF1F}" type="datetimeFigureOut">
              <a:rPr lang="en-US" smtClean="0"/>
              <a:pPr/>
              <a:t>10/27/2015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D15329E-6E04-4E8D-9AA0-27424FD5CF1F}" type="datetimeFigureOut">
              <a:rPr lang="en-US" smtClean="0"/>
              <a:pPr/>
              <a:t>10/27/2015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D15329E-6E04-4E8D-9AA0-27424FD5CF1F}" type="datetimeFigureOut">
              <a:rPr lang="en-US" smtClean="0"/>
              <a:pPr/>
              <a:t>10/27/2015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15329E-6E04-4E8D-9AA0-27424FD5CF1F}" type="datetimeFigureOut">
              <a:rPr lang="en-US" smtClean="0"/>
              <a:pPr/>
              <a:t>10/27/2015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FD15329E-6E04-4E8D-9AA0-27424FD5CF1F}" type="datetimeFigureOut">
              <a:rPr lang="en-US" smtClean="0"/>
              <a:pPr/>
              <a:t>10/27/2015</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E58F673A-CE59-4D58-8998-1918CBD17A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FD15329E-6E04-4E8D-9AA0-27424FD5CF1F}" type="datetimeFigureOut">
              <a:rPr lang="en-US" smtClean="0"/>
              <a:pPr/>
              <a:t>10/27/2015</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E58F673A-CE59-4D58-8998-1918CBD17A8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4.wmf"/><Relationship Id="rId5" Type="http://schemas.openxmlformats.org/officeDocument/2006/relationships/oleObject" Target="../embeddings/oleObject5.bin"/><Relationship Id="rId4" Type="http://schemas.openxmlformats.org/officeDocument/2006/relationships/image" Target="../media/image3.w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5.wmf"/></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6.wmf"/></Relationships>
</file>

<file path=ppt/slides/_rels/slide43.xml.rels><?xml version="1.0" encoding="UTF-8" standalone="yes"?>
<Relationships xmlns="http://schemas.openxmlformats.org/package/2006/relationships"><Relationship Id="rId2" Type="http://schemas.openxmlformats.org/officeDocument/2006/relationships/hyperlink" Target="Example%204-11.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7.wmf"/></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Pristina" pitchFamily="66" charset="0"/>
              </a:rPr>
              <a:t>Devil  physics</a:t>
            </a:r>
            <a:br>
              <a:rPr lang="en-US" dirty="0" smtClean="0">
                <a:latin typeface="Pristina" pitchFamily="66" charset="0"/>
              </a:rPr>
            </a:br>
            <a:r>
              <a:rPr lang="en-US" sz="3200" dirty="0" smtClean="0">
                <a:latin typeface="Pristina" pitchFamily="66" charset="0"/>
              </a:rPr>
              <a:t>The  </a:t>
            </a:r>
            <a:r>
              <a:rPr lang="en-US" sz="3200" dirty="0" err="1" smtClean="0">
                <a:latin typeface="Pristina" pitchFamily="66" charset="0"/>
              </a:rPr>
              <a:t>baddest</a:t>
            </a:r>
            <a:r>
              <a:rPr lang="en-US" sz="3200" dirty="0" smtClean="0">
                <a:latin typeface="Pristina" pitchFamily="66" charset="0"/>
              </a:rPr>
              <a:t>  class  on  campus</a:t>
            </a:r>
            <a:br>
              <a:rPr lang="en-US" sz="3200" dirty="0" smtClean="0">
                <a:latin typeface="Pristina" pitchFamily="66" charset="0"/>
              </a:rPr>
            </a:br>
            <a:r>
              <a:rPr lang="en-US" sz="3200" dirty="0" smtClean="0">
                <a:latin typeface="Pristina" pitchFamily="66" charset="0"/>
              </a:rPr>
              <a:t/>
            </a:r>
            <a:br>
              <a:rPr lang="en-US" sz="3200" dirty="0" smtClean="0">
                <a:latin typeface="Pristina" pitchFamily="66" charset="0"/>
              </a:rPr>
            </a:br>
            <a:r>
              <a:rPr lang="en-US" sz="3000" dirty="0" smtClean="0">
                <a:latin typeface="Pristina" pitchFamily="66" charset="0"/>
              </a:rPr>
              <a:t>AP  Physics</a:t>
            </a:r>
            <a:endParaRPr lang="en-US" sz="3000" dirty="0">
              <a:latin typeface="Pristina" pitchFamily="66" charset="0"/>
            </a:endParaRPr>
          </a:p>
        </p:txBody>
      </p:sp>
      <p:sp>
        <p:nvSpPr>
          <p:cNvPr id="3" name="Subtitle 2"/>
          <p:cNvSpPr>
            <a:spLocks noGrp="1"/>
          </p:cNvSpPr>
          <p:nvPr>
            <p:ph type="subTitle" idx="1"/>
          </p:nvPr>
        </p:nvSpPr>
        <p:spPr/>
        <p:txBody>
          <a:bodyPr/>
          <a:lstStyle/>
          <a:p>
            <a:endParaRPr lang="en-US"/>
          </a:p>
        </p:txBody>
      </p:sp>
      <p:pic>
        <p:nvPicPr>
          <p:cNvPr id="4" name="Picture 3" descr="Devil%20Head.jpg"/>
          <p:cNvPicPr>
            <a:picLocks noChangeAspect="1"/>
          </p:cNvPicPr>
          <p:nvPr/>
        </p:nvPicPr>
        <p:blipFill>
          <a:blip r:embed="rId2" cstate="print"/>
          <a:stretch>
            <a:fillRect/>
          </a:stretch>
        </p:blipFill>
        <p:spPr>
          <a:xfrm>
            <a:off x="2438400" y="152400"/>
            <a:ext cx="4128596" cy="39306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(3.A.1.1):  The student is able to express the motion of an object using narrative, mathematical, and graphical representations.</a:t>
            </a:r>
          </a:p>
          <a:p>
            <a:r>
              <a:rPr lang="en-US" sz="3200" dirty="0" smtClean="0"/>
              <a:t>(3.A.1.2):  The student is able to design an experimental investigation of the motion of an object.</a:t>
            </a:r>
          </a:p>
          <a:p>
            <a:r>
              <a:rPr lang="en-US" sz="3200" dirty="0" smtClean="0"/>
              <a:t>(3.A.1.3):  The student is able to analyze experimental data describing the motion of an object and is able to express the results of the analysis using narrative, mathematical, and graphical representations.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sz="3200" dirty="0" smtClean="0"/>
              <a:t>(3.A.2.1):  The student is able to represent forces in diagrams or mathematically using appropriately labeled vectors with magnitude, direction, and units during the analysis of a situation.</a:t>
            </a:r>
          </a:p>
          <a:p>
            <a:r>
              <a:rPr lang="en-US" sz="3200" dirty="0" smtClean="0"/>
              <a:t>(3.A.4.1):  The student is able to construct explanations of physical situations involving the interaction of bodies using Newton’s third law and the representation of action-reaction pairs of forces.</a:t>
            </a:r>
          </a:p>
          <a:p>
            <a:r>
              <a:rPr lang="en-US" sz="3200" dirty="0" smtClean="0"/>
              <a:t>(3.A.4.2):  The student is able to use Newton’s third law to make claims and predictions about the action-reaction pairs of forces when two objects interact.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sz="3200" dirty="0" smtClean="0"/>
              <a:t>(3.A.4.3):  The student is able to analyze situations involving interactions among several objects by using free-body diagrams that include the application of Newton’s third law to identify forces.</a:t>
            </a:r>
          </a:p>
          <a:p>
            <a:r>
              <a:rPr lang="en-US" sz="3200" dirty="0" smtClean="0"/>
              <a:t>(3.B.1.1):  The student is able to predict the motion of an object subject to forces exerted by several objects using an application of Newton’s second law in a variety of physical situations with acceleration in one dimension.</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(3.B.1.2):  The student is able to design a plan to collect and analyze data for motion (static, constant, or accelerating) from force measurements and carry out an analysis to determine the relationship between the net force and the vector sum of the individual forces.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(3.B.1.3):  The student is able to re-express a free-body diagram representation into a mathematical representation and solve the mathematical representation for the acceleration of the object.</a:t>
            </a:r>
          </a:p>
          <a:p>
            <a:r>
              <a:rPr lang="en-US" sz="3200" dirty="0" smtClean="0"/>
              <a:t>(3.B.2.1):  The student is able to create and use free-body diagrams to analyze physical situations to solve problems with motion qualitatively and quantitatively.</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REVIEW QUIZ</a:t>
            </a:r>
            <a:endParaRPr lang="en-US" dirty="0"/>
          </a:p>
        </p:txBody>
      </p:sp>
      <p:sp>
        <p:nvSpPr>
          <p:cNvPr id="3" name="Content Placeholder 2"/>
          <p:cNvSpPr>
            <a:spLocks noGrp="1"/>
          </p:cNvSpPr>
          <p:nvPr>
            <p:ph idx="1"/>
          </p:nvPr>
        </p:nvSpPr>
        <p:spPr/>
        <p:txBody>
          <a:bodyPr>
            <a:normAutofit/>
          </a:bodyPr>
          <a:lstStyle/>
          <a:p>
            <a:pPr lvl="0"/>
            <a:r>
              <a:rPr lang="en-US" b="1" dirty="0" smtClean="0"/>
              <a:t>What is force?</a:t>
            </a: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REVIEW QUIZ</a:t>
            </a:r>
            <a:endParaRPr lang="en-US" dirty="0"/>
          </a:p>
        </p:txBody>
      </p:sp>
      <p:sp>
        <p:nvSpPr>
          <p:cNvPr id="3" name="Content Placeholder 2"/>
          <p:cNvSpPr>
            <a:spLocks noGrp="1"/>
          </p:cNvSpPr>
          <p:nvPr>
            <p:ph idx="1"/>
          </p:nvPr>
        </p:nvSpPr>
        <p:spPr/>
        <p:txBody>
          <a:bodyPr>
            <a:normAutofit/>
          </a:bodyPr>
          <a:lstStyle/>
          <a:p>
            <a:pPr lvl="0"/>
            <a:r>
              <a:rPr lang="en-US" b="1" dirty="0" smtClean="0"/>
              <a:t>What is force?</a:t>
            </a:r>
            <a:endParaRPr lang="en-US" dirty="0" smtClean="0"/>
          </a:p>
          <a:p>
            <a:pPr lvl="1"/>
            <a:r>
              <a:rPr lang="en-US" b="1" dirty="0" smtClean="0">
                <a:solidFill>
                  <a:srgbClr val="FF0000"/>
                </a:solidFill>
              </a:rPr>
              <a:t>Any kind of push or pull on an object</a:t>
            </a:r>
            <a:endParaRPr lang="en-US" dirty="0">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REVIEW QUIZ</a:t>
            </a:r>
            <a:endParaRPr lang="en-US" dirty="0"/>
          </a:p>
        </p:txBody>
      </p:sp>
      <p:sp>
        <p:nvSpPr>
          <p:cNvPr id="3" name="Content Placeholder 2"/>
          <p:cNvSpPr>
            <a:spLocks noGrp="1"/>
          </p:cNvSpPr>
          <p:nvPr>
            <p:ph idx="1"/>
          </p:nvPr>
        </p:nvSpPr>
        <p:spPr/>
        <p:txBody>
          <a:bodyPr>
            <a:normAutofit/>
          </a:bodyPr>
          <a:lstStyle/>
          <a:p>
            <a:pPr lvl="0"/>
            <a:r>
              <a:rPr lang="en-US" b="1" dirty="0" smtClean="0"/>
              <a:t>Name Newton’s First Law of Motion.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REVIEW QUIZ</a:t>
            </a:r>
            <a:endParaRPr lang="en-US" dirty="0"/>
          </a:p>
        </p:txBody>
      </p:sp>
      <p:sp>
        <p:nvSpPr>
          <p:cNvPr id="3" name="Content Placeholder 2"/>
          <p:cNvSpPr>
            <a:spLocks noGrp="1"/>
          </p:cNvSpPr>
          <p:nvPr>
            <p:ph idx="1"/>
          </p:nvPr>
        </p:nvSpPr>
        <p:spPr/>
        <p:txBody>
          <a:bodyPr>
            <a:normAutofit/>
          </a:bodyPr>
          <a:lstStyle/>
          <a:p>
            <a:pPr lvl="0"/>
            <a:r>
              <a:rPr lang="en-US" b="1" dirty="0" smtClean="0"/>
              <a:t>Name Newton’s First Law of Motion.</a:t>
            </a:r>
          </a:p>
          <a:p>
            <a:pPr lvl="1"/>
            <a:r>
              <a:rPr lang="en-US" b="1" dirty="0" smtClean="0">
                <a:solidFill>
                  <a:srgbClr val="FF0000"/>
                </a:solidFill>
              </a:rPr>
              <a:t>Every body continues in its state of rest or of uniform speed in a straight line unless acted on by a nonzero net force.</a:t>
            </a:r>
            <a:endParaRPr lang="en-US" dirty="0" smtClean="0">
              <a:solidFill>
                <a:srgbClr val="FF0000"/>
              </a:solidFill>
            </a:endParaRPr>
          </a:p>
          <a:p>
            <a:pPr lvl="1">
              <a:buNone/>
            </a:pPr>
            <a:r>
              <a:rPr lang="en-US" b="1" dirty="0" smtClean="0">
                <a:solidFill>
                  <a:srgbClr val="FF0000"/>
                </a:solidFill>
              </a:rPr>
              <a:t>			Or</a:t>
            </a:r>
            <a:endParaRPr lang="en-US" dirty="0" smtClean="0">
              <a:solidFill>
                <a:srgbClr val="FF0000"/>
              </a:solidFill>
            </a:endParaRPr>
          </a:p>
          <a:p>
            <a:pPr lvl="1"/>
            <a:r>
              <a:rPr lang="en-US" b="1" dirty="0" smtClean="0">
                <a:solidFill>
                  <a:srgbClr val="FF0000"/>
                </a:solidFill>
              </a:rPr>
              <a:t>A body at rest tends to remain at rest, and a body in motion tends to remain in motion.</a:t>
            </a:r>
            <a:endParaRPr lang="en-US" dirty="0" smtClean="0">
              <a:solidFill>
                <a:srgbClr val="FF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REVIEW QUIZ</a:t>
            </a:r>
            <a:endParaRPr lang="en-US" dirty="0"/>
          </a:p>
        </p:txBody>
      </p:sp>
      <p:sp>
        <p:nvSpPr>
          <p:cNvPr id="3" name="Content Placeholder 2"/>
          <p:cNvSpPr>
            <a:spLocks noGrp="1"/>
          </p:cNvSpPr>
          <p:nvPr>
            <p:ph idx="1"/>
          </p:nvPr>
        </p:nvSpPr>
        <p:spPr/>
        <p:txBody>
          <a:bodyPr>
            <a:normAutofit/>
          </a:bodyPr>
          <a:lstStyle/>
          <a:p>
            <a:pPr lvl="0"/>
            <a:r>
              <a:rPr lang="en-US" b="1" dirty="0" smtClean="0"/>
              <a:t>What is inertia?</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4343400"/>
            <a:ext cx="8382000" cy="1975104"/>
          </a:xfrm>
        </p:spPr>
        <p:txBody>
          <a:bodyPr/>
          <a:lstStyle/>
          <a:p>
            <a:r>
              <a:rPr lang="en-US" sz="3600" dirty="0" err="1" smtClean="0"/>
              <a:t>Lsn</a:t>
            </a:r>
            <a:r>
              <a:rPr lang="en-US" sz="3600" dirty="0" smtClean="0"/>
              <a:t> 4-7: solving problems with </a:t>
            </a:r>
            <a:r>
              <a:rPr lang="en-US" sz="3600" dirty="0" err="1" smtClean="0"/>
              <a:t>newton’s</a:t>
            </a:r>
            <a:r>
              <a:rPr lang="en-US" sz="3600" dirty="0" smtClean="0"/>
              <a:t> laws, free-body diagrams</a:t>
            </a:r>
            <a:endParaRPr lang="en-US" sz="36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REVIEW QUIZ</a:t>
            </a:r>
            <a:endParaRPr lang="en-US" dirty="0"/>
          </a:p>
        </p:txBody>
      </p:sp>
      <p:sp>
        <p:nvSpPr>
          <p:cNvPr id="3" name="Content Placeholder 2"/>
          <p:cNvSpPr>
            <a:spLocks noGrp="1"/>
          </p:cNvSpPr>
          <p:nvPr>
            <p:ph idx="1"/>
          </p:nvPr>
        </p:nvSpPr>
        <p:spPr/>
        <p:txBody>
          <a:bodyPr>
            <a:normAutofit/>
          </a:bodyPr>
          <a:lstStyle/>
          <a:p>
            <a:pPr lvl="0"/>
            <a:r>
              <a:rPr lang="en-US" b="1" dirty="0" smtClean="0"/>
              <a:t>What is inertia?</a:t>
            </a:r>
            <a:endParaRPr lang="en-US" dirty="0" smtClean="0"/>
          </a:p>
          <a:p>
            <a:pPr lvl="1"/>
            <a:r>
              <a:rPr lang="en-US" b="1" dirty="0" smtClean="0">
                <a:solidFill>
                  <a:srgbClr val="FF0000"/>
                </a:solidFill>
              </a:rPr>
              <a:t>The tendency of a body to maintain its state of rest or of uniform motion in a straight line.</a:t>
            </a:r>
            <a:endParaRPr lang="en-US" dirty="0" smtClean="0">
              <a:solidFill>
                <a:srgbClr val="FF0000"/>
              </a:solidFill>
            </a:endParaRP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REVIEW QUIZ</a:t>
            </a:r>
            <a:endParaRPr lang="en-US" dirty="0"/>
          </a:p>
        </p:txBody>
      </p:sp>
      <p:sp>
        <p:nvSpPr>
          <p:cNvPr id="3" name="Content Placeholder 2"/>
          <p:cNvSpPr>
            <a:spLocks noGrp="1"/>
          </p:cNvSpPr>
          <p:nvPr>
            <p:ph idx="1"/>
          </p:nvPr>
        </p:nvSpPr>
        <p:spPr/>
        <p:txBody>
          <a:bodyPr>
            <a:normAutofit/>
          </a:bodyPr>
          <a:lstStyle/>
          <a:p>
            <a:pPr lvl="0"/>
            <a:r>
              <a:rPr lang="en-US" b="1" dirty="0" smtClean="0"/>
              <a:t>What is the </a:t>
            </a:r>
            <a:r>
              <a:rPr lang="en-US" b="1" i="1" dirty="0" smtClean="0"/>
              <a:t>chemistry definition of mass</a:t>
            </a:r>
            <a:r>
              <a:rPr lang="en-US" b="1" dirty="0" smtClean="0"/>
              <a:t> and what is the </a:t>
            </a:r>
            <a:r>
              <a:rPr lang="en-US" b="1" i="1" dirty="0" smtClean="0"/>
              <a:t>physics definition of mass</a:t>
            </a:r>
            <a:r>
              <a:rPr lang="en-US" b="1" dirty="0" smtClean="0"/>
              <a:t>?</a:t>
            </a:r>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REVIEW QUIZ</a:t>
            </a:r>
            <a:endParaRPr lang="en-US" dirty="0"/>
          </a:p>
        </p:txBody>
      </p:sp>
      <p:sp>
        <p:nvSpPr>
          <p:cNvPr id="3" name="Content Placeholder 2"/>
          <p:cNvSpPr>
            <a:spLocks noGrp="1"/>
          </p:cNvSpPr>
          <p:nvPr>
            <p:ph idx="1"/>
          </p:nvPr>
        </p:nvSpPr>
        <p:spPr/>
        <p:txBody>
          <a:bodyPr>
            <a:normAutofit/>
          </a:bodyPr>
          <a:lstStyle/>
          <a:p>
            <a:pPr lvl="0"/>
            <a:r>
              <a:rPr lang="en-US" b="1" dirty="0" smtClean="0"/>
              <a:t>What is the </a:t>
            </a:r>
            <a:r>
              <a:rPr lang="en-US" b="1" i="1" dirty="0" smtClean="0"/>
              <a:t>chemistry definition of mass</a:t>
            </a:r>
            <a:r>
              <a:rPr lang="en-US" b="1" dirty="0" smtClean="0"/>
              <a:t> and what is the </a:t>
            </a:r>
            <a:r>
              <a:rPr lang="en-US" b="1" i="1" dirty="0" smtClean="0"/>
              <a:t>physics definition of mass</a:t>
            </a:r>
            <a:r>
              <a:rPr lang="en-US" b="1" dirty="0" smtClean="0"/>
              <a:t>?</a:t>
            </a:r>
            <a:endParaRPr lang="en-US" dirty="0" smtClean="0"/>
          </a:p>
          <a:p>
            <a:pPr lvl="1"/>
            <a:r>
              <a:rPr lang="en-US" b="1" dirty="0" smtClean="0">
                <a:solidFill>
                  <a:srgbClr val="FF0000"/>
                </a:solidFill>
              </a:rPr>
              <a:t>Chemistry – the amount of matter in an object</a:t>
            </a:r>
            <a:endParaRPr lang="en-US" dirty="0" smtClean="0">
              <a:solidFill>
                <a:srgbClr val="FF0000"/>
              </a:solidFill>
            </a:endParaRPr>
          </a:p>
          <a:p>
            <a:pPr lvl="1"/>
            <a:r>
              <a:rPr lang="en-US" b="1" dirty="0" smtClean="0">
                <a:solidFill>
                  <a:srgbClr val="FF0000"/>
                </a:solidFill>
              </a:rPr>
              <a:t>Physics – the measure of inertia of a body</a:t>
            </a:r>
            <a:endParaRPr lang="en-US" dirty="0" smtClean="0">
              <a:solidFill>
                <a:srgbClr val="FF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REVIEW QUIZ</a:t>
            </a:r>
            <a:endParaRPr lang="en-US" dirty="0"/>
          </a:p>
        </p:txBody>
      </p:sp>
      <p:sp>
        <p:nvSpPr>
          <p:cNvPr id="3" name="Content Placeholder 2"/>
          <p:cNvSpPr>
            <a:spLocks noGrp="1"/>
          </p:cNvSpPr>
          <p:nvPr>
            <p:ph idx="1"/>
          </p:nvPr>
        </p:nvSpPr>
        <p:spPr/>
        <p:txBody>
          <a:bodyPr>
            <a:normAutofit/>
          </a:bodyPr>
          <a:lstStyle/>
          <a:p>
            <a:pPr lvl="0"/>
            <a:r>
              <a:rPr lang="en-US" b="1" dirty="0" smtClean="0"/>
              <a:t>How does </a:t>
            </a:r>
            <a:r>
              <a:rPr lang="en-US" b="1" i="1" dirty="0" smtClean="0"/>
              <a:t>weight</a:t>
            </a:r>
            <a:r>
              <a:rPr lang="en-US" b="1" dirty="0" smtClean="0"/>
              <a:t> differ from </a:t>
            </a:r>
            <a:r>
              <a:rPr lang="en-US" b="1" i="1" dirty="0" smtClean="0"/>
              <a:t>mass</a:t>
            </a:r>
            <a:r>
              <a:rPr lang="en-US" b="1" dirty="0" smtClean="0"/>
              <a:t>?</a:t>
            </a:r>
            <a:endParaRPr lang="en-US"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REVIEW QUIZ</a:t>
            </a:r>
            <a:endParaRPr lang="en-US" dirty="0"/>
          </a:p>
        </p:txBody>
      </p:sp>
      <p:sp>
        <p:nvSpPr>
          <p:cNvPr id="3" name="Content Placeholder 2"/>
          <p:cNvSpPr>
            <a:spLocks noGrp="1"/>
          </p:cNvSpPr>
          <p:nvPr>
            <p:ph idx="1"/>
          </p:nvPr>
        </p:nvSpPr>
        <p:spPr/>
        <p:txBody>
          <a:bodyPr>
            <a:normAutofit/>
          </a:bodyPr>
          <a:lstStyle/>
          <a:p>
            <a:pPr lvl="0"/>
            <a:r>
              <a:rPr lang="en-US" b="1" dirty="0" smtClean="0"/>
              <a:t>How does </a:t>
            </a:r>
            <a:r>
              <a:rPr lang="en-US" b="1" i="1" dirty="0" smtClean="0"/>
              <a:t>weight</a:t>
            </a:r>
            <a:r>
              <a:rPr lang="en-US" b="1" dirty="0" smtClean="0"/>
              <a:t> differ from </a:t>
            </a:r>
            <a:r>
              <a:rPr lang="en-US" b="1" i="1" dirty="0" smtClean="0"/>
              <a:t>mass</a:t>
            </a:r>
            <a:r>
              <a:rPr lang="en-US" b="1" dirty="0" smtClean="0"/>
              <a:t>?</a:t>
            </a:r>
            <a:endParaRPr lang="en-US" dirty="0" smtClean="0"/>
          </a:p>
          <a:p>
            <a:pPr lvl="1"/>
            <a:r>
              <a:rPr lang="en-US" b="1" dirty="0" smtClean="0">
                <a:solidFill>
                  <a:srgbClr val="FF0000"/>
                </a:solidFill>
              </a:rPr>
              <a:t>Weight is a force equal to the mass of an object times the acceleration due to gravity acting on the object.</a:t>
            </a:r>
            <a:endParaRPr lang="en-US" dirty="0" smtClean="0">
              <a:solidFill>
                <a:srgbClr val="FF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REVIEW QUIZ</a:t>
            </a:r>
            <a:endParaRPr lang="en-US" dirty="0"/>
          </a:p>
        </p:txBody>
      </p:sp>
      <p:sp>
        <p:nvSpPr>
          <p:cNvPr id="3" name="Content Placeholder 2"/>
          <p:cNvSpPr>
            <a:spLocks noGrp="1"/>
          </p:cNvSpPr>
          <p:nvPr>
            <p:ph idx="1"/>
          </p:nvPr>
        </p:nvSpPr>
        <p:spPr/>
        <p:txBody>
          <a:bodyPr>
            <a:normAutofit/>
          </a:bodyPr>
          <a:lstStyle/>
          <a:p>
            <a:pPr lvl="0"/>
            <a:r>
              <a:rPr lang="en-US" b="1" dirty="0" smtClean="0"/>
              <a:t>Newton’s Second Law of Motion is best described by an equation.  What is that equation?</a:t>
            </a:r>
            <a:endParaRPr lang="en-US"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REVIEW QUIZ</a:t>
            </a:r>
            <a:endParaRPr lang="en-US" dirty="0"/>
          </a:p>
        </p:txBody>
      </p:sp>
      <p:sp>
        <p:nvSpPr>
          <p:cNvPr id="3" name="Content Placeholder 2"/>
          <p:cNvSpPr>
            <a:spLocks noGrp="1"/>
          </p:cNvSpPr>
          <p:nvPr>
            <p:ph idx="1"/>
          </p:nvPr>
        </p:nvSpPr>
        <p:spPr/>
        <p:txBody>
          <a:bodyPr>
            <a:normAutofit/>
          </a:bodyPr>
          <a:lstStyle/>
          <a:p>
            <a:pPr lvl="0"/>
            <a:r>
              <a:rPr lang="en-US" b="1" dirty="0" smtClean="0"/>
              <a:t>Newton’s Second Law of Motion is best described by an equation.  What is that equation?</a:t>
            </a:r>
            <a:endParaRPr lang="en-US" dirty="0" smtClean="0"/>
          </a:p>
        </p:txBody>
      </p:sp>
      <p:graphicFrame>
        <p:nvGraphicFramePr>
          <p:cNvPr id="4" name="Object 3"/>
          <p:cNvGraphicFramePr>
            <a:graphicFrameLocks noChangeAspect="1"/>
          </p:cNvGraphicFramePr>
          <p:nvPr/>
        </p:nvGraphicFramePr>
        <p:xfrm>
          <a:off x="1905000" y="3505200"/>
          <a:ext cx="2194485" cy="793750"/>
        </p:xfrm>
        <a:graphic>
          <a:graphicData uri="http://schemas.openxmlformats.org/presentationml/2006/ole">
            <mc:AlternateContent xmlns:mc="http://schemas.openxmlformats.org/markup-compatibility/2006">
              <mc:Choice xmlns:v="urn:schemas-microsoft-com:vml" Requires="v">
                <p:oleObj spid="_x0000_s1030" name="Equation" r:id="rId3" imgW="596880" imgH="215640" progId="Equation.3">
                  <p:embed/>
                </p:oleObj>
              </mc:Choice>
              <mc:Fallback>
                <p:oleObj name="Equation" r:id="rId3" imgW="596880" imgH="215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3505200"/>
                        <a:ext cx="2194485" cy="793750"/>
                      </a:xfrm>
                      <a:prstGeom prst="rect">
                        <a:avLst/>
                      </a:prstGeom>
                      <a:solidFill>
                        <a:srgbClr val="FF0000"/>
                      </a:solidFill>
                    </p:spPr>
                  </p:pic>
                </p:oleObj>
              </mc:Fallback>
            </mc:AlternateContent>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REVIEW QUIZ</a:t>
            </a:r>
            <a:endParaRPr lang="en-US" dirty="0"/>
          </a:p>
        </p:txBody>
      </p:sp>
      <p:sp>
        <p:nvSpPr>
          <p:cNvPr id="3" name="Content Placeholder 2"/>
          <p:cNvSpPr>
            <a:spLocks noGrp="1"/>
          </p:cNvSpPr>
          <p:nvPr>
            <p:ph idx="1"/>
          </p:nvPr>
        </p:nvSpPr>
        <p:spPr/>
        <p:txBody>
          <a:bodyPr>
            <a:normAutofit/>
          </a:bodyPr>
          <a:lstStyle/>
          <a:p>
            <a:pPr lvl="0"/>
            <a:r>
              <a:rPr lang="en-US" b="1" dirty="0" smtClean="0"/>
              <a:t>What </a:t>
            </a:r>
            <a:r>
              <a:rPr lang="en-US" b="1" dirty="0" smtClean="0"/>
              <a:t>does the </a:t>
            </a:r>
            <a:r>
              <a:rPr lang="en-US" b="1" dirty="0" smtClean="0"/>
              <a:t>“</a:t>
            </a:r>
            <a:r>
              <a:rPr lang="el-GR" b="1" dirty="0" smtClean="0"/>
              <a:t>Σ</a:t>
            </a:r>
            <a:r>
              <a:rPr lang="en-US" b="1" dirty="0" smtClean="0"/>
              <a:t>F” in the above equation mean?</a:t>
            </a:r>
            <a:endParaRPr lang="en-US" dirty="0"/>
          </a:p>
        </p:txBody>
      </p:sp>
      <p:cxnSp>
        <p:nvCxnSpPr>
          <p:cNvPr id="5" name="Straight Arrow Connector 4"/>
          <p:cNvCxnSpPr/>
          <p:nvPr/>
        </p:nvCxnSpPr>
        <p:spPr>
          <a:xfrm>
            <a:off x="4267200" y="1828800"/>
            <a:ext cx="2286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REVIEW QUIZ</a:t>
            </a:r>
            <a:endParaRPr lang="en-US" dirty="0"/>
          </a:p>
        </p:txBody>
      </p:sp>
      <p:sp>
        <p:nvSpPr>
          <p:cNvPr id="3" name="Content Placeholder 2"/>
          <p:cNvSpPr>
            <a:spLocks noGrp="1"/>
          </p:cNvSpPr>
          <p:nvPr>
            <p:ph idx="1"/>
          </p:nvPr>
        </p:nvSpPr>
        <p:spPr/>
        <p:txBody>
          <a:bodyPr>
            <a:normAutofit/>
          </a:bodyPr>
          <a:lstStyle/>
          <a:p>
            <a:pPr lvl="0"/>
            <a:r>
              <a:rPr lang="en-US" b="1" dirty="0" smtClean="0"/>
              <a:t>What does the “</a:t>
            </a:r>
            <a:r>
              <a:rPr lang="el-GR" b="1" dirty="0" smtClean="0"/>
              <a:t>Σ</a:t>
            </a:r>
            <a:r>
              <a:rPr lang="en-US" b="1" dirty="0" smtClean="0"/>
              <a:t>F” in the previous equation mean?</a:t>
            </a:r>
          </a:p>
          <a:p>
            <a:pPr lvl="1"/>
            <a:r>
              <a:rPr lang="en-US" b="1" dirty="0" smtClean="0">
                <a:solidFill>
                  <a:srgbClr val="FF0000"/>
                </a:solidFill>
              </a:rPr>
              <a:t>The vector sum of all forces.</a:t>
            </a:r>
            <a:endParaRPr lang="en-US" dirty="0"/>
          </a:p>
        </p:txBody>
      </p:sp>
      <p:cxnSp>
        <p:nvCxnSpPr>
          <p:cNvPr id="5" name="Straight Arrow Connector 4"/>
          <p:cNvCxnSpPr/>
          <p:nvPr/>
        </p:nvCxnSpPr>
        <p:spPr>
          <a:xfrm>
            <a:off x="4267200" y="1828800"/>
            <a:ext cx="2286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REVIEW QUIZ</a:t>
            </a:r>
            <a:endParaRPr lang="en-US" dirty="0"/>
          </a:p>
        </p:txBody>
      </p:sp>
      <p:sp>
        <p:nvSpPr>
          <p:cNvPr id="3" name="Content Placeholder 2"/>
          <p:cNvSpPr>
            <a:spLocks noGrp="1"/>
          </p:cNvSpPr>
          <p:nvPr>
            <p:ph idx="1"/>
          </p:nvPr>
        </p:nvSpPr>
        <p:spPr/>
        <p:txBody>
          <a:bodyPr>
            <a:normAutofit/>
          </a:bodyPr>
          <a:lstStyle/>
          <a:p>
            <a:pPr lvl="0"/>
            <a:r>
              <a:rPr lang="en-US" b="1" dirty="0" smtClean="0"/>
              <a:t>What is the SI unit for force and what is it composed of?</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From Reading Activity?</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REVIEW QUIZ</a:t>
            </a:r>
            <a:endParaRPr lang="en-US" dirty="0"/>
          </a:p>
        </p:txBody>
      </p:sp>
      <p:sp>
        <p:nvSpPr>
          <p:cNvPr id="3" name="Content Placeholder 2"/>
          <p:cNvSpPr>
            <a:spLocks noGrp="1"/>
          </p:cNvSpPr>
          <p:nvPr>
            <p:ph idx="1"/>
          </p:nvPr>
        </p:nvSpPr>
        <p:spPr/>
        <p:txBody>
          <a:bodyPr>
            <a:normAutofit/>
          </a:bodyPr>
          <a:lstStyle/>
          <a:p>
            <a:pPr lvl="0"/>
            <a:r>
              <a:rPr lang="en-US" b="1" dirty="0" smtClean="0"/>
              <a:t>What is the SI unit for force and what is it composed of?</a:t>
            </a:r>
            <a:endParaRPr lang="en-US" dirty="0" smtClean="0"/>
          </a:p>
          <a:p>
            <a:pPr lvl="1"/>
            <a:r>
              <a:rPr lang="en-US" b="1" dirty="0" smtClean="0">
                <a:solidFill>
                  <a:srgbClr val="FF0000"/>
                </a:solidFill>
              </a:rPr>
              <a:t>Newton (N), </a:t>
            </a:r>
            <a:r>
              <a:rPr lang="en-US" b="1" dirty="0" err="1" smtClean="0">
                <a:solidFill>
                  <a:srgbClr val="FF0000"/>
                </a:solidFill>
              </a:rPr>
              <a:t>kg∙m</a:t>
            </a:r>
            <a:r>
              <a:rPr lang="en-US" b="1" dirty="0" smtClean="0">
                <a:solidFill>
                  <a:srgbClr val="FF0000"/>
                </a:solidFill>
              </a:rPr>
              <a:t>/s</a:t>
            </a:r>
            <a:r>
              <a:rPr lang="en-US" b="1" baseline="30000" dirty="0" smtClean="0">
                <a:solidFill>
                  <a:srgbClr val="FF0000"/>
                </a:solidFill>
              </a:rPr>
              <a:t>2</a:t>
            </a:r>
            <a:r>
              <a:rPr lang="en-US" b="1" dirty="0" smtClean="0">
                <a:solidFill>
                  <a:srgbClr val="FF0000"/>
                </a:solidFill>
              </a:rPr>
              <a:t> </a:t>
            </a:r>
          </a:p>
          <a:p>
            <a:pPr lvl="1"/>
            <a:r>
              <a:rPr lang="en-US" b="1" dirty="0" smtClean="0">
                <a:solidFill>
                  <a:srgbClr val="FF0000"/>
                </a:solidFill>
              </a:rPr>
              <a:t>Remember: </a:t>
            </a:r>
          </a:p>
          <a:p>
            <a:pPr lvl="2"/>
            <a:r>
              <a:rPr lang="en-US" b="1" dirty="0" smtClean="0">
                <a:solidFill>
                  <a:srgbClr val="FF0000"/>
                </a:solidFill>
              </a:rPr>
              <a:t>F = ma</a:t>
            </a:r>
          </a:p>
          <a:p>
            <a:pPr lvl="2"/>
            <a:r>
              <a:rPr lang="en-US" b="1" dirty="0" smtClean="0">
                <a:solidFill>
                  <a:srgbClr val="FF0000"/>
                </a:solidFill>
              </a:rPr>
              <a:t>F (N) = m (kg) a (m/s</a:t>
            </a:r>
            <a:r>
              <a:rPr lang="en-US" b="1" baseline="30000" dirty="0" smtClean="0">
                <a:solidFill>
                  <a:srgbClr val="FF0000"/>
                </a:solidFill>
              </a:rPr>
              <a:t>2</a:t>
            </a:r>
            <a:r>
              <a:rPr lang="en-US" b="1" dirty="0" smtClean="0">
                <a:solidFill>
                  <a:srgbClr val="FF0000"/>
                </a:solidFill>
              </a:rPr>
              <a:t>)</a:t>
            </a:r>
            <a:endParaRPr lang="en-US" dirty="0" smtClean="0">
              <a:solidFill>
                <a:srgbClr val="FF0000"/>
              </a:solidFill>
            </a:endParaRP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REVIEW QUIZ</a:t>
            </a:r>
            <a:endParaRPr lang="en-US" dirty="0"/>
          </a:p>
        </p:txBody>
      </p:sp>
      <p:sp>
        <p:nvSpPr>
          <p:cNvPr id="3" name="Content Placeholder 2"/>
          <p:cNvSpPr>
            <a:spLocks noGrp="1"/>
          </p:cNvSpPr>
          <p:nvPr>
            <p:ph idx="1"/>
          </p:nvPr>
        </p:nvSpPr>
        <p:spPr/>
        <p:txBody>
          <a:bodyPr>
            <a:normAutofit/>
          </a:bodyPr>
          <a:lstStyle/>
          <a:p>
            <a:pPr lvl="0"/>
            <a:r>
              <a:rPr lang="en-US" b="1" dirty="0" smtClean="0"/>
              <a:t>What is Newton’s Third Law of Motion?</a:t>
            </a:r>
            <a:endParaRPr lang="en-US"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REVIEW QUIZ</a:t>
            </a:r>
            <a:endParaRPr lang="en-US" dirty="0"/>
          </a:p>
        </p:txBody>
      </p:sp>
      <p:sp>
        <p:nvSpPr>
          <p:cNvPr id="3" name="Content Placeholder 2"/>
          <p:cNvSpPr>
            <a:spLocks noGrp="1"/>
          </p:cNvSpPr>
          <p:nvPr>
            <p:ph idx="1"/>
          </p:nvPr>
        </p:nvSpPr>
        <p:spPr/>
        <p:txBody>
          <a:bodyPr>
            <a:normAutofit/>
          </a:bodyPr>
          <a:lstStyle/>
          <a:p>
            <a:pPr lvl="0"/>
            <a:r>
              <a:rPr lang="en-US" b="1" dirty="0" smtClean="0"/>
              <a:t>What is Newton’s Third Law of Motion?</a:t>
            </a:r>
            <a:endParaRPr lang="en-US" dirty="0" smtClean="0"/>
          </a:p>
          <a:p>
            <a:pPr lvl="1"/>
            <a:r>
              <a:rPr lang="en-US" b="1" dirty="0" smtClean="0">
                <a:solidFill>
                  <a:srgbClr val="FF0000"/>
                </a:solidFill>
              </a:rPr>
              <a:t>Whenever one object exerts a force on a second object, the second exerts an equal and opposite force on the first.</a:t>
            </a:r>
            <a:endParaRPr lang="en-US" dirty="0" smtClean="0">
              <a:solidFill>
                <a:srgbClr val="FF0000"/>
              </a:solidFill>
            </a:endParaRPr>
          </a:p>
          <a:p>
            <a:pPr lvl="3">
              <a:buNone/>
            </a:pPr>
            <a:r>
              <a:rPr lang="en-US" b="1" dirty="0" smtClean="0">
                <a:solidFill>
                  <a:srgbClr val="FF0000"/>
                </a:solidFill>
              </a:rPr>
              <a:t>		Or,</a:t>
            </a:r>
            <a:endParaRPr lang="en-US" dirty="0" smtClean="0">
              <a:solidFill>
                <a:srgbClr val="FF0000"/>
              </a:solidFill>
            </a:endParaRPr>
          </a:p>
          <a:p>
            <a:pPr lvl="1"/>
            <a:r>
              <a:rPr lang="en-US" b="1" dirty="0" smtClean="0">
                <a:solidFill>
                  <a:srgbClr val="FF0000"/>
                </a:solidFill>
              </a:rPr>
              <a:t>For every action, there is an equal and opposite reaction.</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1200"/>
            <a:ext cx="7772400" cy="4648200"/>
          </a:xfrm>
        </p:spPr>
        <p:txBody>
          <a:bodyPr/>
          <a:lstStyle/>
          <a:p>
            <a:r>
              <a:rPr lang="en-US" dirty="0" smtClean="0">
                <a:solidFill>
                  <a:srgbClr val="FF0000"/>
                </a:solidFill>
              </a:rPr>
              <a:t>Difference Between 4-1 to 4-6 and 4-7???</a:t>
            </a:r>
            <a:r>
              <a:rPr lang="en-US" dirty="0" smtClean="0"/>
              <a:t/>
            </a:r>
            <a:br>
              <a:rPr lang="en-US" dirty="0" smtClean="0"/>
            </a:b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1200"/>
            <a:ext cx="7772400" cy="4648200"/>
          </a:xfrm>
        </p:spPr>
        <p:txBody>
          <a:bodyPr/>
          <a:lstStyle/>
          <a:p>
            <a:r>
              <a:rPr lang="en-US" dirty="0" smtClean="0">
                <a:solidFill>
                  <a:srgbClr val="FF0000"/>
                </a:solidFill>
              </a:rPr>
              <a:t>Difference Between 4-1 to 4-6 and 4-7???</a:t>
            </a:r>
            <a:br>
              <a:rPr lang="en-US" dirty="0" smtClean="0">
                <a:solidFill>
                  <a:srgbClr val="FF0000"/>
                </a:solidFill>
              </a:rPr>
            </a:br>
            <a:r>
              <a:rPr lang="en-US" dirty="0" smtClean="0"/>
              <a:t/>
            </a:r>
            <a:br>
              <a:rPr lang="en-US" dirty="0" smtClean="0"/>
            </a:br>
            <a:r>
              <a:rPr lang="en-US" dirty="0" smtClean="0">
                <a:solidFill>
                  <a:schemeClr val="accent1">
                    <a:lumMod val="75000"/>
                  </a:schemeClr>
                </a:solidFill>
              </a:rPr>
              <a:t>Forces Are Not Necessarily In The Same Direction!!!</a:t>
            </a:r>
            <a:r>
              <a:rPr lang="en-US" dirty="0" smtClean="0"/>
              <a:t/>
            </a:r>
            <a:br>
              <a:rPr lang="en-US" dirty="0" smtClean="0"/>
            </a:b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1200"/>
            <a:ext cx="7772400" cy="3352800"/>
          </a:xfrm>
        </p:spPr>
        <p:txBody>
          <a:bodyPr/>
          <a:lstStyle/>
          <a:p>
            <a:r>
              <a:rPr lang="en-US" dirty="0" smtClean="0">
                <a:solidFill>
                  <a:srgbClr val="FF0000"/>
                </a:solidFill>
              </a:rPr>
              <a:t>Difference Between 4-1 to 4-6 and 4-7???</a:t>
            </a:r>
            <a:br>
              <a:rPr lang="en-US" dirty="0" smtClean="0">
                <a:solidFill>
                  <a:srgbClr val="FF0000"/>
                </a:solidFill>
              </a:rPr>
            </a:br>
            <a:r>
              <a:rPr lang="en-US" dirty="0" smtClean="0"/>
              <a:t/>
            </a:r>
            <a:br>
              <a:rPr lang="en-US" dirty="0" smtClean="0"/>
            </a:br>
            <a:r>
              <a:rPr lang="en-US" dirty="0" smtClean="0">
                <a:solidFill>
                  <a:schemeClr val="accent1">
                    <a:lumMod val="75000"/>
                  </a:schemeClr>
                </a:solidFill>
              </a:rPr>
              <a:t>Forces Are Not Necessarily In The Same Direction!!!</a:t>
            </a:r>
            <a:r>
              <a:rPr lang="en-US" dirty="0" smtClean="0"/>
              <a:t/>
            </a:r>
            <a:br>
              <a:rPr lang="en-US" dirty="0" smtClean="0"/>
            </a:br>
            <a:endParaRPr lang="en-US" dirty="0"/>
          </a:p>
        </p:txBody>
      </p:sp>
      <p:sp>
        <p:nvSpPr>
          <p:cNvPr id="3" name="Title 1"/>
          <p:cNvSpPr txBox="1">
            <a:spLocks/>
          </p:cNvSpPr>
          <p:nvPr/>
        </p:nvSpPr>
        <p:spPr>
          <a:xfrm>
            <a:off x="3124200" y="5486400"/>
            <a:ext cx="6705600" cy="990600"/>
          </a:xfrm>
          <a:prstGeom prst="rect">
            <a:avLst/>
          </a:prstGeom>
        </p:spPr>
        <p:txBody>
          <a:bodyPr vert="horz" anchor="t">
            <a:noAutofit/>
          </a:bodyPr>
          <a:lstStyle>
            <a:lvl1pPr marR="9144" algn="l" rtl="0" eaLnBrk="1" latinLnBrk="0" hangingPunct="1">
              <a:spcBef>
                <a:spcPct val="0"/>
              </a:spcBef>
              <a:buNone/>
              <a:defRPr kumimoji="0" sz="4000" b="1" kern="1200" cap="all" spc="0" baseline="0">
                <a:solidFill>
                  <a:schemeClr val="tx2">
                    <a:satMod val="200000"/>
                  </a:schemeClr>
                </a:solidFill>
                <a:effectLst>
                  <a:reflection blurRad="12700" stA="34000" endA="740" endPos="53000" dir="5400000" sy="-100000" algn="bl" rotWithShape="0"/>
                </a:effectLst>
                <a:latin typeface="+mj-lt"/>
                <a:ea typeface="+mj-ea"/>
                <a:cs typeface="+mj-cs"/>
              </a:defRPr>
            </a:lvl1pPr>
            <a:extLst/>
          </a:lstStyle>
          <a:p>
            <a:r>
              <a:rPr lang="en-US" sz="5400" dirty="0" smtClean="0">
                <a:solidFill>
                  <a:srgbClr val="FFFF00"/>
                </a:solidFill>
              </a:rPr>
              <a:t>AAARRRGGGHHH!!!</a:t>
            </a:r>
            <a:br>
              <a:rPr lang="en-US" sz="5400" dirty="0" smtClean="0">
                <a:solidFill>
                  <a:srgbClr val="FFFF00"/>
                </a:solidFill>
              </a:rPr>
            </a:br>
            <a:endParaRPr lang="en-US" sz="5400" dirty="0">
              <a:solidFill>
                <a:srgbClr val="FFFF00"/>
              </a:solidFill>
            </a:endParaRPr>
          </a:p>
        </p:txBody>
      </p:sp>
    </p:spTree>
    <p:extLst>
      <p:ext uri="{BB962C8B-B14F-4D97-AF65-F5344CB8AC3E}">
        <p14:creationId xmlns:p14="http://schemas.microsoft.com/office/powerpoint/2010/main" val="40327241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Vector Forces and Free-Body Diagrams</a:t>
            </a:r>
            <a:r>
              <a:rPr lang="en-US" sz="2000" dirty="0" smtClean="0"/>
              <a:t/>
            </a:r>
            <a:br>
              <a:rPr lang="en-US" sz="2000" dirty="0" smtClean="0"/>
            </a:br>
            <a:endParaRPr lang="en-US" dirty="0"/>
          </a:p>
        </p:txBody>
      </p:sp>
      <p:sp>
        <p:nvSpPr>
          <p:cNvPr id="3" name="Content Placeholder 2"/>
          <p:cNvSpPr>
            <a:spLocks noGrp="1"/>
          </p:cNvSpPr>
          <p:nvPr>
            <p:ph idx="1"/>
          </p:nvPr>
        </p:nvSpPr>
        <p:spPr>
          <a:xfrm>
            <a:off x="914400" y="1905000"/>
            <a:ext cx="7772400" cy="4450560"/>
          </a:xfrm>
        </p:spPr>
        <p:txBody>
          <a:bodyPr/>
          <a:lstStyle/>
          <a:p>
            <a:r>
              <a:rPr lang="en-US" sz="3200" b="1" dirty="0" smtClean="0"/>
              <a:t>Newton’s Second Law,                       , says that the acceleration of an object is proportional to the net sum of the vector forces acting on the object.  </a:t>
            </a:r>
            <a:r>
              <a:rPr lang="en-US" sz="3200" b="1" i="1" dirty="0" smtClean="0"/>
              <a:t>What will be the acceleration on the box below?</a:t>
            </a:r>
            <a:endParaRPr lang="en-US" dirty="0"/>
          </a:p>
        </p:txBody>
      </p:sp>
      <p:graphicFrame>
        <p:nvGraphicFramePr>
          <p:cNvPr id="2051" name="Object 3"/>
          <p:cNvGraphicFramePr>
            <a:graphicFrameLocks noChangeAspect="1"/>
          </p:cNvGraphicFramePr>
          <p:nvPr/>
        </p:nvGraphicFramePr>
        <p:xfrm>
          <a:off x="5486400" y="1752600"/>
          <a:ext cx="1752600" cy="634081"/>
        </p:xfrm>
        <a:graphic>
          <a:graphicData uri="http://schemas.openxmlformats.org/presentationml/2006/ole">
            <mc:AlternateContent xmlns:mc="http://schemas.openxmlformats.org/markup-compatibility/2006">
              <mc:Choice xmlns:v="urn:schemas-microsoft-com:vml" Requires="v">
                <p:oleObj spid="_x0000_s2055" name="Equation" r:id="rId3" imgW="596880" imgH="215640" progId="Equation.3">
                  <p:embed/>
                </p:oleObj>
              </mc:Choice>
              <mc:Fallback>
                <p:oleObj name="Equation" r:id="rId3" imgW="596880" imgH="21564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6400" y="1752600"/>
                        <a:ext cx="1752600" cy="634081"/>
                      </a:xfrm>
                      <a:prstGeom prst="rect">
                        <a:avLst/>
                      </a:prstGeom>
                      <a:solidFill>
                        <a:schemeClr val="tx1"/>
                      </a:solidFill>
                    </p:spPr>
                  </p:pic>
                </p:oleObj>
              </mc:Fallback>
            </mc:AlternateContent>
          </a:graphicData>
        </a:graphic>
      </p:graphicFrame>
      <p:sp>
        <p:nvSpPr>
          <p:cNvPr id="2060"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15" name="Group 14"/>
          <p:cNvGrpSpPr/>
          <p:nvPr/>
        </p:nvGrpSpPr>
        <p:grpSpPr>
          <a:xfrm>
            <a:off x="685800" y="4914539"/>
            <a:ext cx="2266950" cy="1714861"/>
            <a:chOff x="2057400" y="4914539"/>
            <a:chExt cx="2266950" cy="1714861"/>
          </a:xfrm>
        </p:grpSpPr>
        <p:sp>
          <p:nvSpPr>
            <p:cNvPr id="2059" name="Rectangle 11"/>
            <p:cNvSpPr>
              <a:spLocks noChangeArrowheads="1"/>
            </p:cNvSpPr>
            <p:nvPr/>
          </p:nvSpPr>
          <p:spPr bwMode="auto">
            <a:xfrm>
              <a:off x="2496308" y="5715781"/>
              <a:ext cx="914021" cy="913619"/>
            </a:xfrm>
            <a:prstGeom prst="rect">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58" name="AutoShape 10"/>
            <p:cNvSpPr>
              <a:spLocks noChangeArrowheads="1"/>
            </p:cNvSpPr>
            <p:nvPr/>
          </p:nvSpPr>
          <p:spPr bwMode="auto">
            <a:xfrm>
              <a:off x="2846291" y="4914539"/>
              <a:ext cx="245814" cy="801242"/>
            </a:xfrm>
            <a:prstGeom prst="upArrow">
              <a:avLst>
                <a:gd name="adj1" fmla="val 50000"/>
                <a:gd name="adj2" fmla="val 81525"/>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57" name="AutoShape 9"/>
            <p:cNvSpPr>
              <a:spLocks noChangeArrowheads="1"/>
            </p:cNvSpPr>
            <p:nvPr/>
          </p:nvSpPr>
          <p:spPr bwMode="auto">
            <a:xfrm rot="5400000">
              <a:off x="3688591" y="5751794"/>
              <a:ext cx="245071" cy="801595"/>
            </a:xfrm>
            <a:prstGeom prst="upArrow">
              <a:avLst>
                <a:gd name="adj1" fmla="val 50000"/>
                <a:gd name="adj2" fmla="val 81736"/>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55" name="Text Box 7"/>
            <p:cNvSpPr txBox="1">
              <a:spLocks noChangeArrowheads="1"/>
            </p:cNvSpPr>
            <p:nvPr/>
          </p:nvSpPr>
          <p:spPr bwMode="auto">
            <a:xfrm>
              <a:off x="2057400" y="5168499"/>
              <a:ext cx="961024" cy="42347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100 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4" name="Text Box 6"/>
            <p:cNvSpPr txBox="1">
              <a:spLocks noChangeArrowheads="1"/>
            </p:cNvSpPr>
            <p:nvPr/>
          </p:nvSpPr>
          <p:spPr bwMode="auto">
            <a:xfrm>
              <a:off x="3363326" y="6205923"/>
              <a:ext cx="961024" cy="42347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100 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3" name="Text Box 5"/>
            <p:cNvSpPr txBox="1">
              <a:spLocks noChangeArrowheads="1"/>
            </p:cNvSpPr>
            <p:nvPr/>
          </p:nvSpPr>
          <p:spPr bwMode="auto">
            <a:xfrm>
              <a:off x="2496308" y="5944345"/>
              <a:ext cx="961024" cy="42347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70 kg</a:t>
              </a:r>
              <a:endParaRPr kumimoji="0" lang="en-US" sz="1800" b="0" i="0" u="none" strike="noStrike" cap="none" normalizeH="0" baseline="0" dirty="0" smtClean="0">
                <a:ln>
                  <a:noFill/>
                </a:ln>
                <a:solidFill>
                  <a:schemeClr val="bg1"/>
                </a:solidFill>
                <a:effectLst/>
                <a:latin typeface="Arial" pitchFamily="34" charset="0"/>
                <a:cs typeface="Arial" pitchFamily="34" charset="0"/>
              </a:endParaRPr>
            </a:p>
          </p:txBody>
        </p:sp>
      </p:gr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Vector Forces and Free-Body Diagrams</a:t>
            </a:r>
            <a:r>
              <a:rPr lang="en-US" sz="2000" dirty="0" smtClean="0"/>
              <a:t/>
            </a:r>
            <a:br>
              <a:rPr lang="en-US" sz="2000" dirty="0" smtClean="0"/>
            </a:br>
            <a:endParaRPr lang="en-US" dirty="0"/>
          </a:p>
        </p:txBody>
      </p:sp>
      <p:sp>
        <p:nvSpPr>
          <p:cNvPr id="3" name="Content Placeholder 2"/>
          <p:cNvSpPr>
            <a:spLocks noGrp="1"/>
          </p:cNvSpPr>
          <p:nvPr>
            <p:ph idx="1"/>
          </p:nvPr>
        </p:nvSpPr>
        <p:spPr>
          <a:xfrm>
            <a:off x="914400" y="1905000"/>
            <a:ext cx="7772400" cy="4450560"/>
          </a:xfrm>
        </p:spPr>
        <p:txBody>
          <a:bodyPr/>
          <a:lstStyle/>
          <a:p>
            <a:r>
              <a:rPr lang="en-US" sz="3200" b="1" dirty="0" smtClean="0"/>
              <a:t>Newton’s Second Law,                       , says that the acceleration of an object is proportional to the net sum of the vector forces acting on the object.  </a:t>
            </a:r>
            <a:r>
              <a:rPr lang="en-US" sz="3200" b="1" i="1" dirty="0" smtClean="0"/>
              <a:t>What will be the acceleration on the box below?</a:t>
            </a:r>
            <a:endParaRPr lang="en-US" dirty="0"/>
          </a:p>
        </p:txBody>
      </p:sp>
      <p:graphicFrame>
        <p:nvGraphicFramePr>
          <p:cNvPr id="2051" name="Object 3"/>
          <p:cNvGraphicFramePr>
            <a:graphicFrameLocks noChangeAspect="1"/>
          </p:cNvGraphicFramePr>
          <p:nvPr/>
        </p:nvGraphicFramePr>
        <p:xfrm>
          <a:off x="5486400" y="1752600"/>
          <a:ext cx="1752600" cy="634081"/>
        </p:xfrm>
        <a:graphic>
          <a:graphicData uri="http://schemas.openxmlformats.org/presentationml/2006/ole">
            <mc:AlternateContent xmlns:mc="http://schemas.openxmlformats.org/markup-compatibility/2006">
              <mc:Choice xmlns:v="urn:schemas-microsoft-com:vml" Requires="v">
                <p:oleObj spid="_x0000_s54278" name="Equation" r:id="rId3" imgW="596880" imgH="215640" progId="Equation.3">
                  <p:embed/>
                </p:oleObj>
              </mc:Choice>
              <mc:Fallback>
                <p:oleObj name="Equation" r:id="rId3" imgW="596880" imgH="21564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6400" y="1752600"/>
                        <a:ext cx="1752600" cy="634081"/>
                      </a:xfrm>
                      <a:prstGeom prst="rect">
                        <a:avLst/>
                      </a:prstGeom>
                      <a:solidFill>
                        <a:schemeClr val="tx1"/>
                      </a:solidFill>
                    </p:spPr>
                  </p:pic>
                </p:oleObj>
              </mc:Fallback>
            </mc:AlternateContent>
          </a:graphicData>
        </a:graphic>
      </p:graphicFrame>
      <p:sp>
        <p:nvSpPr>
          <p:cNvPr id="2060"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428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54275" name="Group 3"/>
          <p:cNvGrpSpPr>
            <a:grpSpLocks/>
          </p:cNvGrpSpPr>
          <p:nvPr/>
        </p:nvGrpSpPr>
        <p:grpSpPr bwMode="auto">
          <a:xfrm>
            <a:off x="304800" y="4495800"/>
            <a:ext cx="2266950" cy="1982788"/>
            <a:chOff x="1617" y="4417"/>
            <a:chExt cx="3569" cy="3123"/>
          </a:xfrm>
        </p:grpSpPr>
        <p:sp>
          <p:nvSpPr>
            <p:cNvPr id="54282" name="Rectangle 10"/>
            <p:cNvSpPr>
              <a:spLocks noChangeArrowheads="1"/>
            </p:cNvSpPr>
            <p:nvPr/>
          </p:nvSpPr>
          <p:spPr bwMode="auto">
            <a:xfrm>
              <a:off x="2308" y="6101"/>
              <a:ext cx="1439" cy="1439"/>
            </a:xfrm>
            <a:prstGeom prst="rect">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4281" name="AutoShape 9"/>
            <p:cNvSpPr>
              <a:spLocks noChangeArrowheads="1"/>
            </p:cNvSpPr>
            <p:nvPr/>
          </p:nvSpPr>
          <p:spPr bwMode="auto">
            <a:xfrm>
              <a:off x="2859" y="4839"/>
              <a:ext cx="387" cy="1262"/>
            </a:xfrm>
            <a:prstGeom prst="upArrow">
              <a:avLst>
                <a:gd name="adj1" fmla="val 50000"/>
                <a:gd name="adj2" fmla="val 81525"/>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4280" name="AutoShape 8"/>
            <p:cNvSpPr>
              <a:spLocks noChangeArrowheads="1"/>
            </p:cNvSpPr>
            <p:nvPr/>
          </p:nvSpPr>
          <p:spPr bwMode="auto">
            <a:xfrm rot="5400000">
              <a:off x="4185" y="6158"/>
              <a:ext cx="386" cy="1262"/>
            </a:xfrm>
            <a:prstGeom prst="upArrow">
              <a:avLst>
                <a:gd name="adj1" fmla="val 50000"/>
                <a:gd name="adj2" fmla="val 81736"/>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4279" name="AutoShape 7"/>
            <p:cNvSpPr>
              <a:spLocks noChangeArrowheads="1"/>
            </p:cNvSpPr>
            <p:nvPr/>
          </p:nvSpPr>
          <p:spPr bwMode="auto">
            <a:xfrm rot="2597032">
              <a:off x="4237" y="4417"/>
              <a:ext cx="387" cy="1948"/>
            </a:xfrm>
            <a:prstGeom prst="upArrow">
              <a:avLst>
                <a:gd name="adj1" fmla="val 50000"/>
                <a:gd name="adj2" fmla="val 125840"/>
              </a:avLst>
            </a:prstGeom>
            <a:solidFill>
              <a:srgbClr val="FFFFFF"/>
            </a:solidFill>
            <a:ln w="38100">
              <a:solidFill>
                <a:srgbClr val="00B05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4278" name="Text Box 6"/>
            <p:cNvSpPr txBox="1">
              <a:spLocks noChangeArrowheads="1"/>
            </p:cNvSpPr>
            <p:nvPr/>
          </p:nvSpPr>
          <p:spPr bwMode="auto">
            <a:xfrm>
              <a:off x="1617" y="5239"/>
              <a:ext cx="1513" cy="6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100 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4277" name="Text Box 5"/>
            <p:cNvSpPr txBox="1">
              <a:spLocks noChangeArrowheads="1"/>
            </p:cNvSpPr>
            <p:nvPr/>
          </p:nvSpPr>
          <p:spPr bwMode="auto">
            <a:xfrm>
              <a:off x="3673" y="6873"/>
              <a:ext cx="1513" cy="6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100 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4276" name="Text Box 4"/>
            <p:cNvSpPr txBox="1">
              <a:spLocks noChangeArrowheads="1"/>
            </p:cNvSpPr>
            <p:nvPr/>
          </p:nvSpPr>
          <p:spPr bwMode="auto">
            <a:xfrm>
              <a:off x="2308" y="6461"/>
              <a:ext cx="1513" cy="6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70 kg</a:t>
              </a:r>
              <a:endParaRPr kumimoji="0" lang="en-US" sz="1800" b="0" i="0" u="none" strike="noStrike" cap="none" normalizeH="0" baseline="0" dirty="0" smtClean="0">
                <a:ln>
                  <a:noFill/>
                </a:ln>
                <a:solidFill>
                  <a:schemeClr val="bg1"/>
                </a:solidFill>
                <a:effectLst/>
                <a:latin typeface="Arial" pitchFamily="34" charset="0"/>
                <a:cs typeface="Arial" pitchFamily="34" charset="0"/>
              </a:endParaRPr>
            </a:p>
          </p:txBody>
        </p:sp>
      </p:grpSp>
      <p:grpSp>
        <p:nvGrpSpPr>
          <p:cNvPr id="31" name="Group 30"/>
          <p:cNvGrpSpPr/>
          <p:nvPr/>
        </p:nvGrpSpPr>
        <p:grpSpPr>
          <a:xfrm>
            <a:off x="3200400" y="4551614"/>
            <a:ext cx="2408824" cy="2079374"/>
            <a:chOff x="3200400" y="4551614"/>
            <a:chExt cx="2408824" cy="2079374"/>
          </a:xfrm>
        </p:grpSpPr>
        <p:sp>
          <p:nvSpPr>
            <p:cNvPr id="24" name="AutoShape 9"/>
            <p:cNvSpPr>
              <a:spLocks noChangeArrowheads="1"/>
            </p:cNvSpPr>
            <p:nvPr/>
          </p:nvSpPr>
          <p:spPr bwMode="auto">
            <a:xfrm>
              <a:off x="4419600" y="4724400"/>
              <a:ext cx="304800" cy="1487042"/>
            </a:xfrm>
            <a:prstGeom prst="upArrow">
              <a:avLst>
                <a:gd name="adj1" fmla="val 50000"/>
                <a:gd name="adj2" fmla="val 81525"/>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5" name="AutoShape 8"/>
            <p:cNvSpPr>
              <a:spLocks noChangeArrowheads="1"/>
            </p:cNvSpPr>
            <p:nvPr/>
          </p:nvSpPr>
          <p:spPr bwMode="auto">
            <a:xfrm rot="5400000">
              <a:off x="3692004" y="5528196"/>
              <a:ext cx="256915" cy="1240124"/>
            </a:xfrm>
            <a:prstGeom prst="upArrow">
              <a:avLst>
                <a:gd name="adj1" fmla="val 50000"/>
                <a:gd name="adj2" fmla="val 81736"/>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6" name="AutoShape 7"/>
            <p:cNvSpPr>
              <a:spLocks noChangeArrowheads="1"/>
            </p:cNvSpPr>
            <p:nvPr/>
          </p:nvSpPr>
          <p:spPr bwMode="auto">
            <a:xfrm rot="2597032">
              <a:off x="3706739" y="4551614"/>
              <a:ext cx="297244" cy="1817261"/>
            </a:xfrm>
            <a:prstGeom prst="upArrow">
              <a:avLst>
                <a:gd name="adj1" fmla="val 50000"/>
                <a:gd name="adj2" fmla="val 125840"/>
              </a:avLst>
            </a:prstGeom>
            <a:solidFill>
              <a:srgbClr val="FFFFFF"/>
            </a:solidFill>
            <a:ln w="38100">
              <a:solidFill>
                <a:srgbClr val="00B05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7" name="Text Box 6"/>
            <p:cNvSpPr txBox="1">
              <a:spLocks noChangeArrowheads="1"/>
            </p:cNvSpPr>
            <p:nvPr/>
          </p:nvSpPr>
          <p:spPr bwMode="auto">
            <a:xfrm>
              <a:off x="4648200" y="5410200"/>
              <a:ext cx="961024" cy="42347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100 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 name="Text Box 5"/>
            <p:cNvSpPr txBox="1">
              <a:spLocks noChangeArrowheads="1"/>
            </p:cNvSpPr>
            <p:nvPr/>
          </p:nvSpPr>
          <p:spPr bwMode="auto">
            <a:xfrm>
              <a:off x="3591926" y="6207511"/>
              <a:ext cx="961024" cy="42347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100 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Vector Forces and Free-Body Diagrams</a:t>
            </a:r>
            <a:r>
              <a:rPr lang="en-US" sz="2000" dirty="0" smtClean="0"/>
              <a:t/>
            </a:r>
            <a:br>
              <a:rPr lang="en-US" sz="2000" dirty="0" smtClean="0"/>
            </a:br>
            <a:endParaRPr lang="en-US" dirty="0"/>
          </a:p>
        </p:txBody>
      </p:sp>
      <p:sp>
        <p:nvSpPr>
          <p:cNvPr id="3" name="Content Placeholder 2"/>
          <p:cNvSpPr>
            <a:spLocks noGrp="1"/>
          </p:cNvSpPr>
          <p:nvPr>
            <p:ph idx="1"/>
          </p:nvPr>
        </p:nvSpPr>
        <p:spPr>
          <a:xfrm>
            <a:off x="152400" y="1905000"/>
            <a:ext cx="5257800" cy="2743200"/>
          </a:xfrm>
        </p:spPr>
        <p:txBody>
          <a:bodyPr>
            <a:normAutofit fontScale="85000" lnSpcReduction="10000"/>
          </a:bodyPr>
          <a:lstStyle/>
          <a:p>
            <a:r>
              <a:rPr lang="en-US" sz="3200" b="1" dirty="0" smtClean="0"/>
              <a:t>Newton’s Second Law,                  says that the acceleration of an object is proportional to the net sum of the vector forces acting on the object.  </a:t>
            </a:r>
            <a:r>
              <a:rPr lang="en-US" sz="3200" b="1" i="1" dirty="0" smtClean="0"/>
              <a:t>What will be the acceleration on the box below?</a:t>
            </a:r>
            <a:endParaRPr lang="en-US" dirty="0"/>
          </a:p>
        </p:txBody>
      </p:sp>
      <p:graphicFrame>
        <p:nvGraphicFramePr>
          <p:cNvPr id="2051" name="Object 3"/>
          <p:cNvGraphicFramePr>
            <a:graphicFrameLocks noChangeAspect="1"/>
          </p:cNvGraphicFramePr>
          <p:nvPr/>
        </p:nvGraphicFramePr>
        <p:xfrm>
          <a:off x="4053156" y="1869381"/>
          <a:ext cx="1219200" cy="441100"/>
        </p:xfrm>
        <a:graphic>
          <a:graphicData uri="http://schemas.openxmlformats.org/presentationml/2006/ole">
            <mc:AlternateContent xmlns:mc="http://schemas.openxmlformats.org/markup-compatibility/2006">
              <mc:Choice xmlns:v="urn:schemas-microsoft-com:vml" Requires="v">
                <p:oleObj spid="_x0000_s55306" name="Equation" r:id="rId3" imgW="596880" imgH="215640" progId="Equation.3">
                  <p:embed/>
                </p:oleObj>
              </mc:Choice>
              <mc:Fallback>
                <p:oleObj name="Equation" r:id="rId3" imgW="596880" imgH="21564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53156" y="1869381"/>
                        <a:ext cx="1219200" cy="441100"/>
                      </a:xfrm>
                      <a:prstGeom prst="rect">
                        <a:avLst/>
                      </a:prstGeom>
                      <a:solidFill>
                        <a:schemeClr val="tx1"/>
                      </a:solidFill>
                    </p:spPr>
                  </p:pic>
                </p:oleObj>
              </mc:Fallback>
            </mc:AlternateContent>
          </a:graphicData>
        </a:graphic>
      </p:graphicFrame>
      <p:sp>
        <p:nvSpPr>
          <p:cNvPr id="2060"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428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4" name="Group 3"/>
          <p:cNvGrpSpPr>
            <a:grpSpLocks/>
          </p:cNvGrpSpPr>
          <p:nvPr/>
        </p:nvGrpSpPr>
        <p:grpSpPr bwMode="auto">
          <a:xfrm>
            <a:off x="304800" y="4495800"/>
            <a:ext cx="2266950" cy="1982788"/>
            <a:chOff x="1617" y="4417"/>
            <a:chExt cx="3569" cy="3123"/>
          </a:xfrm>
        </p:grpSpPr>
        <p:sp>
          <p:nvSpPr>
            <p:cNvPr id="54282" name="Rectangle 10"/>
            <p:cNvSpPr>
              <a:spLocks noChangeArrowheads="1"/>
            </p:cNvSpPr>
            <p:nvPr/>
          </p:nvSpPr>
          <p:spPr bwMode="auto">
            <a:xfrm>
              <a:off x="2308" y="6101"/>
              <a:ext cx="1439" cy="1439"/>
            </a:xfrm>
            <a:prstGeom prst="rect">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4281" name="AutoShape 9"/>
            <p:cNvSpPr>
              <a:spLocks noChangeArrowheads="1"/>
            </p:cNvSpPr>
            <p:nvPr/>
          </p:nvSpPr>
          <p:spPr bwMode="auto">
            <a:xfrm>
              <a:off x="2859" y="4839"/>
              <a:ext cx="387" cy="1262"/>
            </a:xfrm>
            <a:prstGeom prst="upArrow">
              <a:avLst>
                <a:gd name="adj1" fmla="val 50000"/>
                <a:gd name="adj2" fmla="val 81525"/>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4280" name="AutoShape 8"/>
            <p:cNvSpPr>
              <a:spLocks noChangeArrowheads="1"/>
            </p:cNvSpPr>
            <p:nvPr/>
          </p:nvSpPr>
          <p:spPr bwMode="auto">
            <a:xfrm rot="5400000">
              <a:off x="4185" y="6158"/>
              <a:ext cx="386" cy="1262"/>
            </a:xfrm>
            <a:prstGeom prst="upArrow">
              <a:avLst>
                <a:gd name="adj1" fmla="val 50000"/>
                <a:gd name="adj2" fmla="val 81736"/>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4279" name="AutoShape 7"/>
            <p:cNvSpPr>
              <a:spLocks noChangeArrowheads="1"/>
            </p:cNvSpPr>
            <p:nvPr/>
          </p:nvSpPr>
          <p:spPr bwMode="auto">
            <a:xfrm rot="2597032">
              <a:off x="4237" y="4417"/>
              <a:ext cx="387" cy="1948"/>
            </a:xfrm>
            <a:prstGeom prst="upArrow">
              <a:avLst>
                <a:gd name="adj1" fmla="val 50000"/>
                <a:gd name="adj2" fmla="val 125840"/>
              </a:avLst>
            </a:prstGeom>
            <a:solidFill>
              <a:srgbClr val="FFFFFF"/>
            </a:solidFill>
            <a:ln w="38100">
              <a:solidFill>
                <a:srgbClr val="00B05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4278" name="Text Box 6"/>
            <p:cNvSpPr txBox="1">
              <a:spLocks noChangeArrowheads="1"/>
            </p:cNvSpPr>
            <p:nvPr/>
          </p:nvSpPr>
          <p:spPr bwMode="auto">
            <a:xfrm>
              <a:off x="1617" y="5239"/>
              <a:ext cx="1513" cy="6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100 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4277" name="Text Box 5"/>
            <p:cNvSpPr txBox="1">
              <a:spLocks noChangeArrowheads="1"/>
            </p:cNvSpPr>
            <p:nvPr/>
          </p:nvSpPr>
          <p:spPr bwMode="auto">
            <a:xfrm>
              <a:off x="3673" y="6873"/>
              <a:ext cx="1513" cy="6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100 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4276" name="Text Box 4"/>
            <p:cNvSpPr txBox="1">
              <a:spLocks noChangeArrowheads="1"/>
            </p:cNvSpPr>
            <p:nvPr/>
          </p:nvSpPr>
          <p:spPr bwMode="auto">
            <a:xfrm>
              <a:off x="2308" y="6461"/>
              <a:ext cx="1513" cy="6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70 kg</a:t>
              </a:r>
              <a:endParaRPr kumimoji="0" lang="en-US" sz="1800" b="0" i="0" u="none" strike="noStrike" cap="none" normalizeH="0" baseline="0" dirty="0" smtClean="0">
                <a:ln>
                  <a:noFill/>
                </a:ln>
                <a:solidFill>
                  <a:schemeClr val="bg1"/>
                </a:solidFill>
                <a:effectLst/>
                <a:latin typeface="Arial" pitchFamily="34" charset="0"/>
                <a:cs typeface="Arial" pitchFamily="34" charset="0"/>
              </a:endParaRPr>
            </a:p>
          </p:txBody>
        </p:sp>
      </p:grpSp>
      <p:grpSp>
        <p:nvGrpSpPr>
          <p:cNvPr id="5" name="Group 30"/>
          <p:cNvGrpSpPr/>
          <p:nvPr/>
        </p:nvGrpSpPr>
        <p:grpSpPr>
          <a:xfrm>
            <a:off x="3200400" y="4551614"/>
            <a:ext cx="2408824" cy="2079374"/>
            <a:chOff x="3200400" y="4551614"/>
            <a:chExt cx="2408824" cy="2079374"/>
          </a:xfrm>
        </p:grpSpPr>
        <p:sp>
          <p:nvSpPr>
            <p:cNvPr id="24" name="AutoShape 9"/>
            <p:cNvSpPr>
              <a:spLocks noChangeArrowheads="1"/>
            </p:cNvSpPr>
            <p:nvPr/>
          </p:nvSpPr>
          <p:spPr bwMode="auto">
            <a:xfrm>
              <a:off x="4419600" y="4724400"/>
              <a:ext cx="304800" cy="1487042"/>
            </a:xfrm>
            <a:prstGeom prst="upArrow">
              <a:avLst>
                <a:gd name="adj1" fmla="val 50000"/>
                <a:gd name="adj2" fmla="val 81525"/>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5" name="AutoShape 8"/>
            <p:cNvSpPr>
              <a:spLocks noChangeArrowheads="1"/>
            </p:cNvSpPr>
            <p:nvPr/>
          </p:nvSpPr>
          <p:spPr bwMode="auto">
            <a:xfrm rot="5400000">
              <a:off x="3692004" y="5528196"/>
              <a:ext cx="256915" cy="1240124"/>
            </a:xfrm>
            <a:prstGeom prst="upArrow">
              <a:avLst>
                <a:gd name="adj1" fmla="val 50000"/>
                <a:gd name="adj2" fmla="val 81736"/>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6" name="AutoShape 7"/>
            <p:cNvSpPr>
              <a:spLocks noChangeArrowheads="1"/>
            </p:cNvSpPr>
            <p:nvPr/>
          </p:nvSpPr>
          <p:spPr bwMode="auto">
            <a:xfrm rot="2597032">
              <a:off x="3706739" y="4551614"/>
              <a:ext cx="297244" cy="1817261"/>
            </a:xfrm>
            <a:prstGeom prst="upArrow">
              <a:avLst>
                <a:gd name="adj1" fmla="val 50000"/>
                <a:gd name="adj2" fmla="val 125840"/>
              </a:avLst>
            </a:prstGeom>
            <a:solidFill>
              <a:srgbClr val="FFFFFF"/>
            </a:solidFill>
            <a:ln w="38100">
              <a:solidFill>
                <a:srgbClr val="00B05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7" name="Text Box 6"/>
            <p:cNvSpPr txBox="1">
              <a:spLocks noChangeArrowheads="1"/>
            </p:cNvSpPr>
            <p:nvPr/>
          </p:nvSpPr>
          <p:spPr bwMode="auto">
            <a:xfrm>
              <a:off x="4648200" y="5410200"/>
              <a:ext cx="961024" cy="42347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100 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 name="Text Box 5"/>
            <p:cNvSpPr txBox="1">
              <a:spLocks noChangeArrowheads="1"/>
            </p:cNvSpPr>
            <p:nvPr/>
          </p:nvSpPr>
          <p:spPr bwMode="auto">
            <a:xfrm>
              <a:off x="3591926" y="6207511"/>
              <a:ext cx="961024" cy="42347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100 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aphicFrame>
        <p:nvGraphicFramePr>
          <p:cNvPr id="55299" name="Object 3"/>
          <p:cNvGraphicFramePr>
            <a:graphicFrameLocks noChangeAspect="1"/>
          </p:cNvGraphicFramePr>
          <p:nvPr/>
        </p:nvGraphicFramePr>
        <p:xfrm>
          <a:off x="5715000" y="1998663"/>
          <a:ext cx="3233738" cy="4414837"/>
        </p:xfrm>
        <a:graphic>
          <a:graphicData uri="http://schemas.openxmlformats.org/presentationml/2006/ole">
            <mc:AlternateContent xmlns:mc="http://schemas.openxmlformats.org/markup-compatibility/2006">
              <mc:Choice xmlns:v="urn:schemas-microsoft-com:vml" Requires="v">
                <p:oleObj spid="_x0000_s55307" name="Equation" r:id="rId5" imgW="1206360" imgH="1650960" progId="Equation.3">
                  <p:embed/>
                </p:oleObj>
              </mc:Choice>
              <mc:Fallback>
                <p:oleObj name="Equation" r:id="rId5" imgW="1206360" imgH="165096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15000" y="1998663"/>
                        <a:ext cx="3233738" cy="4414837"/>
                      </a:xfrm>
                      <a:prstGeom prst="rect">
                        <a:avLst/>
                      </a:prstGeom>
                      <a:solidFill>
                        <a:schemeClr val="tx1"/>
                      </a:solidFill>
                    </p:spPr>
                  </p:pic>
                </p:oleObj>
              </mc:Fallback>
            </mc:AlternateContent>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12064"/>
            <a:ext cx="8458200" cy="914400"/>
          </a:xfrm>
        </p:spPr>
        <p:txBody>
          <a:bodyPr/>
          <a:lstStyle/>
          <a:p>
            <a:pPr lvl="0"/>
            <a:r>
              <a:rPr lang="en-US" sz="3600" dirty="0" smtClean="0"/>
              <a:t>Free-Body Diagram or Force Diagram</a:t>
            </a:r>
            <a:br>
              <a:rPr lang="en-US" sz="3600" dirty="0" smtClean="0"/>
            </a:br>
            <a:endParaRPr lang="en-US" sz="3600" dirty="0"/>
          </a:p>
        </p:txBody>
      </p:sp>
      <p:sp>
        <p:nvSpPr>
          <p:cNvPr id="3" name="Content Placeholder 2"/>
          <p:cNvSpPr>
            <a:spLocks noGrp="1"/>
          </p:cNvSpPr>
          <p:nvPr>
            <p:ph idx="1"/>
          </p:nvPr>
        </p:nvSpPr>
        <p:spPr/>
        <p:txBody>
          <a:bodyPr>
            <a:normAutofit/>
          </a:bodyPr>
          <a:lstStyle/>
          <a:p>
            <a:r>
              <a:rPr lang="en-US" sz="3200" b="1" dirty="0" smtClean="0"/>
              <a:t>When solving these types of problems, it is </a:t>
            </a:r>
            <a:r>
              <a:rPr lang="en-US" sz="3200" b="1" i="1" dirty="0" smtClean="0">
                <a:solidFill>
                  <a:srgbClr val="FFFF00"/>
                </a:solidFill>
              </a:rPr>
              <a:t>extremely</a:t>
            </a:r>
            <a:r>
              <a:rPr lang="en-US" sz="3200" b="1" dirty="0" smtClean="0">
                <a:solidFill>
                  <a:srgbClr val="FFFF00"/>
                </a:solidFill>
              </a:rPr>
              <a:t> </a:t>
            </a:r>
            <a:r>
              <a:rPr lang="en-US" sz="3200" b="1" dirty="0" smtClean="0"/>
              <a:t>important to draw free-body </a:t>
            </a:r>
            <a:r>
              <a:rPr lang="en-US" sz="3200" b="1" dirty="0" smtClean="0"/>
              <a:t>diagrams </a:t>
            </a:r>
            <a:r>
              <a:rPr lang="en-US" sz="3200" b="1" dirty="0" smtClean="0"/>
              <a:t>for each object and analyze the forces acting on that object.</a:t>
            </a:r>
            <a:endParaRPr lang="en-US" sz="1800" dirty="0" smtClean="0"/>
          </a:p>
          <a:p>
            <a:r>
              <a:rPr lang="en-US" sz="3200" b="1" dirty="0" smtClean="0"/>
              <a:t>Free-body diagrams only show the </a:t>
            </a:r>
            <a:r>
              <a:rPr lang="en-US" sz="3200" b="1" i="1" dirty="0" smtClean="0">
                <a:solidFill>
                  <a:srgbClr val="FFFF00"/>
                </a:solidFill>
              </a:rPr>
              <a:t>forces</a:t>
            </a:r>
            <a:r>
              <a:rPr lang="en-US" sz="3200" b="1" i="1" dirty="0" smtClean="0"/>
              <a:t> </a:t>
            </a:r>
            <a:r>
              <a:rPr lang="en-US" sz="3200" b="1" dirty="0" smtClean="0"/>
              <a:t>acting </a:t>
            </a:r>
            <a:r>
              <a:rPr lang="en-US" sz="3200" b="1" i="1" dirty="0" smtClean="0">
                <a:solidFill>
                  <a:srgbClr val="FFFF00"/>
                </a:solidFill>
              </a:rPr>
              <a:t>on</a:t>
            </a:r>
            <a:r>
              <a:rPr lang="en-US" sz="3200" b="1" dirty="0" smtClean="0">
                <a:solidFill>
                  <a:srgbClr val="FFFF00"/>
                </a:solidFill>
              </a:rPr>
              <a:t> </a:t>
            </a:r>
            <a:r>
              <a:rPr lang="en-US" sz="3200" b="1" i="1" dirty="0" smtClean="0">
                <a:solidFill>
                  <a:srgbClr val="FFFF00"/>
                </a:solidFill>
              </a:rPr>
              <a:t>that object</a:t>
            </a:r>
            <a:r>
              <a:rPr lang="en-US" sz="3200" b="1"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Idea(s): </a:t>
            </a:r>
            <a:endParaRPr lang="en-US" dirty="0"/>
          </a:p>
        </p:txBody>
      </p:sp>
      <p:sp>
        <p:nvSpPr>
          <p:cNvPr id="3" name="Content Placeholder 2"/>
          <p:cNvSpPr>
            <a:spLocks noGrp="1"/>
          </p:cNvSpPr>
          <p:nvPr>
            <p:ph idx="1"/>
          </p:nvPr>
        </p:nvSpPr>
        <p:spPr/>
        <p:txBody>
          <a:bodyPr>
            <a:normAutofit/>
          </a:bodyPr>
          <a:lstStyle/>
          <a:p>
            <a:pPr lvl="0"/>
            <a:r>
              <a:rPr lang="en-US" sz="3200" dirty="0" smtClean="0"/>
              <a:t>The interactions of an object with other objects can be described by forces.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12064"/>
            <a:ext cx="8458200" cy="914400"/>
          </a:xfrm>
        </p:spPr>
        <p:txBody>
          <a:bodyPr/>
          <a:lstStyle/>
          <a:p>
            <a:pPr lvl="0"/>
            <a:r>
              <a:rPr lang="en-US" sz="3600" dirty="0" smtClean="0"/>
              <a:t>Free-Body Diagram or Force Diagram</a:t>
            </a:r>
            <a:br>
              <a:rPr lang="en-US" sz="3600" dirty="0" smtClean="0"/>
            </a:br>
            <a:endParaRPr lang="en-US" sz="3600" dirty="0"/>
          </a:p>
        </p:txBody>
      </p:sp>
      <p:sp>
        <p:nvSpPr>
          <p:cNvPr id="3" name="Content Placeholder 2"/>
          <p:cNvSpPr>
            <a:spLocks noGrp="1"/>
          </p:cNvSpPr>
          <p:nvPr>
            <p:ph idx="1"/>
          </p:nvPr>
        </p:nvSpPr>
        <p:spPr/>
        <p:txBody>
          <a:bodyPr>
            <a:normAutofit/>
          </a:bodyPr>
          <a:lstStyle/>
          <a:p>
            <a:r>
              <a:rPr lang="en-US" sz="3200" b="1" dirty="0" smtClean="0"/>
              <a:t>When objects are in contact with each other, they will exert a reaction force on each other in equal and opposite directions.</a:t>
            </a:r>
            <a:endParaRPr lang="en-US" sz="1800" dirty="0" smtClean="0"/>
          </a:p>
          <a:p>
            <a:endParaRPr lang="en-US" dirty="0"/>
          </a:p>
        </p:txBody>
      </p:sp>
      <p:sp>
        <p:nvSpPr>
          <p:cNvPr id="57353"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57345" name="Group 1"/>
          <p:cNvGrpSpPr>
            <a:grpSpLocks/>
          </p:cNvGrpSpPr>
          <p:nvPr/>
        </p:nvGrpSpPr>
        <p:grpSpPr bwMode="auto">
          <a:xfrm>
            <a:off x="152400" y="4343400"/>
            <a:ext cx="1803400" cy="2187575"/>
            <a:chOff x="1784" y="8409"/>
            <a:chExt cx="2840" cy="3444"/>
          </a:xfrm>
        </p:grpSpPr>
        <p:sp>
          <p:nvSpPr>
            <p:cNvPr id="57352" name="Rectangle 8"/>
            <p:cNvSpPr>
              <a:spLocks noChangeArrowheads="1"/>
            </p:cNvSpPr>
            <p:nvPr/>
          </p:nvSpPr>
          <p:spPr bwMode="auto">
            <a:xfrm>
              <a:off x="1784" y="9973"/>
              <a:ext cx="2840" cy="143"/>
            </a:xfrm>
            <a:prstGeom prst="rect">
              <a:avLst/>
            </a:prstGeom>
            <a:solidFill>
              <a:srgbClr val="BFBFB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7351" name="Rectangle 7"/>
            <p:cNvSpPr>
              <a:spLocks noChangeArrowheads="1"/>
            </p:cNvSpPr>
            <p:nvPr/>
          </p:nvSpPr>
          <p:spPr bwMode="auto">
            <a:xfrm rot="5400000">
              <a:off x="1210" y="10913"/>
              <a:ext cx="1737" cy="143"/>
            </a:xfrm>
            <a:prstGeom prst="rect">
              <a:avLst/>
            </a:prstGeom>
            <a:solidFill>
              <a:srgbClr val="BFBFB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7350" name="Rectangle 6"/>
            <p:cNvSpPr>
              <a:spLocks noChangeArrowheads="1"/>
            </p:cNvSpPr>
            <p:nvPr/>
          </p:nvSpPr>
          <p:spPr bwMode="auto">
            <a:xfrm rot="5400000">
              <a:off x="3440" y="10913"/>
              <a:ext cx="1737" cy="143"/>
            </a:xfrm>
            <a:prstGeom prst="rect">
              <a:avLst/>
            </a:prstGeom>
            <a:solidFill>
              <a:srgbClr val="BFBFB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7349" name="Rectangle 5"/>
            <p:cNvSpPr>
              <a:spLocks noChangeArrowheads="1"/>
            </p:cNvSpPr>
            <p:nvPr/>
          </p:nvSpPr>
          <p:spPr bwMode="auto">
            <a:xfrm rot="5400000">
              <a:off x="2772" y="8924"/>
              <a:ext cx="854" cy="1244"/>
            </a:xfrm>
            <a:prstGeom prst="rect">
              <a:avLst/>
            </a:prstGeom>
            <a:solidFill>
              <a:srgbClr val="BFBFB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7348" name="Rectangle 4"/>
            <p:cNvSpPr>
              <a:spLocks noChangeArrowheads="1"/>
            </p:cNvSpPr>
            <p:nvPr/>
          </p:nvSpPr>
          <p:spPr bwMode="auto">
            <a:xfrm rot="5400000">
              <a:off x="2832" y="8360"/>
              <a:ext cx="710" cy="807"/>
            </a:xfrm>
            <a:prstGeom prst="rect">
              <a:avLst/>
            </a:prstGeom>
            <a:solidFill>
              <a:srgbClr val="BFBFB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7347" name="Text Box 3"/>
            <p:cNvSpPr txBox="1">
              <a:spLocks noChangeArrowheads="1"/>
            </p:cNvSpPr>
            <p:nvPr/>
          </p:nvSpPr>
          <p:spPr bwMode="auto">
            <a:xfrm>
              <a:off x="2859" y="8491"/>
              <a:ext cx="647" cy="6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smtClean="0">
                  <a:ln>
                    <a:noFill/>
                  </a:ln>
                  <a:solidFill>
                    <a:srgbClr val="FFFFFF"/>
                  </a:solidFill>
                  <a:effectLst/>
                  <a:latin typeface="Arial" pitchFamily="34" charset="0"/>
                  <a:ea typeface="Times New Roman" pitchFamily="18" charset="0"/>
                  <a:cs typeface="Arial" pitchFamily="34"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7346" name="Text Box 2"/>
            <p:cNvSpPr txBox="1">
              <a:spLocks noChangeArrowheads="1"/>
            </p:cNvSpPr>
            <p:nvPr/>
          </p:nvSpPr>
          <p:spPr bwMode="auto">
            <a:xfrm>
              <a:off x="2859" y="9234"/>
              <a:ext cx="647" cy="6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smtClean="0">
                  <a:ln>
                    <a:noFill/>
                  </a:ln>
                  <a:solidFill>
                    <a:srgbClr val="FFFFFF"/>
                  </a:solidFill>
                  <a:effectLst/>
                  <a:latin typeface="Arial" pitchFamily="34" charset="0"/>
                  <a:ea typeface="Times New Roman" pitchFamily="18" charset="0"/>
                  <a:cs typeface="Arial" pitchFamily="34"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1" name="Group 20"/>
          <p:cNvGrpSpPr/>
          <p:nvPr/>
        </p:nvGrpSpPr>
        <p:grpSpPr>
          <a:xfrm>
            <a:off x="2590800" y="4724400"/>
            <a:ext cx="990600" cy="1303338"/>
            <a:chOff x="2590800" y="4724400"/>
            <a:chExt cx="990600" cy="1303338"/>
          </a:xfrm>
        </p:grpSpPr>
        <p:grpSp>
          <p:nvGrpSpPr>
            <p:cNvPr id="57357" name="Group 13"/>
            <p:cNvGrpSpPr>
              <a:grpSpLocks/>
            </p:cNvGrpSpPr>
            <p:nvPr/>
          </p:nvGrpSpPr>
          <p:grpSpPr bwMode="auto">
            <a:xfrm>
              <a:off x="2590800" y="5156730"/>
              <a:ext cx="512275" cy="450740"/>
              <a:chOff x="5276" y="8221"/>
              <a:chExt cx="807" cy="710"/>
            </a:xfrm>
          </p:grpSpPr>
          <p:sp>
            <p:nvSpPr>
              <p:cNvPr id="57358" name="Rectangle 14"/>
              <p:cNvSpPr>
                <a:spLocks noChangeArrowheads="1"/>
              </p:cNvSpPr>
              <p:nvPr/>
            </p:nvSpPr>
            <p:spPr bwMode="auto">
              <a:xfrm rot="5400000">
                <a:off x="5325" y="8172"/>
                <a:ext cx="710" cy="807"/>
              </a:xfrm>
              <a:prstGeom prst="rect">
                <a:avLst/>
              </a:prstGeom>
              <a:solidFill>
                <a:srgbClr val="BFBFB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7359" name="Text Box 15"/>
              <p:cNvSpPr txBox="1">
                <a:spLocks noChangeArrowheads="1"/>
              </p:cNvSpPr>
              <p:nvPr/>
            </p:nvSpPr>
            <p:spPr bwMode="auto">
              <a:xfrm>
                <a:off x="5352" y="8303"/>
                <a:ext cx="647" cy="6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200" b="1" i="0" u="none" strike="noStrike" cap="none" normalizeH="0" baseline="0" smtClean="0">
                    <a:ln>
                      <a:noFill/>
                    </a:ln>
                    <a:solidFill>
                      <a:srgbClr val="FFFFFF"/>
                    </a:solidFill>
                    <a:effectLst/>
                    <a:latin typeface="Calibri" pitchFamily="34" charset="0"/>
                    <a:cs typeface="Arial" pitchFamily="34"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57360" name="AutoShape 16"/>
            <p:cNvCxnSpPr>
              <a:cxnSpLocks noChangeShapeType="1"/>
              <a:stCxn id="57359" idx="2"/>
            </p:cNvCxnSpPr>
            <p:nvPr/>
          </p:nvCxnSpPr>
          <p:spPr bwMode="auto">
            <a:xfrm>
              <a:off x="2844716" y="5607470"/>
              <a:ext cx="635" cy="344721"/>
            </a:xfrm>
            <a:prstGeom prst="straightConnector1">
              <a:avLst/>
            </a:prstGeom>
            <a:noFill/>
            <a:ln w="38100">
              <a:solidFill>
                <a:schemeClr val="tx1"/>
              </a:solidFill>
              <a:round/>
              <a:headEnd/>
              <a:tailEnd type="triangle" w="med" len="med"/>
            </a:ln>
          </p:spPr>
        </p:cxnSp>
        <p:cxnSp>
          <p:nvCxnSpPr>
            <p:cNvPr id="57361" name="AutoShape 17"/>
            <p:cNvCxnSpPr>
              <a:cxnSpLocks noChangeShapeType="1"/>
            </p:cNvCxnSpPr>
            <p:nvPr/>
          </p:nvCxnSpPr>
          <p:spPr bwMode="auto">
            <a:xfrm flipV="1">
              <a:off x="2845351" y="4793598"/>
              <a:ext cx="635" cy="344721"/>
            </a:xfrm>
            <a:prstGeom prst="straightConnector1">
              <a:avLst/>
            </a:prstGeom>
            <a:noFill/>
            <a:ln w="38100">
              <a:solidFill>
                <a:schemeClr val="tx1"/>
              </a:solidFill>
              <a:round/>
              <a:headEnd/>
              <a:tailEnd type="triangle" w="med" len="med"/>
            </a:ln>
          </p:spPr>
        </p:cxnSp>
        <p:sp>
          <p:nvSpPr>
            <p:cNvPr id="57362" name="Text Box 18"/>
            <p:cNvSpPr txBox="1">
              <a:spLocks noChangeArrowheads="1"/>
            </p:cNvSpPr>
            <p:nvPr/>
          </p:nvSpPr>
          <p:spPr bwMode="auto">
            <a:xfrm>
              <a:off x="2845985" y="4724400"/>
              <a:ext cx="603050" cy="40312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200" b="1" i="0" u="none" strike="noStrike" cap="none" normalizeH="0" baseline="0" smtClean="0">
                  <a:ln>
                    <a:noFill/>
                  </a:ln>
                  <a:solidFill>
                    <a:schemeClr val="tx1"/>
                  </a:solidFill>
                  <a:effectLst/>
                  <a:latin typeface="Calibri" pitchFamily="34" charset="0"/>
                  <a:cs typeface="Arial" pitchFamily="34" charset="0"/>
                </a:rPr>
                <a:t>F</a:t>
              </a:r>
              <a:r>
                <a:rPr kumimoji="0" lang="en-US" sz="2200" b="1" i="0" u="none" strike="noStrike" cap="none" normalizeH="0" baseline="-25000" smtClean="0">
                  <a:ln>
                    <a:noFill/>
                  </a:ln>
                  <a:solidFill>
                    <a:schemeClr val="tx1"/>
                  </a:solidFill>
                  <a:effectLst/>
                  <a:latin typeface="Calibri" pitchFamily="34" charset="0"/>
                  <a:cs typeface="Arial" pitchFamily="34" charset="0"/>
                </a:rPr>
                <a:t>21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7363" name="Text Box 19"/>
            <p:cNvSpPr txBox="1">
              <a:spLocks noChangeArrowheads="1"/>
            </p:cNvSpPr>
            <p:nvPr/>
          </p:nvSpPr>
          <p:spPr bwMode="auto">
            <a:xfrm>
              <a:off x="2879322" y="5607470"/>
              <a:ext cx="702078" cy="4202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200" b="1" i="0" u="none" strike="noStrike" cap="none" normalizeH="0" baseline="0" smtClean="0">
                  <a:ln>
                    <a:noFill/>
                  </a:ln>
                  <a:solidFill>
                    <a:schemeClr val="tx1"/>
                  </a:solidFill>
                  <a:effectLst/>
                  <a:latin typeface="Calibri" pitchFamily="34" charset="0"/>
                  <a:cs typeface="Arial" pitchFamily="34" charset="0"/>
                </a:rPr>
                <a:t>m</a:t>
              </a:r>
              <a:r>
                <a:rPr kumimoji="0" lang="en-US" sz="2200" b="1" i="0" u="none" strike="noStrike" cap="none" normalizeH="0" baseline="-25000" smtClean="0">
                  <a:ln>
                    <a:noFill/>
                  </a:ln>
                  <a:solidFill>
                    <a:schemeClr val="tx1"/>
                  </a:solidFill>
                  <a:effectLst/>
                  <a:latin typeface="Calibri" pitchFamily="34" charset="0"/>
                  <a:cs typeface="Arial" pitchFamily="34" charset="0"/>
                </a:rPr>
                <a:t>1</a:t>
              </a:r>
              <a:r>
                <a:rPr kumimoji="0" lang="en-US" sz="2200" b="1" i="0" u="none" strike="noStrike" cap="none" normalizeH="0" baseline="0" smtClean="0">
                  <a:ln>
                    <a:noFill/>
                  </a:ln>
                  <a:solidFill>
                    <a:schemeClr val="tx1"/>
                  </a:solidFill>
                  <a:effectLst/>
                  <a:latin typeface="Calibri" pitchFamily="34" charset="0"/>
                  <a:cs typeface="Arial" pitchFamily="34" charset="0"/>
                </a:rPr>
                <a:t>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57374" name="Rectangle 3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57364" name="Group 20"/>
          <p:cNvGrpSpPr>
            <a:grpSpLocks/>
          </p:cNvGrpSpPr>
          <p:nvPr/>
        </p:nvGrpSpPr>
        <p:grpSpPr bwMode="auto">
          <a:xfrm>
            <a:off x="3809988" y="4648200"/>
            <a:ext cx="2057138" cy="1365250"/>
            <a:chOff x="7591" y="8522"/>
            <a:chExt cx="3239" cy="2151"/>
          </a:xfrm>
        </p:grpSpPr>
        <p:grpSp>
          <p:nvGrpSpPr>
            <p:cNvPr id="57371" name="Group 27"/>
            <p:cNvGrpSpPr>
              <a:grpSpLocks/>
            </p:cNvGrpSpPr>
            <p:nvPr/>
          </p:nvGrpSpPr>
          <p:grpSpPr bwMode="auto">
            <a:xfrm>
              <a:off x="8441" y="9157"/>
              <a:ext cx="1244" cy="854"/>
              <a:chOff x="2577" y="9119"/>
              <a:chExt cx="1244" cy="854"/>
            </a:xfrm>
          </p:grpSpPr>
          <p:sp>
            <p:nvSpPr>
              <p:cNvPr id="57373" name="Rectangle 29"/>
              <p:cNvSpPr>
                <a:spLocks noChangeArrowheads="1"/>
              </p:cNvSpPr>
              <p:nvPr/>
            </p:nvSpPr>
            <p:spPr bwMode="auto">
              <a:xfrm rot="5400000">
                <a:off x="2772" y="8924"/>
                <a:ext cx="854" cy="1244"/>
              </a:xfrm>
              <a:prstGeom prst="rect">
                <a:avLst/>
              </a:prstGeom>
              <a:solidFill>
                <a:srgbClr val="BFBFB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7372" name="Text Box 28"/>
              <p:cNvSpPr txBox="1">
                <a:spLocks noChangeArrowheads="1"/>
              </p:cNvSpPr>
              <p:nvPr/>
            </p:nvSpPr>
            <p:spPr bwMode="auto">
              <a:xfrm>
                <a:off x="2859" y="9234"/>
                <a:ext cx="647" cy="6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smtClean="0">
                    <a:ln>
                      <a:noFill/>
                    </a:ln>
                    <a:solidFill>
                      <a:srgbClr val="FFFFFF"/>
                    </a:solidFill>
                    <a:effectLst/>
                    <a:latin typeface="Arial" pitchFamily="34" charset="0"/>
                    <a:ea typeface="Times New Roman" pitchFamily="18" charset="0"/>
                    <a:cs typeface="Arial" pitchFamily="34"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57370" name="Text Box 26"/>
            <p:cNvSpPr txBox="1">
              <a:spLocks noChangeArrowheads="1"/>
            </p:cNvSpPr>
            <p:nvPr/>
          </p:nvSpPr>
          <p:spPr bwMode="auto">
            <a:xfrm>
              <a:off x="7591" y="10011"/>
              <a:ext cx="1226" cy="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t>
              </a:r>
              <a:r>
                <a:rPr kumimoji="0" lang="en-US" sz="2200" b="1"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2</a:t>
              </a:r>
              <a:r>
                <a:rPr kumimoji="0" lang="en-US" sz="2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7369" name="AutoShape 25"/>
            <p:cNvSpPr>
              <a:spLocks noChangeShapeType="1"/>
            </p:cNvSpPr>
            <p:nvPr/>
          </p:nvSpPr>
          <p:spPr bwMode="auto">
            <a:xfrm>
              <a:off x="9370" y="10011"/>
              <a:ext cx="1" cy="543"/>
            </a:xfrm>
            <a:prstGeom prst="straightConnector1">
              <a:avLst/>
            </a:prstGeom>
            <a:noFill/>
            <a:ln w="38100">
              <a:solidFill>
                <a:schemeClr val="tx1"/>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57368" name="AutoShape 24"/>
            <p:cNvSpPr>
              <a:spLocks noChangeShapeType="1"/>
            </p:cNvSpPr>
            <p:nvPr/>
          </p:nvSpPr>
          <p:spPr bwMode="auto">
            <a:xfrm>
              <a:off x="8817" y="10011"/>
              <a:ext cx="1" cy="543"/>
            </a:xfrm>
            <a:prstGeom prst="straightConnector1">
              <a:avLst/>
            </a:prstGeom>
            <a:noFill/>
            <a:ln w="38100">
              <a:solidFill>
                <a:schemeClr val="tx1"/>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57367" name="AutoShape 23"/>
            <p:cNvSpPr>
              <a:spLocks noChangeShapeType="1"/>
            </p:cNvSpPr>
            <p:nvPr/>
          </p:nvSpPr>
          <p:spPr bwMode="auto">
            <a:xfrm flipV="1">
              <a:off x="9056" y="8576"/>
              <a:ext cx="1" cy="543"/>
            </a:xfrm>
            <a:prstGeom prst="straightConnector1">
              <a:avLst/>
            </a:prstGeom>
            <a:noFill/>
            <a:ln w="38100">
              <a:solidFill>
                <a:schemeClr val="tx1"/>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57366" name="Text Box 22"/>
            <p:cNvSpPr txBox="1">
              <a:spLocks noChangeArrowheads="1"/>
            </p:cNvSpPr>
            <p:nvPr/>
          </p:nvSpPr>
          <p:spPr bwMode="auto">
            <a:xfrm>
              <a:off x="7951" y="8522"/>
              <a:ext cx="950" cy="63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a:t>
              </a:r>
              <a:r>
                <a:rPr kumimoji="0" lang="en-US" sz="2200" b="1"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T2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7365" name="Text Box 21"/>
            <p:cNvSpPr txBox="1">
              <a:spLocks noChangeArrowheads="1"/>
            </p:cNvSpPr>
            <p:nvPr/>
          </p:nvSpPr>
          <p:spPr bwMode="auto">
            <a:xfrm>
              <a:off x="9492" y="10011"/>
              <a:ext cx="1338" cy="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t>
              </a:r>
              <a:r>
                <a:rPr kumimoji="0" lang="en-US" sz="2200" b="1"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1</a:t>
              </a:r>
              <a:r>
                <a:rPr kumimoji="0" lang="en-US" sz="2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57394" name="Rectangle 5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57379" name="Group 35"/>
          <p:cNvGrpSpPr>
            <a:grpSpLocks/>
          </p:cNvGrpSpPr>
          <p:nvPr/>
        </p:nvGrpSpPr>
        <p:grpSpPr bwMode="auto">
          <a:xfrm>
            <a:off x="5562600" y="4953000"/>
            <a:ext cx="3352784" cy="1597025"/>
            <a:chOff x="4823" y="11967"/>
            <a:chExt cx="5281" cy="2515"/>
          </a:xfrm>
        </p:grpSpPr>
        <p:grpSp>
          <p:nvGrpSpPr>
            <p:cNvPr id="57390" name="Group 46"/>
            <p:cNvGrpSpPr>
              <a:grpSpLocks/>
            </p:cNvGrpSpPr>
            <p:nvPr/>
          </p:nvGrpSpPr>
          <p:grpSpPr bwMode="auto">
            <a:xfrm>
              <a:off x="5976" y="11967"/>
              <a:ext cx="2840" cy="1880"/>
              <a:chOff x="1784" y="9973"/>
              <a:chExt cx="2840" cy="1880"/>
            </a:xfrm>
          </p:grpSpPr>
          <p:sp>
            <p:nvSpPr>
              <p:cNvPr id="57393" name="Rectangle 49"/>
              <p:cNvSpPr>
                <a:spLocks noChangeArrowheads="1"/>
              </p:cNvSpPr>
              <p:nvPr/>
            </p:nvSpPr>
            <p:spPr bwMode="auto">
              <a:xfrm>
                <a:off x="1784" y="9973"/>
                <a:ext cx="2840" cy="143"/>
              </a:xfrm>
              <a:prstGeom prst="rect">
                <a:avLst/>
              </a:prstGeom>
              <a:solidFill>
                <a:srgbClr val="BFBFB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7392" name="Rectangle 48"/>
              <p:cNvSpPr>
                <a:spLocks noChangeArrowheads="1"/>
              </p:cNvSpPr>
              <p:nvPr/>
            </p:nvSpPr>
            <p:spPr bwMode="auto">
              <a:xfrm rot="5400000">
                <a:off x="1210" y="10913"/>
                <a:ext cx="1737" cy="143"/>
              </a:xfrm>
              <a:prstGeom prst="rect">
                <a:avLst/>
              </a:prstGeom>
              <a:solidFill>
                <a:srgbClr val="BFBFB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7391" name="Rectangle 47"/>
              <p:cNvSpPr>
                <a:spLocks noChangeArrowheads="1"/>
              </p:cNvSpPr>
              <p:nvPr/>
            </p:nvSpPr>
            <p:spPr bwMode="auto">
              <a:xfrm rot="5400000">
                <a:off x="3440" y="10913"/>
                <a:ext cx="1737" cy="143"/>
              </a:xfrm>
              <a:prstGeom prst="rect">
                <a:avLst/>
              </a:prstGeom>
              <a:solidFill>
                <a:srgbClr val="BFBFB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
          <p:nvSpPr>
            <p:cNvPr id="57389" name="AutoShape 45"/>
            <p:cNvSpPr>
              <a:spLocks noChangeShapeType="1"/>
            </p:cNvSpPr>
            <p:nvPr/>
          </p:nvSpPr>
          <p:spPr bwMode="auto">
            <a:xfrm>
              <a:off x="8128" y="12110"/>
              <a:ext cx="1" cy="543"/>
            </a:xfrm>
            <a:prstGeom prst="straightConnector1">
              <a:avLst/>
            </a:prstGeom>
            <a:noFill/>
            <a:ln w="38100">
              <a:solidFill>
                <a:schemeClr val="tx1"/>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57388" name="AutoShape 44"/>
            <p:cNvSpPr>
              <a:spLocks noChangeShapeType="1"/>
            </p:cNvSpPr>
            <p:nvPr/>
          </p:nvSpPr>
          <p:spPr bwMode="auto">
            <a:xfrm>
              <a:off x="7450" y="12110"/>
              <a:ext cx="1" cy="543"/>
            </a:xfrm>
            <a:prstGeom prst="straightConnector1">
              <a:avLst/>
            </a:prstGeom>
            <a:noFill/>
            <a:ln w="38100">
              <a:solidFill>
                <a:schemeClr val="tx1"/>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57387" name="AutoShape 43"/>
            <p:cNvSpPr>
              <a:spLocks noChangeShapeType="1"/>
            </p:cNvSpPr>
            <p:nvPr/>
          </p:nvSpPr>
          <p:spPr bwMode="auto">
            <a:xfrm>
              <a:off x="6615" y="12110"/>
              <a:ext cx="1" cy="543"/>
            </a:xfrm>
            <a:prstGeom prst="straightConnector1">
              <a:avLst/>
            </a:prstGeom>
            <a:noFill/>
            <a:ln w="38100">
              <a:solidFill>
                <a:schemeClr val="tx1"/>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57386" name="Text Box 42"/>
            <p:cNvSpPr txBox="1">
              <a:spLocks noChangeArrowheads="1"/>
            </p:cNvSpPr>
            <p:nvPr/>
          </p:nvSpPr>
          <p:spPr bwMode="auto">
            <a:xfrm>
              <a:off x="6199" y="12653"/>
              <a:ext cx="1265" cy="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t>
              </a:r>
              <a:r>
                <a:rPr kumimoji="0" lang="en-US" sz="2200" b="1"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2</a:t>
              </a:r>
              <a:r>
                <a:rPr kumimoji="0" lang="en-US" sz="2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7385" name="Text Box 41"/>
            <p:cNvSpPr txBox="1">
              <a:spLocks noChangeArrowheads="1"/>
            </p:cNvSpPr>
            <p:nvPr/>
          </p:nvSpPr>
          <p:spPr bwMode="auto">
            <a:xfrm>
              <a:off x="7466" y="12664"/>
              <a:ext cx="1318" cy="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t>
              </a:r>
              <a:r>
                <a:rPr kumimoji="0" lang="en-US" sz="2200" b="1"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1</a:t>
              </a:r>
              <a:r>
                <a:rPr kumimoji="0" lang="en-US" sz="2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7384" name="Text Box 40"/>
            <p:cNvSpPr txBox="1">
              <a:spLocks noChangeArrowheads="1"/>
            </p:cNvSpPr>
            <p:nvPr/>
          </p:nvSpPr>
          <p:spPr bwMode="auto">
            <a:xfrm>
              <a:off x="6889" y="13111"/>
              <a:ext cx="1295" cy="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a:t>
              </a:r>
              <a:r>
                <a:rPr kumimoji="0" lang="en-US" sz="2200" b="1" i="0" u="none" strike="noStrike" cap="none" normalizeH="0" baseline="-30000" dirty="0" err="1" smtClean="0">
                  <a:ln>
                    <a:noFill/>
                  </a:ln>
                  <a:solidFill>
                    <a:schemeClr val="tx1"/>
                  </a:solidFill>
                  <a:effectLst/>
                  <a:latin typeface="Arial" pitchFamily="34" charset="0"/>
                  <a:ea typeface="Times New Roman" pitchFamily="18" charset="0"/>
                  <a:cs typeface="Arial" pitchFamily="34" charset="0"/>
                </a:rPr>
                <a:t>T</a:t>
              </a:r>
              <a:r>
                <a:rPr kumimoji="0" lang="en-US" sz="22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7383" name="Text Box 39"/>
            <p:cNvSpPr txBox="1">
              <a:spLocks noChangeArrowheads="1"/>
            </p:cNvSpPr>
            <p:nvPr/>
          </p:nvSpPr>
          <p:spPr bwMode="auto">
            <a:xfrm>
              <a:off x="4823" y="13847"/>
              <a:ext cx="1459" cy="63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F</a:t>
              </a:r>
              <a:r>
                <a:rPr kumimoji="0" lang="en-US" sz="2200" b="1" i="0" u="none" strike="noStrike" cap="none" normalizeH="0" baseline="-30000" smtClean="0">
                  <a:ln>
                    <a:noFill/>
                  </a:ln>
                  <a:solidFill>
                    <a:schemeClr val="tx1"/>
                  </a:solidFill>
                  <a:effectLst/>
                  <a:latin typeface="Arial" pitchFamily="34" charset="0"/>
                  <a:ea typeface="Times New Roman" pitchFamily="18" charset="0"/>
                  <a:cs typeface="Arial" pitchFamily="34" charset="0"/>
                </a:rPr>
                <a:t>FT</a:t>
              </a:r>
              <a:r>
                <a:rPr kumimoji="0" lang="en-US" sz="2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7382" name="AutoShape 38"/>
            <p:cNvSpPr>
              <a:spLocks noChangeShapeType="1"/>
            </p:cNvSpPr>
            <p:nvPr/>
          </p:nvSpPr>
          <p:spPr bwMode="auto">
            <a:xfrm flipV="1">
              <a:off x="8515" y="13847"/>
              <a:ext cx="1" cy="543"/>
            </a:xfrm>
            <a:prstGeom prst="straightConnector1">
              <a:avLst/>
            </a:prstGeom>
            <a:noFill/>
            <a:ln w="38100">
              <a:solidFill>
                <a:schemeClr val="tx1"/>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57381" name="AutoShape 37"/>
            <p:cNvSpPr>
              <a:spLocks noChangeShapeType="1"/>
            </p:cNvSpPr>
            <p:nvPr/>
          </p:nvSpPr>
          <p:spPr bwMode="auto">
            <a:xfrm flipV="1">
              <a:off x="6281" y="13847"/>
              <a:ext cx="1" cy="543"/>
            </a:xfrm>
            <a:prstGeom prst="straightConnector1">
              <a:avLst/>
            </a:prstGeom>
            <a:noFill/>
            <a:ln w="38100">
              <a:solidFill>
                <a:schemeClr val="tx1"/>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57380" name="Text Box 36"/>
            <p:cNvSpPr txBox="1">
              <a:spLocks noChangeArrowheads="1"/>
            </p:cNvSpPr>
            <p:nvPr/>
          </p:nvSpPr>
          <p:spPr bwMode="auto">
            <a:xfrm>
              <a:off x="8645" y="13847"/>
              <a:ext cx="1459" cy="63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a:t>
              </a:r>
              <a:r>
                <a:rPr kumimoji="0" lang="en-US" sz="2200" b="1"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FT</a:t>
              </a:r>
              <a:r>
                <a:rPr kumimoji="0" lang="en-US" sz="2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12064"/>
            <a:ext cx="8458200" cy="914400"/>
          </a:xfrm>
        </p:spPr>
        <p:txBody>
          <a:bodyPr/>
          <a:lstStyle/>
          <a:p>
            <a:pPr lvl="0"/>
            <a:r>
              <a:rPr lang="en-US" sz="3600" dirty="0" smtClean="0"/>
              <a:t>Free-Body Diagram or Force Diagram</a:t>
            </a:r>
            <a:br>
              <a:rPr lang="en-US" sz="3600" dirty="0" smtClean="0"/>
            </a:br>
            <a:endParaRPr lang="en-US" sz="3600" dirty="0"/>
          </a:p>
        </p:txBody>
      </p:sp>
      <p:sp>
        <p:nvSpPr>
          <p:cNvPr id="3" name="Content Placeholder 2"/>
          <p:cNvSpPr>
            <a:spLocks noGrp="1"/>
          </p:cNvSpPr>
          <p:nvPr>
            <p:ph idx="1"/>
          </p:nvPr>
        </p:nvSpPr>
        <p:spPr>
          <a:xfrm>
            <a:off x="914400" y="1295400"/>
            <a:ext cx="7772400" cy="4572000"/>
          </a:xfrm>
        </p:spPr>
        <p:txBody>
          <a:bodyPr>
            <a:normAutofit/>
          </a:bodyPr>
          <a:lstStyle/>
          <a:p>
            <a:r>
              <a:rPr lang="en-US" sz="3200" dirty="0" smtClean="0"/>
              <a:t>Free-body/Force diagrams are especially helpful in seeing the advantages of using pulleys</a:t>
            </a:r>
          </a:p>
          <a:p>
            <a:r>
              <a:rPr lang="en-US" sz="3200" dirty="0" smtClean="0"/>
              <a:t>Tension in a rope is always the same at all points along the rope</a:t>
            </a:r>
            <a:endParaRPr lang="en-US" sz="1800" dirty="0"/>
          </a:p>
        </p:txBody>
      </p:sp>
      <p:sp>
        <p:nvSpPr>
          <p:cNvPr id="5940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59393" name="Group 1"/>
          <p:cNvGrpSpPr>
            <a:grpSpLocks/>
          </p:cNvGrpSpPr>
          <p:nvPr/>
        </p:nvGrpSpPr>
        <p:grpSpPr bwMode="auto">
          <a:xfrm>
            <a:off x="685800" y="4038600"/>
            <a:ext cx="1887538" cy="1681163"/>
            <a:chOff x="1651" y="12962"/>
            <a:chExt cx="2973" cy="2648"/>
          </a:xfrm>
        </p:grpSpPr>
        <p:sp>
          <p:nvSpPr>
            <p:cNvPr id="59399" name="Rectangle 7"/>
            <p:cNvSpPr>
              <a:spLocks noChangeArrowheads="1"/>
            </p:cNvSpPr>
            <p:nvPr/>
          </p:nvSpPr>
          <p:spPr bwMode="auto">
            <a:xfrm>
              <a:off x="1707" y="14285"/>
              <a:ext cx="1371" cy="1325"/>
            </a:xfrm>
            <a:prstGeom prst="rect">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9398" name="Oval 6"/>
            <p:cNvSpPr>
              <a:spLocks noChangeArrowheads="1"/>
            </p:cNvSpPr>
            <p:nvPr/>
          </p:nvSpPr>
          <p:spPr bwMode="auto">
            <a:xfrm>
              <a:off x="2378" y="12962"/>
              <a:ext cx="833" cy="791"/>
            </a:xfrm>
            <a:prstGeom prst="ellipse">
              <a:avLst/>
            </a:prstGeom>
            <a:solidFill>
              <a:srgbClr val="FFFFFF"/>
            </a:solid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9397" name="Text Box 5"/>
            <p:cNvSpPr txBox="1">
              <a:spLocks noChangeArrowheads="1"/>
            </p:cNvSpPr>
            <p:nvPr/>
          </p:nvSpPr>
          <p:spPr bwMode="auto">
            <a:xfrm>
              <a:off x="3803" y="14026"/>
              <a:ext cx="821" cy="63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F</a:t>
              </a:r>
              <a:r>
                <a:rPr kumimoji="0" lang="en-US" sz="2200" b="1" i="0" u="none" strike="noStrike" cap="none" normalizeH="0" baseline="-30000" smtClean="0">
                  <a:ln>
                    <a:noFill/>
                  </a:ln>
                  <a:solidFill>
                    <a:schemeClr val="tx1"/>
                  </a:solidFill>
                  <a:effectLst/>
                  <a:latin typeface="Arial" pitchFamily="34" charset="0"/>
                  <a:ea typeface="Times New Roman" pitchFamily="18" charset="0"/>
                  <a:cs typeface="Arial" pitchFamily="34" charset="0"/>
                </a:rPr>
                <a:t>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396" name="AutoShape 4"/>
            <p:cNvSpPr>
              <a:spLocks noChangeShapeType="1"/>
            </p:cNvSpPr>
            <p:nvPr/>
          </p:nvSpPr>
          <p:spPr bwMode="auto">
            <a:xfrm flipV="1">
              <a:off x="2371" y="13322"/>
              <a:ext cx="98" cy="933"/>
            </a:xfrm>
            <a:prstGeom prst="straightConnector1">
              <a:avLst/>
            </a:prstGeom>
            <a:noFill/>
            <a:ln w="38100">
              <a:solidFill>
                <a:schemeClr val="tx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9395" name="AutoShape 3"/>
            <p:cNvSpPr>
              <a:spLocks noChangeShapeType="1"/>
            </p:cNvSpPr>
            <p:nvPr/>
          </p:nvSpPr>
          <p:spPr bwMode="auto">
            <a:xfrm>
              <a:off x="3156" y="13358"/>
              <a:ext cx="902" cy="1564"/>
            </a:xfrm>
            <a:prstGeom prst="straightConnector1">
              <a:avLst/>
            </a:prstGeom>
            <a:noFill/>
            <a:ln w="38100">
              <a:solidFill>
                <a:schemeClr val="tx1"/>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59394" name="Text Box 2"/>
            <p:cNvSpPr txBox="1">
              <a:spLocks noChangeArrowheads="1"/>
            </p:cNvSpPr>
            <p:nvPr/>
          </p:nvSpPr>
          <p:spPr bwMode="auto">
            <a:xfrm>
              <a:off x="1651" y="14661"/>
              <a:ext cx="1541" cy="63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100kg</a:t>
              </a:r>
              <a:endParaRPr kumimoji="0" lang="en-US" sz="1800" b="0" i="0" u="none" strike="noStrike" cap="none" normalizeH="0" baseline="0" dirty="0" smtClean="0">
                <a:ln>
                  <a:noFill/>
                </a:ln>
                <a:solidFill>
                  <a:schemeClr val="bg1"/>
                </a:solidFill>
                <a:effectLst/>
                <a:latin typeface="Arial" pitchFamily="34" charset="0"/>
                <a:cs typeface="Arial" pitchFamily="34" charset="0"/>
              </a:endParaRPr>
            </a:p>
          </p:txBody>
        </p:sp>
      </p:grpSp>
      <p:sp>
        <p:nvSpPr>
          <p:cNvPr id="59409"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59403" name="Group 11"/>
          <p:cNvGrpSpPr>
            <a:grpSpLocks/>
          </p:cNvGrpSpPr>
          <p:nvPr/>
        </p:nvGrpSpPr>
        <p:grpSpPr bwMode="auto">
          <a:xfrm>
            <a:off x="2819401" y="4267200"/>
            <a:ext cx="1218906" cy="1962150"/>
            <a:chOff x="5787" y="13388"/>
            <a:chExt cx="1919" cy="3089"/>
          </a:xfrm>
        </p:grpSpPr>
        <p:sp>
          <p:nvSpPr>
            <p:cNvPr id="59408" name="Rectangle 16"/>
            <p:cNvSpPr>
              <a:spLocks noChangeArrowheads="1"/>
            </p:cNvSpPr>
            <p:nvPr/>
          </p:nvSpPr>
          <p:spPr bwMode="auto">
            <a:xfrm>
              <a:off x="5787" y="14285"/>
              <a:ext cx="1371" cy="1325"/>
            </a:xfrm>
            <a:prstGeom prst="rect">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9407" name="AutoShape 15"/>
            <p:cNvSpPr>
              <a:spLocks noChangeShapeType="1"/>
            </p:cNvSpPr>
            <p:nvPr/>
          </p:nvSpPr>
          <p:spPr bwMode="auto">
            <a:xfrm flipV="1">
              <a:off x="6473" y="13388"/>
              <a:ext cx="1" cy="867"/>
            </a:xfrm>
            <a:prstGeom prst="straightConnector1">
              <a:avLst/>
            </a:prstGeom>
            <a:noFill/>
            <a:ln w="38100">
              <a:solidFill>
                <a:schemeClr val="tx1"/>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59406" name="AutoShape 14"/>
            <p:cNvSpPr>
              <a:spLocks noChangeShapeType="1"/>
            </p:cNvSpPr>
            <p:nvPr/>
          </p:nvSpPr>
          <p:spPr bwMode="auto">
            <a:xfrm>
              <a:off x="6474" y="15610"/>
              <a:ext cx="1" cy="867"/>
            </a:xfrm>
            <a:prstGeom prst="straightConnector1">
              <a:avLst/>
            </a:prstGeom>
            <a:noFill/>
            <a:ln w="38100">
              <a:solidFill>
                <a:schemeClr val="tx1"/>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59405" name="Text Box 13"/>
            <p:cNvSpPr txBox="1">
              <a:spLocks noChangeArrowheads="1"/>
            </p:cNvSpPr>
            <p:nvPr/>
          </p:nvSpPr>
          <p:spPr bwMode="auto">
            <a:xfrm>
              <a:off x="6484" y="13650"/>
              <a:ext cx="821" cy="63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F</a:t>
              </a:r>
              <a:r>
                <a:rPr kumimoji="0" lang="en-US" sz="2200" b="1" i="0" u="none" strike="noStrike" cap="none" normalizeH="0" baseline="-30000" smtClean="0">
                  <a:ln>
                    <a:noFill/>
                  </a:ln>
                  <a:solidFill>
                    <a:schemeClr val="tx1"/>
                  </a:solidFill>
                  <a:effectLst/>
                  <a:latin typeface="Arial" pitchFamily="34" charset="0"/>
                  <a:ea typeface="Times New Roman" pitchFamily="18" charset="0"/>
                  <a:cs typeface="Arial" pitchFamily="34" charset="0"/>
                </a:rPr>
                <a:t>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404" name="Text Box 12"/>
            <p:cNvSpPr txBox="1">
              <a:spLocks noChangeArrowheads="1"/>
            </p:cNvSpPr>
            <p:nvPr/>
          </p:nvSpPr>
          <p:spPr bwMode="auto">
            <a:xfrm>
              <a:off x="6600" y="15610"/>
              <a:ext cx="1106" cy="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mg</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graphicFrame>
        <p:nvGraphicFramePr>
          <p:cNvPr id="59412" name="Object 20"/>
          <p:cNvGraphicFramePr>
            <a:graphicFrameLocks noChangeAspect="1"/>
          </p:cNvGraphicFramePr>
          <p:nvPr/>
        </p:nvGraphicFramePr>
        <p:xfrm>
          <a:off x="4572000" y="4419600"/>
          <a:ext cx="2382838" cy="1290637"/>
        </p:xfrm>
        <a:graphic>
          <a:graphicData uri="http://schemas.openxmlformats.org/presentationml/2006/ole">
            <mc:AlternateContent xmlns:mc="http://schemas.openxmlformats.org/markup-compatibility/2006">
              <mc:Choice xmlns:v="urn:schemas-microsoft-com:vml" Requires="v">
                <p:oleObj spid="_x0000_s59416" name="Equation" r:id="rId3" imgW="888840" imgH="482400" progId="Equation.3">
                  <p:embed/>
                </p:oleObj>
              </mc:Choice>
              <mc:Fallback>
                <p:oleObj name="Equation" r:id="rId3" imgW="888840" imgH="482400" progId="Equation.3">
                  <p:embed/>
                  <p:pic>
                    <p:nvPicPr>
                      <p:cNvPr id="0" name="Picture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4419600"/>
                        <a:ext cx="2382838" cy="1290637"/>
                      </a:xfrm>
                      <a:prstGeom prst="rect">
                        <a:avLst/>
                      </a:prstGeom>
                      <a:solidFill>
                        <a:schemeClr val="tx1"/>
                      </a:solidFill>
                    </p:spPr>
                  </p:pic>
                </p:oleObj>
              </mc:Fallback>
            </mc:AlternateContent>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12064"/>
            <a:ext cx="8458200" cy="914400"/>
          </a:xfrm>
        </p:spPr>
        <p:txBody>
          <a:bodyPr/>
          <a:lstStyle/>
          <a:p>
            <a:pPr lvl="0"/>
            <a:r>
              <a:rPr lang="en-US" sz="3600" dirty="0" smtClean="0"/>
              <a:t>Free-Body Diagram or Force Diagram</a:t>
            </a:r>
            <a:br>
              <a:rPr lang="en-US" sz="3600" dirty="0" smtClean="0"/>
            </a:br>
            <a:endParaRPr lang="en-US" sz="3600" dirty="0"/>
          </a:p>
        </p:txBody>
      </p:sp>
      <p:sp>
        <p:nvSpPr>
          <p:cNvPr id="5940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9409"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9412" name="Object 20"/>
          <p:cNvGraphicFramePr>
            <a:graphicFrameLocks noChangeAspect="1"/>
          </p:cNvGraphicFramePr>
          <p:nvPr/>
        </p:nvGraphicFramePr>
        <p:xfrm>
          <a:off x="6019800" y="4419600"/>
          <a:ext cx="2587625" cy="1290638"/>
        </p:xfrm>
        <a:graphic>
          <a:graphicData uri="http://schemas.openxmlformats.org/presentationml/2006/ole">
            <mc:AlternateContent xmlns:mc="http://schemas.openxmlformats.org/markup-compatibility/2006">
              <mc:Choice xmlns:v="urn:schemas-microsoft-com:vml" Requires="v">
                <p:oleObj spid="_x0000_s60422" name="Equation" r:id="rId3" imgW="965160" imgH="482400" progId="Equation.3">
                  <p:embed/>
                </p:oleObj>
              </mc:Choice>
              <mc:Fallback>
                <p:oleObj name="Equation" r:id="rId3" imgW="965160" imgH="482400" progId="Equation.3">
                  <p:embed/>
                  <p:pic>
                    <p:nvPicPr>
                      <p:cNvPr id="0" name="Object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9800" y="4419600"/>
                        <a:ext cx="2587625" cy="1290638"/>
                      </a:xfrm>
                      <a:prstGeom prst="rect">
                        <a:avLst/>
                      </a:prstGeom>
                      <a:solidFill>
                        <a:schemeClr val="tx1"/>
                      </a:solidFill>
                    </p:spPr>
                  </p:pic>
                </p:oleObj>
              </mc:Fallback>
            </mc:AlternateContent>
          </a:graphicData>
        </a:graphic>
      </p:graphicFrame>
      <p:grpSp>
        <p:nvGrpSpPr>
          <p:cNvPr id="60419" name="Group 3"/>
          <p:cNvGrpSpPr>
            <a:grpSpLocks/>
          </p:cNvGrpSpPr>
          <p:nvPr/>
        </p:nvGrpSpPr>
        <p:grpSpPr bwMode="auto">
          <a:xfrm>
            <a:off x="381000" y="4038600"/>
            <a:ext cx="2636838" cy="2095500"/>
            <a:chOff x="910" y="7976"/>
            <a:chExt cx="4153" cy="3298"/>
          </a:xfrm>
        </p:grpSpPr>
        <p:grpSp>
          <p:nvGrpSpPr>
            <p:cNvPr id="60420" name="Group 4"/>
            <p:cNvGrpSpPr>
              <a:grpSpLocks/>
            </p:cNvGrpSpPr>
            <p:nvPr/>
          </p:nvGrpSpPr>
          <p:grpSpPr bwMode="auto">
            <a:xfrm>
              <a:off x="910" y="7976"/>
              <a:ext cx="4153" cy="3298"/>
              <a:chOff x="910" y="7976"/>
              <a:chExt cx="4153" cy="3298"/>
            </a:xfrm>
          </p:grpSpPr>
          <p:sp>
            <p:nvSpPr>
              <p:cNvPr id="60421" name="Text Box 5"/>
              <p:cNvSpPr txBox="1">
                <a:spLocks noChangeArrowheads="1"/>
              </p:cNvSpPr>
              <p:nvPr/>
            </p:nvSpPr>
            <p:spPr bwMode="auto">
              <a:xfrm>
                <a:off x="1102" y="9971"/>
                <a:ext cx="1511" cy="895"/>
              </a:xfrm>
              <a:prstGeom prst="rect">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800" b="1" i="0" u="none" strike="noStrike" cap="none" normalizeH="0" baseline="0" smtClean="0">
                    <a:ln>
                      <a:noFill/>
                    </a:ln>
                    <a:solidFill>
                      <a:schemeClr val="tx1"/>
                    </a:solidFill>
                    <a:effectLst/>
                    <a:latin typeface="Calibri" pitchFamily="34" charset="0"/>
                    <a:cs typeface="Arial" pitchFamily="34" charset="0"/>
                  </a:rPr>
                  <a:t>100kg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60422" name="AutoShape 6"/>
              <p:cNvCxnSpPr>
                <a:cxnSpLocks noChangeShapeType="1"/>
              </p:cNvCxnSpPr>
              <p:nvPr/>
            </p:nvCxnSpPr>
            <p:spPr bwMode="auto">
              <a:xfrm flipV="1">
                <a:off x="1527" y="8038"/>
                <a:ext cx="1" cy="1399"/>
              </a:xfrm>
              <a:prstGeom prst="straightConnector1">
                <a:avLst/>
              </a:prstGeom>
              <a:noFill/>
              <a:ln w="28575">
                <a:solidFill>
                  <a:schemeClr val="tx1"/>
                </a:solidFill>
                <a:round/>
                <a:headEnd/>
                <a:tailEnd/>
              </a:ln>
            </p:spPr>
          </p:cxnSp>
          <p:sp>
            <p:nvSpPr>
              <p:cNvPr id="60423" name="Rectangle 7"/>
              <p:cNvSpPr>
                <a:spLocks noChangeArrowheads="1"/>
              </p:cNvSpPr>
              <p:nvPr/>
            </p:nvSpPr>
            <p:spPr bwMode="auto">
              <a:xfrm>
                <a:off x="994" y="7976"/>
                <a:ext cx="4069" cy="143"/>
              </a:xfrm>
              <a:prstGeom prst="rect">
                <a:avLst/>
              </a:prstGeom>
              <a:solidFill>
                <a:schemeClr val="tx1">
                  <a:lumMod val="65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0424" name="Oval 8"/>
              <p:cNvSpPr>
                <a:spLocks noChangeArrowheads="1"/>
              </p:cNvSpPr>
              <p:nvPr/>
            </p:nvSpPr>
            <p:spPr bwMode="auto">
              <a:xfrm>
                <a:off x="1528" y="9123"/>
                <a:ext cx="686" cy="628"/>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0425" name="Oval 9"/>
              <p:cNvSpPr>
                <a:spLocks noChangeArrowheads="1"/>
              </p:cNvSpPr>
              <p:nvPr/>
            </p:nvSpPr>
            <p:spPr bwMode="auto">
              <a:xfrm>
                <a:off x="1798" y="9371"/>
                <a:ext cx="143"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cxnSp>
            <p:nvCxnSpPr>
              <p:cNvPr id="60426" name="AutoShape 10"/>
              <p:cNvCxnSpPr>
                <a:cxnSpLocks noChangeShapeType="1"/>
              </p:cNvCxnSpPr>
              <p:nvPr/>
            </p:nvCxnSpPr>
            <p:spPr bwMode="auto">
              <a:xfrm flipV="1">
                <a:off x="1871" y="9437"/>
                <a:ext cx="2" cy="534"/>
              </a:xfrm>
              <a:prstGeom prst="straightConnector1">
                <a:avLst/>
              </a:prstGeom>
              <a:noFill/>
              <a:ln w="28575">
                <a:solidFill>
                  <a:schemeClr val="tx1"/>
                </a:solidFill>
                <a:round/>
                <a:headEnd/>
                <a:tailEnd/>
              </a:ln>
            </p:spPr>
          </p:cxnSp>
          <p:cxnSp>
            <p:nvCxnSpPr>
              <p:cNvPr id="60427" name="AutoShape 11"/>
              <p:cNvCxnSpPr>
                <a:cxnSpLocks noChangeShapeType="1"/>
                <a:stCxn id="60424" idx="6"/>
                <a:endCxn id="60428" idx="2"/>
              </p:cNvCxnSpPr>
              <p:nvPr/>
            </p:nvCxnSpPr>
            <p:spPr bwMode="auto">
              <a:xfrm flipV="1">
                <a:off x="2236" y="8580"/>
                <a:ext cx="85" cy="857"/>
              </a:xfrm>
              <a:prstGeom prst="straightConnector1">
                <a:avLst/>
              </a:prstGeom>
              <a:noFill/>
              <a:ln w="28575">
                <a:solidFill>
                  <a:schemeClr val="tx1"/>
                </a:solidFill>
                <a:round/>
                <a:headEnd/>
                <a:tailEnd/>
              </a:ln>
            </p:spPr>
          </p:cxnSp>
          <p:sp>
            <p:nvSpPr>
              <p:cNvPr id="60428" name="Oval 12"/>
              <p:cNvSpPr>
                <a:spLocks noChangeArrowheads="1"/>
              </p:cNvSpPr>
              <p:nvPr/>
            </p:nvSpPr>
            <p:spPr bwMode="auto">
              <a:xfrm>
                <a:off x="2343" y="8266"/>
                <a:ext cx="686" cy="628"/>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0429" name="Oval 13"/>
              <p:cNvSpPr>
                <a:spLocks noChangeArrowheads="1"/>
              </p:cNvSpPr>
              <p:nvPr/>
            </p:nvSpPr>
            <p:spPr bwMode="auto">
              <a:xfrm>
                <a:off x="2593" y="8516"/>
                <a:ext cx="143" cy="14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cxnSp>
            <p:nvCxnSpPr>
              <p:cNvPr id="60430" name="AutoShape 14"/>
              <p:cNvCxnSpPr>
                <a:cxnSpLocks noChangeShapeType="1"/>
              </p:cNvCxnSpPr>
              <p:nvPr/>
            </p:nvCxnSpPr>
            <p:spPr bwMode="auto">
              <a:xfrm flipV="1">
                <a:off x="2663" y="8049"/>
                <a:ext cx="1" cy="531"/>
              </a:xfrm>
              <a:prstGeom prst="straightConnector1">
                <a:avLst/>
              </a:prstGeom>
              <a:noFill/>
              <a:ln w="28575">
                <a:solidFill>
                  <a:schemeClr val="tx1"/>
                </a:solidFill>
                <a:round/>
                <a:headEnd/>
                <a:tailEnd/>
              </a:ln>
            </p:spPr>
          </p:cxnSp>
          <p:cxnSp>
            <p:nvCxnSpPr>
              <p:cNvPr id="60431" name="AutoShape 15"/>
              <p:cNvCxnSpPr>
                <a:cxnSpLocks noChangeShapeType="1"/>
              </p:cNvCxnSpPr>
              <p:nvPr/>
            </p:nvCxnSpPr>
            <p:spPr bwMode="auto">
              <a:xfrm flipH="1" flipV="1">
                <a:off x="3029" y="8580"/>
                <a:ext cx="647" cy="2694"/>
              </a:xfrm>
              <a:prstGeom prst="straightConnector1">
                <a:avLst/>
              </a:prstGeom>
              <a:noFill/>
              <a:ln w="28575">
                <a:solidFill>
                  <a:schemeClr val="tx1"/>
                </a:solidFill>
                <a:round/>
                <a:headEnd/>
                <a:tailEnd/>
              </a:ln>
            </p:spPr>
          </p:cxnSp>
          <p:sp>
            <p:nvSpPr>
              <p:cNvPr id="60432" name="Text Box 16"/>
              <p:cNvSpPr txBox="1">
                <a:spLocks noChangeArrowheads="1"/>
              </p:cNvSpPr>
              <p:nvPr/>
            </p:nvSpPr>
            <p:spPr bwMode="auto">
              <a:xfrm>
                <a:off x="910" y="8362"/>
                <a:ext cx="699" cy="6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800" b="1" i="0" u="none" strike="noStrike" cap="none" normalizeH="0" baseline="0" smtClean="0">
                    <a:ln>
                      <a:noFill/>
                    </a:ln>
                    <a:solidFill>
                      <a:schemeClr val="tx1"/>
                    </a:solidFill>
                    <a:effectLst/>
                    <a:latin typeface="Calibri" pitchFamily="34" charset="0"/>
                    <a:cs typeface="Arial" pitchFamily="34" charset="0"/>
                  </a:rPr>
                  <a:t>F</a:t>
                </a:r>
                <a:r>
                  <a:rPr kumimoji="0" lang="en-US" sz="1800" b="1" i="0" u="none" strike="noStrike" cap="none" normalizeH="0" baseline="-25000" smtClean="0">
                    <a:ln>
                      <a:noFill/>
                    </a:ln>
                    <a:solidFill>
                      <a:schemeClr val="tx1"/>
                    </a:solidFill>
                    <a:effectLst/>
                    <a:latin typeface="Calibri" pitchFamily="34" charset="0"/>
                    <a:cs typeface="Arial" pitchFamily="34" charset="0"/>
                  </a:rPr>
                  <a:t>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0433" name="Text Box 17"/>
              <p:cNvSpPr txBox="1">
                <a:spLocks noChangeArrowheads="1"/>
              </p:cNvSpPr>
              <p:nvPr/>
            </p:nvSpPr>
            <p:spPr bwMode="auto">
              <a:xfrm>
                <a:off x="2172" y="8891"/>
                <a:ext cx="699" cy="6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800" b="1" i="0" u="none" strike="noStrike" cap="none" normalizeH="0" baseline="0" smtClean="0">
                    <a:ln>
                      <a:noFill/>
                    </a:ln>
                    <a:solidFill>
                      <a:schemeClr val="tx1"/>
                    </a:solidFill>
                    <a:effectLst/>
                    <a:latin typeface="Calibri" pitchFamily="34" charset="0"/>
                    <a:cs typeface="Arial" pitchFamily="34" charset="0"/>
                  </a:rPr>
                  <a:t>F</a:t>
                </a:r>
                <a:r>
                  <a:rPr kumimoji="0" lang="en-US" sz="1800" b="1" i="0" u="none" strike="noStrike" cap="none" normalizeH="0" baseline="-25000" smtClean="0">
                    <a:ln>
                      <a:noFill/>
                    </a:ln>
                    <a:solidFill>
                      <a:schemeClr val="tx1"/>
                    </a:solidFill>
                    <a:effectLst/>
                    <a:latin typeface="Calibri" pitchFamily="34" charset="0"/>
                    <a:cs typeface="Arial" pitchFamily="34" charset="0"/>
                  </a:rPr>
                  <a:t>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60434" name="Text Box 18"/>
            <p:cNvSpPr txBox="1">
              <a:spLocks noChangeArrowheads="1"/>
            </p:cNvSpPr>
            <p:nvPr/>
          </p:nvSpPr>
          <p:spPr bwMode="auto">
            <a:xfrm>
              <a:off x="3412" y="9652"/>
              <a:ext cx="699" cy="6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800" b="1" i="0" u="none" strike="noStrike" cap="none" normalizeH="0" baseline="0" smtClean="0">
                  <a:ln>
                    <a:noFill/>
                  </a:ln>
                  <a:solidFill>
                    <a:schemeClr val="tx1"/>
                  </a:solidFill>
                  <a:effectLst/>
                  <a:latin typeface="Calibri" pitchFamily="34" charset="0"/>
                  <a:cs typeface="Arial" pitchFamily="34" charset="0"/>
                </a:rPr>
                <a:t>F</a:t>
              </a:r>
              <a:r>
                <a:rPr kumimoji="0" lang="en-US" sz="1800" b="1" i="0" u="none" strike="noStrike" cap="none" normalizeH="0" baseline="-25000" smtClean="0">
                  <a:ln>
                    <a:noFill/>
                  </a:ln>
                  <a:solidFill>
                    <a:schemeClr val="tx1"/>
                  </a:solidFill>
                  <a:effectLst/>
                  <a:latin typeface="Calibri" pitchFamily="34" charset="0"/>
                  <a:cs typeface="Arial" pitchFamily="34" charset="0"/>
                </a:rPr>
                <a:t>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60435" name="Group 19"/>
          <p:cNvGrpSpPr>
            <a:grpSpLocks/>
          </p:cNvGrpSpPr>
          <p:nvPr/>
        </p:nvGrpSpPr>
        <p:grpSpPr bwMode="auto">
          <a:xfrm>
            <a:off x="3593176" y="4133850"/>
            <a:ext cx="1283622" cy="1962150"/>
            <a:chOff x="5584" y="13388"/>
            <a:chExt cx="2021" cy="3089"/>
          </a:xfrm>
        </p:grpSpPr>
        <p:sp>
          <p:nvSpPr>
            <p:cNvPr id="60436" name="Rectangle 20"/>
            <p:cNvSpPr>
              <a:spLocks noChangeArrowheads="1"/>
            </p:cNvSpPr>
            <p:nvPr/>
          </p:nvSpPr>
          <p:spPr bwMode="auto">
            <a:xfrm>
              <a:off x="5787" y="14285"/>
              <a:ext cx="1371" cy="1325"/>
            </a:xfrm>
            <a:prstGeom prst="rect">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cxnSp>
          <p:nvCxnSpPr>
            <p:cNvPr id="60437" name="AutoShape 21"/>
            <p:cNvCxnSpPr>
              <a:cxnSpLocks noChangeShapeType="1"/>
            </p:cNvCxnSpPr>
            <p:nvPr/>
          </p:nvCxnSpPr>
          <p:spPr bwMode="auto">
            <a:xfrm flipV="1">
              <a:off x="6783" y="13388"/>
              <a:ext cx="1" cy="867"/>
            </a:xfrm>
            <a:prstGeom prst="straightConnector1">
              <a:avLst/>
            </a:prstGeom>
            <a:noFill/>
            <a:ln w="38100">
              <a:solidFill>
                <a:schemeClr val="tx1"/>
              </a:solidFill>
              <a:round/>
              <a:headEnd/>
              <a:tailEnd type="triangle" w="med" len="med"/>
            </a:ln>
          </p:spPr>
        </p:cxnSp>
        <p:cxnSp>
          <p:nvCxnSpPr>
            <p:cNvPr id="60438" name="AutoShape 22"/>
            <p:cNvCxnSpPr>
              <a:cxnSpLocks noChangeShapeType="1"/>
            </p:cNvCxnSpPr>
            <p:nvPr/>
          </p:nvCxnSpPr>
          <p:spPr bwMode="auto">
            <a:xfrm>
              <a:off x="6474" y="15610"/>
              <a:ext cx="1" cy="867"/>
            </a:xfrm>
            <a:prstGeom prst="straightConnector1">
              <a:avLst/>
            </a:prstGeom>
            <a:noFill/>
            <a:ln w="38100">
              <a:solidFill>
                <a:schemeClr val="tx1"/>
              </a:solidFill>
              <a:round/>
              <a:headEnd/>
              <a:tailEnd type="triangle" w="med" len="med"/>
            </a:ln>
          </p:spPr>
        </p:cxnSp>
        <p:sp>
          <p:nvSpPr>
            <p:cNvPr id="60439" name="Text Box 23"/>
            <p:cNvSpPr txBox="1">
              <a:spLocks noChangeArrowheads="1"/>
            </p:cNvSpPr>
            <p:nvPr/>
          </p:nvSpPr>
          <p:spPr bwMode="auto">
            <a:xfrm>
              <a:off x="6784" y="13620"/>
              <a:ext cx="821" cy="63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200" b="1" i="0" u="none" strike="noStrike" cap="none" normalizeH="0" baseline="0" smtClean="0">
                  <a:ln>
                    <a:noFill/>
                  </a:ln>
                  <a:solidFill>
                    <a:schemeClr val="tx1"/>
                  </a:solidFill>
                  <a:effectLst/>
                  <a:latin typeface="Calibri" pitchFamily="34" charset="0"/>
                  <a:cs typeface="Arial" pitchFamily="34" charset="0"/>
                </a:rPr>
                <a:t>F</a:t>
              </a:r>
              <a:r>
                <a:rPr kumimoji="0" lang="en-US" sz="2200" b="1" i="0" u="none" strike="noStrike" cap="none" normalizeH="0" baseline="-25000" smtClean="0">
                  <a:ln>
                    <a:noFill/>
                  </a:ln>
                  <a:solidFill>
                    <a:schemeClr val="tx1"/>
                  </a:solidFill>
                  <a:effectLst/>
                  <a:latin typeface="Calibri" pitchFamily="34" charset="0"/>
                  <a:cs typeface="Arial" pitchFamily="34" charset="0"/>
                </a:rPr>
                <a:t>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0440" name="Text Box 24"/>
            <p:cNvSpPr txBox="1">
              <a:spLocks noChangeArrowheads="1"/>
            </p:cNvSpPr>
            <p:nvPr/>
          </p:nvSpPr>
          <p:spPr bwMode="auto">
            <a:xfrm>
              <a:off x="6473" y="15610"/>
              <a:ext cx="1106" cy="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200" b="1" i="0" u="none" strike="noStrike" cap="none" normalizeH="0" baseline="0" smtClean="0">
                  <a:ln>
                    <a:noFill/>
                  </a:ln>
                  <a:solidFill>
                    <a:schemeClr val="tx1"/>
                  </a:solidFill>
                  <a:effectLst/>
                  <a:latin typeface="Calibri" pitchFamily="34" charset="0"/>
                  <a:cs typeface="Arial" pitchFamily="34" charset="0"/>
                </a:rPr>
                <a:t>mg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0441" name="Text Box 25"/>
            <p:cNvSpPr txBox="1">
              <a:spLocks noChangeArrowheads="1"/>
            </p:cNvSpPr>
            <p:nvPr/>
          </p:nvSpPr>
          <p:spPr bwMode="auto">
            <a:xfrm>
              <a:off x="5584" y="13650"/>
              <a:ext cx="821" cy="63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200" b="1" i="0" u="none" strike="noStrike" cap="none" normalizeH="0" baseline="0" dirty="0" smtClean="0">
                  <a:ln>
                    <a:noFill/>
                  </a:ln>
                  <a:solidFill>
                    <a:schemeClr val="tx1"/>
                  </a:solidFill>
                  <a:effectLst/>
                  <a:latin typeface="Calibri" pitchFamily="34" charset="0"/>
                  <a:cs typeface="Arial" pitchFamily="34" charset="0"/>
                </a:rPr>
                <a:t>F</a:t>
              </a:r>
              <a:r>
                <a:rPr kumimoji="0" lang="en-US" sz="2200" b="1" i="0" u="none" strike="noStrike" cap="none" normalizeH="0" baseline="-25000" dirty="0" smtClean="0">
                  <a:ln>
                    <a:noFill/>
                  </a:ln>
                  <a:solidFill>
                    <a:schemeClr val="tx1"/>
                  </a:solidFill>
                  <a:effectLst/>
                  <a:latin typeface="Calibri" pitchFamily="34" charset="0"/>
                  <a:cs typeface="Arial" pitchFamily="34" charset="0"/>
                </a:rPr>
                <a:t>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60442" name="AutoShape 26"/>
            <p:cNvCxnSpPr>
              <a:cxnSpLocks noChangeShapeType="1"/>
            </p:cNvCxnSpPr>
            <p:nvPr/>
          </p:nvCxnSpPr>
          <p:spPr bwMode="auto">
            <a:xfrm flipV="1">
              <a:off x="6198" y="13388"/>
              <a:ext cx="1" cy="867"/>
            </a:xfrm>
            <a:prstGeom prst="straightConnector1">
              <a:avLst/>
            </a:prstGeom>
            <a:noFill/>
            <a:ln w="38100">
              <a:solidFill>
                <a:schemeClr val="tx1"/>
              </a:solidFill>
              <a:round/>
              <a:headEnd/>
              <a:tailEnd type="triangle" w="med" len="med"/>
            </a:ln>
          </p:spPr>
        </p:cxnSp>
      </p:grpSp>
      <p:sp>
        <p:nvSpPr>
          <p:cNvPr id="45" name="Content Placeholder 2"/>
          <p:cNvSpPr>
            <a:spLocks noGrp="1"/>
          </p:cNvSpPr>
          <p:nvPr>
            <p:ph idx="1"/>
          </p:nvPr>
        </p:nvSpPr>
        <p:spPr>
          <a:xfrm>
            <a:off x="914400" y="1295400"/>
            <a:ext cx="7772400" cy="4572000"/>
          </a:xfrm>
        </p:spPr>
        <p:txBody>
          <a:bodyPr>
            <a:normAutofit/>
          </a:bodyPr>
          <a:lstStyle/>
          <a:p>
            <a:r>
              <a:rPr lang="en-US" sz="3200" dirty="0" smtClean="0"/>
              <a:t>Free-body/Force diagrams are especially helpful in seeing the advantages of using pulleys</a:t>
            </a:r>
          </a:p>
          <a:p>
            <a:r>
              <a:rPr lang="en-US" sz="3200" dirty="0" smtClean="0"/>
              <a:t>Tension in a rope is always the same at all points along the rope</a:t>
            </a:r>
            <a:endParaRPr lang="en-US" sz="18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12064"/>
            <a:ext cx="8458200" cy="914400"/>
          </a:xfrm>
        </p:spPr>
        <p:txBody>
          <a:bodyPr/>
          <a:lstStyle/>
          <a:p>
            <a:r>
              <a:rPr lang="en-US" b="1" dirty="0" smtClean="0"/>
              <a:t>Problem Solving Process (Pg 85)</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hlinkClick r:id="rId2" action="ppaction://hlinkfile"/>
              </a:rPr>
              <a:t>Example 4-11</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12064"/>
            <a:ext cx="8458200" cy="914400"/>
          </a:xfrm>
        </p:spPr>
        <p:txBody>
          <a:bodyPr/>
          <a:lstStyle/>
          <a:p>
            <a:r>
              <a:rPr lang="en-US" b="1" dirty="0" smtClean="0"/>
              <a:t>Problem Solving Process (Pg 85)</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Other examples by request</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a:t>
            </a:r>
            <a:r>
              <a:rPr lang="en-US" dirty="0" err="1" smtClean="0"/>
              <a:t>ary</a:t>
            </a:r>
            <a:r>
              <a:rPr lang="en-US" dirty="0" smtClean="0"/>
              <a:t> Review</a:t>
            </a:r>
            <a:endParaRPr lang="en-US" dirty="0"/>
          </a:p>
        </p:txBody>
      </p:sp>
      <p:sp>
        <p:nvSpPr>
          <p:cNvPr id="3" name="Content Placeholder 2"/>
          <p:cNvSpPr>
            <a:spLocks noGrp="1"/>
          </p:cNvSpPr>
          <p:nvPr>
            <p:ph idx="1"/>
          </p:nvPr>
        </p:nvSpPr>
        <p:spPr/>
        <p:txBody>
          <a:bodyPr>
            <a:normAutofit/>
          </a:bodyPr>
          <a:lstStyle/>
          <a:p>
            <a:r>
              <a:rPr lang="en-US" sz="3200" b="1" dirty="0" smtClean="0"/>
              <a:t>Can you i</a:t>
            </a:r>
            <a:r>
              <a:rPr lang="en-US" sz="2800" b="1" dirty="0" smtClean="0"/>
              <a:t>nterpret and apply Newton's three laws of motion?  </a:t>
            </a:r>
            <a:endParaRPr lang="en-US" sz="1400" dirty="0" smtClean="0"/>
          </a:p>
          <a:p>
            <a:r>
              <a:rPr lang="en-US" sz="3200" b="1" dirty="0" smtClean="0"/>
              <a:t>Can you use vector addition to find the net force on an object and relate it to the resultant acceleration?</a:t>
            </a:r>
            <a:endParaRPr lang="en-US" sz="1800" dirty="0" smtClean="0"/>
          </a:p>
          <a:p>
            <a:endParaRPr lang="en-US" dirty="0"/>
          </a:p>
        </p:txBody>
      </p:sp>
      <p:grpSp>
        <p:nvGrpSpPr>
          <p:cNvPr id="61453" name="Group 13"/>
          <p:cNvGrpSpPr>
            <a:grpSpLocks/>
          </p:cNvGrpSpPr>
          <p:nvPr/>
        </p:nvGrpSpPr>
        <p:grpSpPr bwMode="auto">
          <a:xfrm>
            <a:off x="4343400" y="4419600"/>
            <a:ext cx="3276600" cy="2286000"/>
            <a:chOff x="4478" y="11013"/>
            <a:chExt cx="2980" cy="1984"/>
          </a:xfrm>
        </p:grpSpPr>
        <p:sp>
          <p:nvSpPr>
            <p:cNvPr id="61454" name="Rectangle 14"/>
            <p:cNvSpPr>
              <a:spLocks noChangeArrowheads="1"/>
            </p:cNvSpPr>
            <p:nvPr/>
          </p:nvSpPr>
          <p:spPr bwMode="auto">
            <a:xfrm>
              <a:off x="5313" y="11411"/>
              <a:ext cx="1444" cy="965"/>
            </a:xfrm>
            <a:prstGeom prst="rect">
              <a:avLst/>
            </a:prstGeom>
            <a:solidFill>
              <a:srgbClr val="00B050"/>
            </a:solidFill>
            <a:ln w="28575">
              <a:solidFill>
                <a:srgbClr val="FFFF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cxnSp>
          <p:nvCxnSpPr>
            <p:cNvPr id="61455" name="AutoShape 15"/>
            <p:cNvCxnSpPr>
              <a:cxnSpLocks noChangeShapeType="1"/>
              <a:stCxn id="61454" idx="3"/>
            </p:cNvCxnSpPr>
            <p:nvPr/>
          </p:nvCxnSpPr>
          <p:spPr bwMode="auto">
            <a:xfrm>
              <a:off x="6772" y="11894"/>
              <a:ext cx="686" cy="1"/>
            </a:xfrm>
            <a:prstGeom prst="straightConnector1">
              <a:avLst/>
            </a:prstGeom>
            <a:noFill/>
            <a:ln w="28575">
              <a:solidFill>
                <a:srgbClr val="FF0000"/>
              </a:solidFill>
              <a:round/>
              <a:headEnd/>
              <a:tailEnd type="triangle" w="med" len="med"/>
            </a:ln>
          </p:spPr>
        </p:cxnSp>
        <p:cxnSp>
          <p:nvCxnSpPr>
            <p:cNvPr id="61456" name="AutoShape 16"/>
            <p:cNvCxnSpPr>
              <a:cxnSpLocks noChangeShapeType="1"/>
            </p:cNvCxnSpPr>
            <p:nvPr/>
          </p:nvCxnSpPr>
          <p:spPr bwMode="auto">
            <a:xfrm>
              <a:off x="6772" y="12376"/>
              <a:ext cx="615" cy="226"/>
            </a:xfrm>
            <a:prstGeom prst="straightConnector1">
              <a:avLst/>
            </a:prstGeom>
            <a:noFill/>
            <a:ln w="28575">
              <a:solidFill>
                <a:srgbClr val="FF0000"/>
              </a:solidFill>
              <a:round/>
              <a:headEnd/>
              <a:tailEnd type="triangle" w="med" len="med"/>
            </a:ln>
          </p:spPr>
        </p:cxnSp>
        <p:cxnSp>
          <p:nvCxnSpPr>
            <p:cNvPr id="61457" name="AutoShape 17"/>
            <p:cNvCxnSpPr>
              <a:cxnSpLocks noChangeShapeType="1"/>
              <a:stCxn id="61454" idx="2"/>
            </p:cNvCxnSpPr>
            <p:nvPr/>
          </p:nvCxnSpPr>
          <p:spPr bwMode="auto">
            <a:xfrm flipH="1">
              <a:off x="5729" y="12391"/>
              <a:ext cx="306" cy="606"/>
            </a:xfrm>
            <a:prstGeom prst="straightConnector1">
              <a:avLst/>
            </a:prstGeom>
            <a:noFill/>
            <a:ln w="28575">
              <a:solidFill>
                <a:srgbClr val="FF0000"/>
              </a:solidFill>
              <a:round/>
              <a:headEnd/>
              <a:tailEnd type="triangle" w="med" len="med"/>
            </a:ln>
          </p:spPr>
        </p:cxnSp>
        <p:cxnSp>
          <p:nvCxnSpPr>
            <p:cNvPr id="61458" name="AutoShape 18"/>
            <p:cNvCxnSpPr>
              <a:cxnSpLocks noChangeShapeType="1"/>
            </p:cNvCxnSpPr>
            <p:nvPr/>
          </p:nvCxnSpPr>
          <p:spPr bwMode="auto">
            <a:xfrm>
              <a:off x="5313" y="12376"/>
              <a:ext cx="335" cy="329"/>
            </a:xfrm>
            <a:prstGeom prst="straightConnector1">
              <a:avLst/>
            </a:prstGeom>
            <a:noFill/>
            <a:ln w="28575">
              <a:solidFill>
                <a:srgbClr val="FF0000"/>
              </a:solidFill>
              <a:round/>
              <a:headEnd/>
              <a:tailEnd type="triangle" w="med" len="med"/>
            </a:ln>
          </p:spPr>
        </p:cxnSp>
        <p:cxnSp>
          <p:nvCxnSpPr>
            <p:cNvPr id="61459" name="AutoShape 19"/>
            <p:cNvCxnSpPr>
              <a:cxnSpLocks noChangeShapeType="1"/>
            </p:cNvCxnSpPr>
            <p:nvPr/>
          </p:nvCxnSpPr>
          <p:spPr bwMode="auto">
            <a:xfrm flipH="1" flipV="1">
              <a:off x="6563" y="11013"/>
              <a:ext cx="194" cy="398"/>
            </a:xfrm>
            <a:prstGeom prst="straightConnector1">
              <a:avLst/>
            </a:prstGeom>
            <a:noFill/>
            <a:ln w="28575">
              <a:solidFill>
                <a:srgbClr val="FF0000"/>
              </a:solidFill>
              <a:round/>
              <a:headEnd/>
              <a:tailEnd type="triangle" w="med" len="med"/>
            </a:ln>
          </p:spPr>
        </p:cxnSp>
        <p:cxnSp>
          <p:nvCxnSpPr>
            <p:cNvPr id="61460" name="AutoShape 20"/>
            <p:cNvCxnSpPr>
              <a:cxnSpLocks noChangeShapeType="1"/>
              <a:stCxn id="61454" idx="0"/>
            </p:cNvCxnSpPr>
            <p:nvPr/>
          </p:nvCxnSpPr>
          <p:spPr bwMode="auto">
            <a:xfrm flipV="1">
              <a:off x="6035" y="11014"/>
              <a:ext cx="299" cy="382"/>
            </a:xfrm>
            <a:prstGeom prst="straightConnector1">
              <a:avLst/>
            </a:prstGeom>
            <a:noFill/>
            <a:ln w="28575">
              <a:solidFill>
                <a:srgbClr val="FF0000"/>
              </a:solidFill>
              <a:round/>
              <a:headEnd/>
              <a:tailEnd type="triangle" w="med" len="med"/>
            </a:ln>
          </p:spPr>
        </p:cxnSp>
        <p:cxnSp>
          <p:nvCxnSpPr>
            <p:cNvPr id="61461" name="AutoShape 21"/>
            <p:cNvCxnSpPr>
              <a:cxnSpLocks noChangeShapeType="1"/>
            </p:cNvCxnSpPr>
            <p:nvPr/>
          </p:nvCxnSpPr>
          <p:spPr bwMode="auto">
            <a:xfrm flipH="1" flipV="1">
              <a:off x="4478" y="11040"/>
              <a:ext cx="837" cy="371"/>
            </a:xfrm>
            <a:prstGeom prst="straightConnector1">
              <a:avLst/>
            </a:prstGeom>
            <a:noFill/>
            <a:ln w="28575">
              <a:solidFill>
                <a:srgbClr val="FF0000"/>
              </a:solidFill>
              <a:round/>
              <a:headEnd/>
              <a:tailEnd type="triangle" w="med" len="med"/>
            </a:ln>
          </p:spPr>
        </p:cxnSp>
        <p:cxnSp>
          <p:nvCxnSpPr>
            <p:cNvPr id="61462" name="AutoShape 22"/>
            <p:cNvCxnSpPr>
              <a:cxnSpLocks noChangeShapeType="1"/>
            </p:cNvCxnSpPr>
            <p:nvPr/>
          </p:nvCxnSpPr>
          <p:spPr bwMode="auto">
            <a:xfrm flipH="1">
              <a:off x="4911" y="11870"/>
              <a:ext cx="402" cy="506"/>
            </a:xfrm>
            <a:prstGeom prst="straightConnector1">
              <a:avLst/>
            </a:prstGeom>
            <a:noFill/>
            <a:ln w="28575">
              <a:solidFill>
                <a:srgbClr val="FF0000"/>
              </a:solidFill>
              <a:round/>
              <a:headEnd/>
              <a:tailEnd type="triangle" w="med" len="med"/>
            </a:ln>
          </p:spPr>
        </p:cxnSp>
      </p:gr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a:t>
            </a:r>
            <a:r>
              <a:rPr lang="en-US" dirty="0" err="1" smtClean="0"/>
              <a:t>ary</a:t>
            </a:r>
            <a:r>
              <a:rPr lang="en-US" dirty="0" smtClean="0"/>
              <a:t> Review</a:t>
            </a:r>
            <a:endParaRPr lang="en-US" dirty="0"/>
          </a:p>
        </p:txBody>
      </p:sp>
      <p:sp>
        <p:nvSpPr>
          <p:cNvPr id="3" name="Content Placeholder 2"/>
          <p:cNvSpPr>
            <a:spLocks noGrp="1"/>
          </p:cNvSpPr>
          <p:nvPr>
            <p:ph idx="1"/>
          </p:nvPr>
        </p:nvSpPr>
        <p:spPr/>
        <p:txBody>
          <a:bodyPr>
            <a:noAutofit/>
          </a:bodyPr>
          <a:lstStyle/>
          <a:p>
            <a:r>
              <a:rPr lang="en-US" b="1" dirty="0" smtClean="0"/>
              <a:t>Can you draw free-body/force diagrams of an object or collection of objects?</a:t>
            </a:r>
            <a:endParaRPr lang="en-US" dirty="0" smtClean="0"/>
          </a:p>
          <a:p>
            <a:endParaRPr lang="en-US" dirty="0"/>
          </a:p>
        </p:txBody>
      </p:sp>
      <p:sp>
        <p:nvSpPr>
          <p:cNvPr id="6349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63489" name="Group 1"/>
          <p:cNvGrpSpPr>
            <a:grpSpLocks noChangeAspect="1"/>
          </p:cNvGrpSpPr>
          <p:nvPr/>
        </p:nvGrpSpPr>
        <p:grpSpPr bwMode="auto">
          <a:xfrm>
            <a:off x="2667000" y="3124200"/>
            <a:ext cx="3095625" cy="2486025"/>
            <a:chOff x="4485" y="2279"/>
            <a:chExt cx="3339" cy="2681"/>
          </a:xfrm>
        </p:grpSpPr>
        <p:sp>
          <p:nvSpPr>
            <p:cNvPr id="63495" name="AutoShape 7"/>
            <p:cNvSpPr>
              <a:spLocks noChangeAspect="1" noChangeArrowheads="1" noTextEdit="1"/>
            </p:cNvSpPr>
            <p:nvPr/>
          </p:nvSpPr>
          <p:spPr bwMode="auto">
            <a:xfrm>
              <a:off x="4485" y="2279"/>
              <a:ext cx="3339" cy="268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3494" name="Rectangle 6"/>
            <p:cNvSpPr>
              <a:spLocks noChangeArrowheads="1"/>
            </p:cNvSpPr>
            <p:nvPr/>
          </p:nvSpPr>
          <p:spPr bwMode="auto">
            <a:xfrm>
              <a:off x="5350" y="3158"/>
              <a:ext cx="1583" cy="929"/>
            </a:xfrm>
            <a:prstGeom prst="rect">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3493" name="AutoShape 5"/>
            <p:cNvSpPr>
              <a:spLocks noChangeArrowheads="1"/>
            </p:cNvSpPr>
            <p:nvPr/>
          </p:nvSpPr>
          <p:spPr bwMode="auto">
            <a:xfrm>
              <a:off x="6948" y="3443"/>
              <a:ext cx="829" cy="307"/>
            </a:xfrm>
            <a:prstGeom prst="rightArrow">
              <a:avLst>
                <a:gd name="adj1" fmla="val 50000"/>
                <a:gd name="adj2" fmla="val 67508"/>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3492" name="AutoShape 4"/>
            <p:cNvSpPr>
              <a:spLocks noChangeArrowheads="1"/>
            </p:cNvSpPr>
            <p:nvPr/>
          </p:nvSpPr>
          <p:spPr bwMode="auto">
            <a:xfrm rot="16200000">
              <a:off x="5734" y="2591"/>
              <a:ext cx="828" cy="305"/>
            </a:xfrm>
            <a:prstGeom prst="rightArrow">
              <a:avLst>
                <a:gd name="adj1" fmla="val 50000"/>
                <a:gd name="adj2" fmla="val 67869"/>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3491" name="AutoShape 3"/>
            <p:cNvSpPr>
              <a:spLocks noChangeArrowheads="1"/>
            </p:cNvSpPr>
            <p:nvPr/>
          </p:nvSpPr>
          <p:spPr bwMode="auto">
            <a:xfrm rot="10800000">
              <a:off x="4523" y="3443"/>
              <a:ext cx="827" cy="305"/>
            </a:xfrm>
            <a:prstGeom prst="rightArrow">
              <a:avLst>
                <a:gd name="adj1" fmla="val 50000"/>
                <a:gd name="adj2" fmla="val 67787"/>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3490" name="AutoShape 2"/>
            <p:cNvSpPr>
              <a:spLocks noChangeArrowheads="1"/>
            </p:cNvSpPr>
            <p:nvPr/>
          </p:nvSpPr>
          <p:spPr bwMode="auto">
            <a:xfrm rot="5400000">
              <a:off x="5734" y="4349"/>
              <a:ext cx="828" cy="304"/>
            </a:xfrm>
            <a:prstGeom prst="rightArrow">
              <a:avLst>
                <a:gd name="adj1" fmla="val 50000"/>
                <a:gd name="adj2" fmla="val 68092"/>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a:t>
            </a:r>
            <a:r>
              <a:rPr lang="en-US" dirty="0" err="1" smtClean="0"/>
              <a:t>ary</a:t>
            </a:r>
            <a:r>
              <a:rPr lang="en-US" dirty="0" smtClean="0"/>
              <a:t> Review</a:t>
            </a:r>
            <a:endParaRPr lang="en-US" dirty="0"/>
          </a:p>
        </p:txBody>
      </p:sp>
      <p:sp>
        <p:nvSpPr>
          <p:cNvPr id="3" name="Content Placeholder 2"/>
          <p:cNvSpPr>
            <a:spLocks noGrp="1"/>
          </p:cNvSpPr>
          <p:nvPr>
            <p:ph idx="1"/>
          </p:nvPr>
        </p:nvSpPr>
        <p:spPr/>
        <p:txBody>
          <a:bodyPr>
            <a:noAutofit/>
          </a:bodyPr>
          <a:lstStyle/>
          <a:p>
            <a:r>
              <a:rPr lang="en-US" b="1" dirty="0" smtClean="0"/>
              <a:t>Can you use free-body/force diagrams to analyze forces on an object?</a:t>
            </a:r>
          </a:p>
          <a:p>
            <a:endParaRPr lang="en-US" b="1" dirty="0" smtClean="0"/>
          </a:p>
          <a:p>
            <a:endParaRPr lang="en-US" b="1" dirty="0" smtClean="0"/>
          </a:p>
          <a:p>
            <a:endParaRPr lang="en-US" b="1" dirty="0" smtClean="0"/>
          </a:p>
          <a:p>
            <a:endParaRPr lang="en-US" dirty="0" smtClean="0"/>
          </a:p>
          <a:p>
            <a:r>
              <a:rPr lang="en-US" b="1" dirty="0" smtClean="0"/>
              <a:t>Do you appreciate how pulleys can reduce the amount of force required to lift an object?</a:t>
            </a:r>
            <a:endParaRPr lang="en-US" dirty="0" smtClean="0"/>
          </a:p>
          <a:p>
            <a:endParaRPr lang="en-US" dirty="0"/>
          </a:p>
        </p:txBody>
      </p:sp>
      <p:sp>
        <p:nvSpPr>
          <p:cNvPr id="6349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4514" name="Object 20"/>
          <p:cNvGraphicFramePr>
            <a:graphicFrameLocks noChangeAspect="1"/>
          </p:cNvGraphicFramePr>
          <p:nvPr/>
        </p:nvGraphicFramePr>
        <p:xfrm>
          <a:off x="1944687" y="3214688"/>
          <a:ext cx="3541713" cy="1357312"/>
        </p:xfrm>
        <a:graphic>
          <a:graphicData uri="http://schemas.openxmlformats.org/presentationml/2006/ole">
            <mc:AlternateContent xmlns:mc="http://schemas.openxmlformats.org/markup-compatibility/2006">
              <mc:Choice xmlns:v="urn:schemas-microsoft-com:vml" Requires="v">
                <p:oleObj spid="_x0000_s64518" name="Equation" r:id="rId3" imgW="1320480" imgH="507960" progId="Equation.3">
                  <p:embed/>
                </p:oleObj>
              </mc:Choice>
              <mc:Fallback>
                <p:oleObj name="Equation" r:id="rId3" imgW="1320480" imgH="507960" progId="Equation.3">
                  <p:embed/>
                  <p:pic>
                    <p:nvPicPr>
                      <p:cNvPr id="0" name="Object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44687" y="3214688"/>
                        <a:ext cx="3541713" cy="1357312"/>
                      </a:xfrm>
                      <a:prstGeom prst="rect">
                        <a:avLst/>
                      </a:prstGeom>
                      <a:solidFill>
                        <a:schemeClr val="tx1"/>
                      </a:solidFill>
                    </p:spPr>
                  </p:pic>
                </p:oleObj>
              </mc:Fallback>
            </mc:AlternateContent>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Idea(s): </a:t>
            </a:r>
            <a:endParaRPr lang="en-US" dirty="0"/>
          </a:p>
        </p:txBody>
      </p:sp>
      <p:sp>
        <p:nvSpPr>
          <p:cNvPr id="3" name="Content Placeholder 2"/>
          <p:cNvSpPr>
            <a:spLocks noGrp="1"/>
          </p:cNvSpPr>
          <p:nvPr>
            <p:ph idx="1"/>
          </p:nvPr>
        </p:nvSpPr>
        <p:spPr/>
        <p:txBody>
          <a:bodyPr>
            <a:normAutofit/>
          </a:bodyPr>
          <a:lstStyle/>
          <a:p>
            <a:pPr lvl="0"/>
            <a:r>
              <a:rPr lang="en-US" sz="3200" dirty="0" smtClean="0"/>
              <a:t>The interactions of an object with other objects can be described by forces.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Enduring Understanding(s): </a:t>
            </a:r>
            <a:endParaRPr lang="en-US" dirty="0"/>
          </a:p>
        </p:txBody>
      </p:sp>
      <p:sp>
        <p:nvSpPr>
          <p:cNvPr id="3" name="Content Placeholder 2"/>
          <p:cNvSpPr>
            <a:spLocks noGrp="1"/>
          </p:cNvSpPr>
          <p:nvPr>
            <p:ph idx="1"/>
          </p:nvPr>
        </p:nvSpPr>
        <p:spPr/>
        <p:txBody>
          <a:bodyPr>
            <a:normAutofit/>
          </a:bodyPr>
          <a:lstStyle/>
          <a:p>
            <a:pPr lvl="0"/>
            <a:r>
              <a:rPr lang="en-US" sz="3200" dirty="0" smtClean="0"/>
              <a:t>All forces share certain common characteristics when considered by observers in inertial reference frames.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Enduring Understanding(s): </a:t>
            </a:r>
            <a:endParaRPr lang="en-US" dirty="0"/>
          </a:p>
        </p:txBody>
      </p:sp>
      <p:sp>
        <p:nvSpPr>
          <p:cNvPr id="3" name="Content Placeholder 2"/>
          <p:cNvSpPr>
            <a:spLocks noGrp="1"/>
          </p:cNvSpPr>
          <p:nvPr>
            <p:ph idx="1"/>
          </p:nvPr>
        </p:nvSpPr>
        <p:spPr/>
        <p:txBody>
          <a:bodyPr>
            <a:normAutofit/>
          </a:bodyPr>
          <a:lstStyle/>
          <a:p>
            <a:pPr lvl="0"/>
            <a:r>
              <a:rPr lang="en-US" sz="3200" dirty="0" smtClean="0"/>
              <a:t>All forces share certain common characteristics when considered by observers in inertial reference frames.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3.A.2: Forces are described by vectors.</a:t>
            </a:r>
          </a:p>
          <a:p>
            <a:pPr lvl="1"/>
            <a:r>
              <a:rPr lang="en-US" dirty="0" smtClean="0"/>
              <a:t>Forces are detected by their influence on the motion of an object.</a:t>
            </a:r>
          </a:p>
          <a:p>
            <a:pPr lvl="1"/>
            <a:r>
              <a:rPr lang="en-US" dirty="0" smtClean="0"/>
              <a:t>Forces have magnitude and direction.</a:t>
            </a: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3.A.4: If one object exerts a force on a second object, the second object always exerts a force of equal magnitude on the first object in the opposite direction.</a:t>
            </a:r>
          </a:p>
          <a:p>
            <a:r>
              <a:rPr lang="en-US" sz="3200" dirty="0" smtClean="0"/>
              <a:t>3.B.1: If an object of interest interacts with several other objects, the net force is the vector sum of the individual forces.</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sz="3200" dirty="0" smtClean="0"/>
              <a:t>3.B.2: Free-body diagrams are useful tools for visualizing forces being exerted on a single object and writing the equations that represent a physical situation.</a:t>
            </a:r>
          </a:p>
          <a:p>
            <a:pPr lvl="1"/>
            <a:r>
              <a:rPr lang="en-US" dirty="0" smtClean="0"/>
              <a:t>An object can be drawn as if it was extracted from its environment and the interactions with the environment identified.</a:t>
            </a:r>
          </a:p>
          <a:p>
            <a:pPr lvl="1"/>
            <a:r>
              <a:rPr lang="en-US" dirty="0" smtClean="0"/>
              <a:t>A force exerted on an object can be represented as an arrow whose length represents the magnitude of the force and whose direction shows the direction of the force.</a:t>
            </a:r>
          </a:p>
          <a:p>
            <a:pPr lvl="1"/>
            <a:r>
              <a:rPr lang="en-US" dirty="0" smtClean="0"/>
              <a:t>A coordinate system with one axis parallel to the direction of the acceleration simplifies the translation from the free-body diagram to the algebraic representation.</a:t>
            </a: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Pristina" panose="03060402040406080204" pitchFamily="66" charset="0"/>
              </a:rPr>
              <a:t/>
            </a:r>
            <a:br>
              <a:rPr lang="en-US" dirty="0" smtClean="0">
                <a:latin typeface="Pristina" panose="03060402040406080204" pitchFamily="66" charset="0"/>
              </a:rPr>
            </a:br>
            <a:r>
              <a:rPr lang="en-US" dirty="0" smtClean="0">
                <a:latin typeface="Pristina" panose="03060402040406080204" pitchFamily="66" charset="0"/>
              </a:rPr>
              <a:t>Questions?</a:t>
            </a:r>
            <a:endParaRPr lang="en-US" sz="2800" dirty="0">
              <a:latin typeface="Pristina" panose="03060402040406080204" pitchFamily="66" charset="0"/>
            </a:endParaRPr>
          </a:p>
        </p:txBody>
      </p:sp>
      <p:sp>
        <p:nvSpPr>
          <p:cNvPr id="3" name="Subtitle 2"/>
          <p:cNvSpPr>
            <a:spLocks noGrp="1"/>
          </p:cNvSpPr>
          <p:nvPr>
            <p:ph type="subTitle" idx="1"/>
          </p:nvPr>
        </p:nvSpPr>
        <p:spPr/>
        <p:txBody>
          <a:bodyPr/>
          <a:lstStyle/>
          <a:p>
            <a:endParaRPr lang="en-US"/>
          </a:p>
        </p:txBody>
      </p:sp>
      <p:pic>
        <p:nvPicPr>
          <p:cNvPr id="4" name="Picture 3" descr="Devil%20Head.jpg"/>
          <p:cNvPicPr>
            <a:picLocks noChangeAspect="1"/>
          </p:cNvPicPr>
          <p:nvPr/>
        </p:nvPicPr>
        <p:blipFill>
          <a:blip r:embed="rId2" cstate="print"/>
          <a:stretch>
            <a:fillRect/>
          </a:stretch>
        </p:blipFill>
        <p:spPr>
          <a:xfrm>
            <a:off x="2438400" y="152400"/>
            <a:ext cx="4128596" cy="3930650"/>
          </a:xfrm>
          <a:prstGeom prst="rect">
            <a:avLst/>
          </a:prstGeom>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219200" y="1351672"/>
            <a:ext cx="5205750" cy="977486"/>
          </a:xfrm>
        </p:spPr>
        <p:txBody>
          <a:bodyPr>
            <a:normAutofit/>
          </a:bodyPr>
          <a:lstStyle/>
          <a:p>
            <a:r>
              <a:rPr lang="en-US" sz="3200" b="1" i="1" dirty="0" smtClean="0"/>
              <a:t>#19-32</a:t>
            </a:r>
            <a:endParaRPr lang="en-US" sz="3200" b="1" i="1" dirty="0"/>
          </a:p>
        </p:txBody>
      </p:sp>
      <p:sp>
        <p:nvSpPr>
          <p:cNvPr id="3" name="Title 2"/>
          <p:cNvSpPr>
            <a:spLocks noGrp="1"/>
          </p:cNvSpPr>
          <p:nvPr>
            <p:ph type="title"/>
          </p:nvPr>
        </p:nvSpPr>
        <p:spPr/>
        <p:txBody>
          <a:bodyPr/>
          <a:lstStyle/>
          <a:p>
            <a:r>
              <a:rPr lang="en-US" dirty="0" smtClean="0"/>
              <a:t>Homework</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sz="3200" dirty="0" smtClean="0"/>
              <a:t>3.A.1: An observer in a particular reference frame can describe the motion of an object using such quantities as position, displacement, distance, velocity, speed, and acceleration.</a:t>
            </a:r>
          </a:p>
          <a:p>
            <a:pPr lvl="1"/>
            <a:r>
              <a:rPr lang="en-US" dirty="0" smtClean="0"/>
              <a:t>Displacement, velocity, and acceleration are all vector quantities.</a:t>
            </a:r>
          </a:p>
          <a:p>
            <a:pPr lvl="1"/>
            <a:r>
              <a:rPr lang="en-US" dirty="0" smtClean="0"/>
              <a:t>Displacement is change in position. Velocity is the rate of change of position with time. Acceleration is the rate of change of velocity with time. Changes in each property are expressed by subtracting initial values from final values.</a:t>
            </a:r>
          </a:p>
          <a:p>
            <a:pPr lvl="1"/>
            <a:r>
              <a:rPr lang="en-US" dirty="0" smtClean="0"/>
              <a:t>A choice of reference frame determines the direction and the magnitude of each of these quantities.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3.A.2: Forces are described by vectors.</a:t>
            </a:r>
          </a:p>
          <a:p>
            <a:pPr lvl="1"/>
            <a:r>
              <a:rPr lang="en-US" dirty="0" smtClean="0"/>
              <a:t>Forces are detected by their influence on the motion of an object.</a:t>
            </a:r>
          </a:p>
          <a:p>
            <a:pPr lvl="1"/>
            <a:r>
              <a:rPr lang="en-US" dirty="0" smtClean="0"/>
              <a:t>Forces have magnitude and direction.</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3.A.4: If one object exerts a force on a second object, the second object always exerts a force of equal magnitude on the first object in the opposite direction.</a:t>
            </a:r>
          </a:p>
          <a:p>
            <a:r>
              <a:rPr lang="en-US" sz="3200" dirty="0" smtClean="0"/>
              <a:t>3.B.1: If an object of interest interacts with several other objects, the net force is the vector sum of the individual forces.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sz="3200" dirty="0" smtClean="0"/>
              <a:t>3.B.2: Free-body diagrams are useful tools for visualizing forces being exerted on a single object and writing the equations that represent a physical situation.</a:t>
            </a:r>
          </a:p>
          <a:p>
            <a:pPr lvl="1"/>
            <a:r>
              <a:rPr lang="en-US" dirty="0" smtClean="0"/>
              <a:t>An object can be drawn as if it was extracted from its environment and the interactions with the environment identified.</a:t>
            </a:r>
          </a:p>
          <a:p>
            <a:pPr lvl="1"/>
            <a:r>
              <a:rPr lang="en-US" dirty="0" smtClean="0"/>
              <a:t>A force exerted on an object can be represented as an arrow whose length represents the magnitude of the force and whose direction shows the direction of the force.</a:t>
            </a:r>
          </a:p>
          <a:p>
            <a:pPr lvl="1"/>
            <a:r>
              <a:rPr lang="en-US" dirty="0" smtClean="0"/>
              <a:t>A coordinate system with one axis parallel to the direction of the acceleration simplifies the translation from the free-body diagram to the algebraic representation.</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222</TotalTime>
  <Words>1752</Words>
  <Application>Microsoft Office PowerPoint</Application>
  <PresentationFormat>On-screen Show (4:3)</PresentationFormat>
  <Paragraphs>186</Paragraphs>
  <Slides>54</Slides>
  <Notes>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65" baseType="lpstr">
      <vt:lpstr>Arial</vt:lpstr>
      <vt:lpstr>Calibri</vt:lpstr>
      <vt:lpstr>Consolas</vt:lpstr>
      <vt:lpstr>Corbel</vt:lpstr>
      <vt:lpstr>Pristina</vt:lpstr>
      <vt:lpstr>Times New Roman</vt:lpstr>
      <vt:lpstr>Wingdings</vt:lpstr>
      <vt:lpstr>Wingdings 2</vt:lpstr>
      <vt:lpstr>Wingdings 3</vt:lpstr>
      <vt:lpstr>Metro</vt:lpstr>
      <vt:lpstr>Equation</vt:lpstr>
      <vt:lpstr>Devil  physics The  baddest  class  on  campus  AP  Physics</vt:lpstr>
      <vt:lpstr>Lsn 4-7: solving problems with newton’s laws, free-body diagrams</vt:lpstr>
      <vt:lpstr>Questions From Reading Activity?</vt:lpstr>
      <vt:lpstr>Big Idea(s): </vt:lpstr>
      <vt:lpstr>Enduring Understanding(s): </vt:lpstr>
      <vt:lpstr>Essential Knowledge(s): </vt:lpstr>
      <vt:lpstr>Essential Knowledge(s): </vt:lpstr>
      <vt:lpstr>Essential Knowledge(s): </vt:lpstr>
      <vt:lpstr>Essential Knowledge(s): </vt:lpstr>
      <vt:lpstr>Learning Objective(s): </vt:lpstr>
      <vt:lpstr>Learning Objective(s): </vt:lpstr>
      <vt:lpstr>Learning Objective(s): </vt:lpstr>
      <vt:lpstr>Learning Objective(s): </vt:lpstr>
      <vt:lpstr>Learning Objective(s): </vt:lpstr>
      <vt:lpstr>REVIEW QUIZ</vt:lpstr>
      <vt:lpstr>REVIEW QUIZ</vt:lpstr>
      <vt:lpstr>REVIEW QUIZ</vt:lpstr>
      <vt:lpstr>REVIEW QUIZ</vt:lpstr>
      <vt:lpstr>REVIEW QUIZ</vt:lpstr>
      <vt:lpstr>REVIEW QUIZ</vt:lpstr>
      <vt:lpstr>REVIEW QUIZ</vt:lpstr>
      <vt:lpstr>REVIEW QUIZ</vt:lpstr>
      <vt:lpstr>REVIEW QUIZ</vt:lpstr>
      <vt:lpstr>REVIEW QUIZ</vt:lpstr>
      <vt:lpstr>REVIEW QUIZ</vt:lpstr>
      <vt:lpstr>REVIEW QUIZ</vt:lpstr>
      <vt:lpstr>REVIEW QUIZ</vt:lpstr>
      <vt:lpstr>REVIEW QUIZ</vt:lpstr>
      <vt:lpstr>REVIEW QUIZ</vt:lpstr>
      <vt:lpstr>REVIEW QUIZ</vt:lpstr>
      <vt:lpstr>REVIEW QUIZ</vt:lpstr>
      <vt:lpstr>REVIEW QUIZ</vt:lpstr>
      <vt:lpstr>Difference Between 4-1 to 4-6 and 4-7??? </vt:lpstr>
      <vt:lpstr>Difference Between 4-1 to 4-6 and 4-7???  Forces Are Not Necessarily In The Same Direction!!! </vt:lpstr>
      <vt:lpstr>Difference Between 4-1 to 4-6 and 4-7???  Forces Are Not Necessarily In The Same Direction!!! </vt:lpstr>
      <vt:lpstr>Vector Forces and Free-Body Diagrams </vt:lpstr>
      <vt:lpstr>Vector Forces and Free-Body Diagrams </vt:lpstr>
      <vt:lpstr>Vector Forces and Free-Body Diagrams </vt:lpstr>
      <vt:lpstr>Free-Body Diagram or Force Diagram </vt:lpstr>
      <vt:lpstr>Free-Body Diagram or Force Diagram </vt:lpstr>
      <vt:lpstr>Free-Body Diagram or Force Diagram </vt:lpstr>
      <vt:lpstr>Free-Body Diagram or Force Diagram </vt:lpstr>
      <vt:lpstr>Problem Solving Process (Pg 85) </vt:lpstr>
      <vt:lpstr>Problem Solving Process (Pg 85) </vt:lpstr>
      <vt:lpstr>Σary Review</vt:lpstr>
      <vt:lpstr>Σary Review</vt:lpstr>
      <vt:lpstr>Σary Review</vt:lpstr>
      <vt:lpstr>Big Idea(s): </vt:lpstr>
      <vt:lpstr>Enduring Understanding(s): </vt:lpstr>
      <vt:lpstr>Essential Knowledge(s): </vt:lpstr>
      <vt:lpstr>Essential Knowledge(s): </vt:lpstr>
      <vt:lpstr>Essential Knowledge(s): </vt:lpstr>
      <vt:lpstr> Questions?</vt:lpstr>
      <vt:lpstr>Homework</vt:lpstr>
    </vt:vector>
  </TitlesOfParts>
  <Company>pcsb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Devil physics The baddest class on campus IB Physics Physics I Honors / Pre-IB Physics</dc:title>
  <dc:creator>Kyle Smith</dc:creator>
  <cp:lastModifiedBy>Smith Kyle</cp:lastModifiedBy>
  <cp:revision>33</cp:revision>
  <dcterms:created xsi:type="dcterms:W3CDTF">2010-12-08T08:20:03Z</dcterms:created>
  <dcterms:modified xsi:type="dcterms:W3CDTF">2015-10-27T21:20:32Z</dcterms:modified>
</cp:coreProperties>
</file>