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2" r:id="rId4"/>
    <p:sldId id="288" r:id="rId5"/>
    <p:sldId id="293" r:id="rId6"/>
    <p:sldId id="295" r:id="rId7"/>
    <p:sldId id="296" r:id="rId8"/>
    <p:sldId id="297" r:id="rId9"/>
    <p:sldId id="294" r:id="rId10"/>
    <p:sldId id="298" r:id="rId11"/>
    <p:sldId id="299" r:id="rId12"/>
    <p:sldId id="300" r:id="rId13"/>
    <p:sldId id="301" r:id="rId14"/>
    <p:sldId id="302" r:id="rId15"/>
    <p:sldId id="257" r:id="rId16"/>
    <p:sldId id="260" r:id="rId17"/>
    <p:sldId id="267" r:id="rId18"/>
    <p:sldId id="290" r:id="rId19"/>
    <p:sldId id="268" r:id="rId20"/>
    <p:sldId id="269" r:id="rId21"/>
    <p:sldId id="270" r:id="rId22"/>
    <p:sldId id="271" r:id="rId23"/>
    <p:sldId id="287"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309" r:id="rId39"/>
    <p:sldId id="310" r:id="rId40"/>
    <p:sldId id="311" r:id="rId41"/>
    <p:sldId id="312" r:id="rId42"/>
    <p:sldId id="313" r:id="rId43"/>
    <p:sldId id="314" r:id="rId44"/>
    <p:sldId id="305" r:id="rId45"/>
    <p:sldId id="306" r:id="rId46"/>
    <p:sldId id="307" r:id="rId47"/>
    <p:sldId id="308" r:id="rId48"/>
    <p:sldId id="304" r:id="rId49"/>
    <p:sldId id="303" r:id="rId50"/>
    <p:sldId id="262" r:id="rId51"/>
    <p:sldId id="266" r:id="rId52"/>
    <p:sldId id="28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47" y="-18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2/21/2016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2/21/2016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What%20is%20torque.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8\Giancoli%20Lesson%208-4\What%20is%20torque.wmv" TargetMode="External"/><Relationship Id="rId5" Type="http://schemas.openxmlformats.org/officeDocument/2006/relationships/image" Target="../media/image3.png"/><Relationship Id="rId4" Type="http://schemas.openxmlformats.org/officeDocument/2006/relationships/hyperlink" Target="../../../../../My%20Videos/Devil%20Physics/Mechanics/Circular%20Motion/What%20is%20torque.wm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orsepower_vs_Torque_-_Explained.wmv" TargetMode="External"/><Relationship Id="rId2" Type="http://schemas.openxmlformats.org/officeDocument/2006/relationships/slideLayout" Target="../slideLayouts/slideLayout1.xml"/><Relationship Id="rId1" Type="http://schemas.openxmlformats.org/officeDocument/2006/relationships/video" Target="file:///G:\AAASync\AP%20Physics%201\Lesson%20Plans\Giancoli%20Lessons\Giancoli%20Chapter%208\Giancoli%20Lesson%208-4\Horsepower_vs_Torque_-_Explained.wmv"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Devil physics</a:t>
            </a:r>
            <a:br>
              <a:rPr lang="en-US" dirty="0" smtClean="0">
                <a:latin typeface="Viner Hand ITC" pitchFamily="66" charset="0"/>
              </a:rPr>
            </a:br>
            <a:r>
              <a:rPr lang="en-US" sz="3200" dirty="0" smtClean="0">
                <a:latin typeface="Viner Hand ITC" pitchFamily="66" charset="0"/>
              </a:rPr>
              <a:t>The </a:t>
            </a:r>
            <a:r>
              <a:rPr lang="en-US" sz="3200" dirty="0" err="1" smtClean="0">
                <a:latin typeface="Viner Hand ITC" pitchFamily="66" charset="0"/>
              </a:rPr>
              <a:t>baddest</a:t>
            </a:r>
            <a:r>
              <a:rPr lang="en-US" sz="3200" dirty="0" smtClean="0">
                <a:latin typeface="Viner Hand ITC" pitchFamily="66" charset="0"/>
              </a:rPr>
              <a:t> class on campus</a:t>
            </a:r>
            <a:br>
              <a:rPr lang="en-US" sz="3200" dirty="0" smtClean="0">
                <a:latin typeface="Viner Hand ITC" pitchFamily="66" charset="0"/>
              </a:rPr>
            </a:br>
            <a:r>
              <a:rPr lang="en-US" sz="2800" dirty="0" smtClean="0">
                <a:latin typeface="Viner Hand ITC" pitchFamily="66" charset="0"/>
              </a:rPr>
              <a:t>Pre-IB Physics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a:t>
            </a:r>
            <a:r>
              <a:rPr lang="en-US" sz="3200" dirty="0" smtClean="0"/>
              <a:t>student is able to </a:t>
            </a:r>
            <a:r>
              <a:rPr lang="en-US" sz="3200" dirty="0" smtClean="0">
                <a:solidFill>
                  <a:srgbClr val="FFFF00"/>
                </a:solidFill>
              </a:rPr>
              <a:t>design an experiment and analyze data </a:t>
            </a:r>
            <a:r>
              <a:rPr lang="en-US" sz="3200" dirty="0" smtClean="0"/>
              <a:t>testing a question about torques in a balanced rigid system.</a:t>
            </a:r>
          </a:p>
          <a:p>
            <a:r>
              <a:rPr lang="en-US" sz="3200" dirty="0" smtClean="0"/>
              <a:t>The student is able to </a:t>
            </a:r>
            <a:r>
              <a:rPr lang="en-US" sz="3200" dirty="0" smtClean="0">
                <a:solidFill>
                  <a:srgbClr val="FFFF00"/>
                </a:solidFill>
              </a:rPr>
              <a:t>calculate torques on a two-dimensional system in static equilibrium</a:t>
            </a:r>
            <a:r>
              <a:rPr lang="en-US" sz="3200" dirty="0" smtClean="0"/>
              <a:t>, by examining a representation or model (such as a diagram or physical construction).</a:t>
            </a:r>
          </a:p>
          <a:p>
            <a:r>
              <a:rPr lang="en-US" sz="3200" dirty="0" smtClean="0"/>
              <a:t>The student is able to </a:t>
            </a:r>
            <a:r>
              <a:rPr lang="en-US" sz="3200" dirty="0" smtClean="0">
                <a:solidFill>
                  <a:srgbClr val="FFFF00"/>
                </a:solidFill>
              </a:rPr>
              <a:t>make predictions about the change in the angular velocity about an axis for an object when forces exerted on the object cause a torque about that axis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a:t>
            </a:r>
            <a:r>
              <a:rPr lang="en-US" sz="3200" dirty="0" smtClean="0"/>
              <a:t>student is able to </a:t>
            </a:r>
            <a:r>
              <a:rPr lang="en-US" sz="3200" dirty="0" smtClean="0">
                <a:solidFill>
                  <a:srgbClr val="FFFF00"/>
                </a:solidFill>
              </a:rPr>
              <a:t>plan data collection and analysis strategies </a:t>
            </a:r>
            <a:r>
              <a:rPr lang="en-US" sz="3200" dirty="0" smtClean="0"/>
              <a:t>designed to test the relationship between a torque exerted on an object and the change in angular velocity of that object about an axis.</a:t>
            </a:r>
          </a:p>
          <a:p>
            <a:r>
              <a:rPr lang="en-US" sz="3200" dirty="0" smtClean="0"/>
              <a:t>The student is able to </a:t>
            </a:r>
            <a:r>
              <a:rPr lang="en-US" sz="3200" dirty="0" smtClean="0">
                <a:solidFill>
                  <a:srgbClr val="FFFF00"/>
                </a:solidFill>
              </a:rPr>
              <a:t>predict the behavior of rotational collision situations by the same processes that are used to analyze linear collision situations </a:t>
            </a:r>
            <a:r>
              <a:rPr lang="en-US" sz="3200" dirty="0" smtClean="0"/>
              <a:t>using an analogy between impulse and change of linear momentum and angular impulse and change of angular momentum</a:t>
            </a:r>
            <a:r>
              <a:rPr lang="en-US" sz="3200" dirty="0" smtClean="0"/>
              <a:t>.</a:t>
            </a:r>
            <a:endParaRPr lang="en-US" sz="3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In </a:t>
            </a:r>
            <a:r>
              <a:rPr lang="en-US" sz="3200" dirty="0" smtClean="0"/>
              <a:t>an unfamiliar context or using representations beyond equations, the student is able to justify the selection of a mathematical routine to solve for the change in angular momentum of an object caused by torques exerted on the object.</a:t>
            </a:r>
          </a:p>
          <a:p>
            <a:r>
              <a:rPr lang="en-US" sz="3200" dirty="0" smtClean="0"/>
              <a:t>The student is able to plan data collection and analysis strategies designed to test the relationship between torques exerted on an object and the change in angular momentum of that object</a:t>
            </a:r>
            <a:r>
              <a:rPr lang="en-US" sz="3200" dirty="0" smtClean="0"/>
              <a:t>.</a:t>
            </a:r>
            <a:endParaRPr lang="en-US" sz="3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smtClean="0"/>
              <a:t>student is able to describe a representation and use it to analyze a situation in which several forces exerted on a rotating system of rigidly connected objects change the angular velocity and angular momentum of the system</a:t>
            </a:r>
            <a:r>
              <a:rPr lang="en-US" sz="3200" dirty="0" smtClean="0"/>
              <a:t>.</a:t>
            </a:r>
            <a:endParaRPr lang="en-US"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rgbClr val="FFFF00"/>
                </a:solidFill>
              </a:rPr>
              <a:t>The </a:t>
            </a:r>
            <a:r>
              <a:rPr lang="en-US" sz="3200" dirty="0" smtClean="0">
                <a:solidFill>
                  <a:srgbClr val="FFFF00"/>
                </a:solidFill>
              </a:rPr>
              <a:t>student is able to plan data collection strategies designed to establish that torque, angular velocity, angular acceleration, and angular momentum can be predicted accurately when the variables are treated as being clockwise or counterclockwise with respect to a well-defined axis of rotation</a:t>
            </a:r>
            <a:r>
              <a:rPr lang="en-US" sz="3200" dirty="0" smtClean="0"/>
              <a:t>, and refine the research question based on the examination of data</a:t>
            </a:r>
            <a:r>
              <a:rPr lang="en-US" sz="3200"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3429000" cy="914400"/>
          </a:xfrm>
        </p:spPr>
        <p:txBody>
          <a:bodyPr/>
          <a:lstStyle/>
          <a:p>
            <a:r>
              <a:rPr lang="en-US" dirty="0" smtClean="0">
                <a:hlinkClick r:id="rId3" action="ppaction://hlinkfile"/>
              </a:rPr>
              <a:t>Introductory Video</a:t>
            </a:r>
            <a:endParaRPr lang="en-US" dirty="0">
              <a:hlinkClick r:id="rId4" action="ppaction://hlinkfile"/>
            </a:endParaRPr>
          </a:p>
        </p:txBody>
      </p:sp>
      <p:pic>
        <p:nvPicPr>
          <p:cNvPr id="6" name="What is torque.wmv">
            <a:hlinkClick r:id="" action="ppaction://media"/>
          </p:cNvPr>
          <p:cNvPicPr>
            <a:picLocks noGrp="1" noRot="1" noChangeAspect="1"/>
          </p:cNvPicPr>
          <p:nvPr>
            <p:ph idx="1"/>
            <a:videoFile r:link="rId1"/>
          </p:nvPr>
        </p:nvPicPr>
        <p:blipFill>
          <a:blip r:embed="rId5" cstate="print"/>
          <a:stretch>
            <a:fillRect/>
          </a:stretch>
        </p:blipFill>
        <p:spPr>
          <a:xfrm>
            <a:off x="3962400" y="304800"/>
            <a:ext cx="4800600" cy="6400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Mass</a:t>
            </a:r>
            <a:endParaRPr lang="en-US" dirty="0"/>
          </a:p>
        </p:txBody>
      </p:sp>
      <p:cxnSp>
        <p:nvCxnSpPr>
          <p:cNvPr id="5" name="Straight Connector 4"/>
          <p:cNvCxnSpPr/>
          <p:nvPr/>
        </p:nvCxnSpPr>
        <p:spPr>
          <a:xfrm>
            <a:off x="1828800" y="3657600"/>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246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4038600" y="4267200"/>
            <a:ext cx="106680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38600" y="5105400"/>
            <a:ext cx="990600" cy="646331"/>
          </a:xfrm>
          <a:prstGeom prst="rect">
            <a:avLst/>
          </a:prstGeom>
          <a:noFill/>
        </p:spPr>
        <p:txBody>
          <a:bodyPr wrap="square" rtlCol="0">
            <a:spAutoFit/>
          </a:bodyPr>
          <a:lstStyle/>
          <a:p>
            <a:pPr algn="ctr"/>
            <a:r>
              <a:rPr lang="en-US" sz="3600" b="1" dirty="0" smtClean="0"/>
              <a:t>CM</a:t>
            </a:r>
            <a:endParaRPr lang="en-US"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Mass</a:t>
            </a:r>
            <a:endParaRPr lang="en-US" dirty="0"/>
          </a:p>
        </p:txBody>
      </p:sp>
      <p:cxnSp>
        <p:nvCxnSpPr>
          <p:cNvPr id="5" name="Straight Connector 4"/>
          <p:cNvCxnSpPr/>
          <p:nvPr/>
        </p:nvCxnSpPr>
        <p:spPr>
          <a:xfrm>
            <a:off x="1828800" y="3657600"/>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91200" y="2209800"/>
            <a:ext cx="1524000" cy="1371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4038600" y="4267200"/>
            <a:ext cx="1066800" cy="1588"/>
          </a:xfrm>
          <a:prstGeom prst="straightConnector1">
            <a:avLst/>
          </a:prstGeom>
          <a:ln w="762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4039394" y="4266406"/>
            <a:ext cx="106680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Mass</a:t>
            </a:r>
            <a:endParaRPr lang="en-US" dirty="0"/>
          </a:p>
        </p:txBody>
      </p:sp>
      <p:cxnSp>
        <p:nvCxnSpPr>
          <p:cNvPr id="5" name="Straight Connector 4"/>
          <p:cNvCxnSpPr/>
          <p:nvPr/>
        </p:nvCxnSpPr>
        <p:spPr>
          <a:xfrm>
            <a:off x="1828800" y="3657600"/>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91200" y="2209800"/>
            <a:ext cx="1524000" cy="1371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4038600" y="4267200"/>
            <a:ext cx="1066800" cy="1588"/>
          </a:xfrm>
          <a:prstGeom prst="straightConnector1">
            <a:avLst/>
          </a:prstGeom>
          <a:ln w="762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5105400"/>
            <a:ext cx="990600" cy="646331"/>
          </a:xfrm>
          <a:prstGeom prst="rect">
            <a:avLst/>
          </a:prstGeom>
          <a:noFill/>
        </p:spPr>
        <p:txBody>
          <a:bodyPr wrap="square" rtlCol="0">
            <a:spAutoFit/>
          </a:bodyPr>
          <a:lstStyle/>
          <a:p>
            <a:pPr algn="ctr"/>
            <a:r>
              <a:rPr lang="en-US" sz="3600" b="1" dirty="0" smtClean="0"/>
              <a:t>CM</a:t>
            </a:r>
            <a:endParaRPr lang="en-US" sz="3600" b="1" dirty="0"/>
          </a:p>
        </p:txBody>
      </p:sp>
      <p:cxnSp>
        <p:nvCxnSpPr>
          <p:cNvPr id="8" name="Straight Arrow Connector 7"/>
          <p:cNvCxnSpPr/>
          <p:nvPr/>
        </p:nvCxnSpPr>
        <p:spPr>
          <a:xfrm rot="5400000" flipH="1" flipV="1">
            <a:off x="4725194" y="4266406"/>
            <a:ext cx="106680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Gravity</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246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flipH="1" flipV="1">
            <a:off x="4039394" y="4190206"/>
            <a:ext cx="106680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4191000"/>
            <a:ext cx="990600" cy="646331"/>
          </a:xfrm>
          <a:prstGeom prst="rect">
            <a:avLst/>
          </a:prstGeom>
          <a:noFill/>
        </p:spPr>
        <p:txBody>
          <a:bodyPr wrap="square" rtlCol="0">
            <a:spAutoFit/>
          </a:bodyPr>
          <a:lstStyle/>
          <a:p>
            <a:pPr algn="ctr"/>
            <a:r>
              <a:rPr lang="en-US" sz="3600" b="1" dirty="0" smtClean="0"/>
              <a:t>CM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63253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3" name="TextBox 12"/>
          <p:cNvSpPr txBox="1"/>
          <p:nvPr/>
        </p:nvSpPr>
        <p:spPr>
          <a:xfrm>
            <a:off x="6248400" y="4648200"/>
            <a:ext cx="1219200" cy="584775"/>
          </a:xfrm>
          <a:prstGeom prst="rect">
            <a:avLst/>
          </a:prstGeom>
          <a:noFill/>
        </p:spPr>
        <p:txBody>
          <a:bodyPr wrap="square" rtlCol="0">
            <a:spAutoFit/>
          </a:bodyPr>
          <a:lstStyle/>
          <a:p>
            <a:pPr algn="ctr"/>
            <a:r>
              <a:rPr lang="en-US" sz="3200" b="1" dirty="0" smtClean="0"/>
              <a:t>m</a:t>
            </a:r>
            <a:r>
              <a:rPr lang="en-US" sz="3200" b="1" baseline="-25000" dirty="0" smtClean="0"/>
              <a:t>2</a:t>
            </a:r>
            <a:r>
              <a:rPr lang="en-US" sz="3200" b="1" dirty="0" smtClean="0"/>
              <a:t>g</a:t>
            </a:r>
            <a:endParaRPr lang="en-US" sz="3200" b="1" dirty="0"/>
          </a:p>
        </p:txBody>
      </p:sp>
      <p:cxnSp>
        <p:nvCxnSpPr>
          <p:cNvPr id="14" name="Straight Arrow Connector 13"/>
          <p:cNvCxnSpPr/>
          <p:nvPr/>
        </p:nvCxnSpPr>
        <p:spPr>
          <a:xfrm rot="5400000">
            <a:off x="3619500" y="4610100"/>
            <a:ext cx="1905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24400" y="5257800"/>
            <a:ext cx="1600200" cy="584775"/>
          </a:xfrm>
          <a:prstGeom prst="rect">
            <a:avLst/>
          </a:prstGeom>
          <a:noFill/>
        </p:spPr>
        <p:txBody>
          <a:bodyPr wrap="square" rtlCol="0">
            <a:spAutoFit/>
          </a:bodyPr>
          <a:lstStyle/>
          <a:p>
            <a:r>
              <a:rPr lang="en-US" sz="3200" b="1" dirty="0" err="1" smtClean="0"/>
              <a:t>m</a:t>
            </a:r>
            <a:r>
              <a:rPr lang="en-US" sz="3200" b="1" baseline="-25000" dirty="0" err="1" smtClean="0"/>
              <a:t>system</a:t>
            </a:r>
            <a:r>
              <a:rPr lang="en-US" sz="3200" b="1" dirty="0" err="1" smtClean="0"/>
              <a:t>g</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Giancoli Lesson 8-4</a:t>
            </a:r>
            <a:br>
              <a:rPr lang="en-US" dirty="0" smtClean="0"/>
            </a:br>
            <a:r>
              <a:rPr lang="en-US" dirty="0" smtClean="0"/>
              <a:t>Torque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Gravity</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246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63253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3" name="TextBox 12"/>
          <p:cNvSpPr txBox="1"/>
          <p:nvPr/>
        </p:nvSpPr>
        <p:spPr>
          <a:xfrm>
            <a:off x="6248400" y="4648200"/>
            <a:ext cx="1219200" cy="584775"/>
          </a:xfrm>
          <a:prstGeom prst="rect">
            <a:avLst/>
          </a:prstGeom>
          <a:noFill/>
        </p:spPr>
        <p:txBody>
          <a:bodyPr wrap="square" rtlCol="0">
            <a:spAutoFit/>
          </a:bodyPr>
          <a:lstStyle/>
          <a:p>
            <a:pPr algn="ctr"/>
            <a:r>
              <a:rPr lang="en-US" sz="3200" b="1" dirty="0" smtClean="0"/>
              <a:t>m</a:t>
            </a:r>
            <a:r>
              <a:rPr lang="en-US" sz="3200" b="1" baseline="-25000" dirty="0" smtClean="0"/>
              <a:t>2</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Gravity</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410200" y="1752600"/>
            <a:ext cx="2057400" cy="1384995"/>
          </a:xfrm>
          <a:prstGeom prst="rect">
            <a:avLst/>
          </a:prstGeom>
          <a:noFill/>
        </p:spPr>
        <p:txBody>
          <a:bodyPr wrap="square" rtlCol="0">
            <a:spAutoFit/>
          </a:bodyPr>
          <a:lstStyle/>
          <a:p>
            <a:r>
              <a:rPr lang="en-US" sz="2800" b="1" dirty="0" smtClean="0">
                <a:solidFill>
                  <a:srgbClr val="FFFF00"/>
                </a:solidFill>
              </a:rPr>
              <a:t>What’s </a:t>
            </a:r>
            <a:r>
              <a:rPr lang="en-US" sz="2800" b="1" dirty="0" err="1" smtClean="0">
                <a:solidFill>
                  <a:srgbClr val="FFFF00"/>
                </a:solidFill>
              </a:rPr>
              <a:t>gonna</a:t>
            </a:r>
            <a:r>
              <a:rPr lang="en-US" sz="2800" b="1" dirty="0" smtClean="0">
                <a:solidFill>
                  <a:srgbClr val="FFFF00"/>
                </a:solidFill>
              </a:rPr>
              <a:t> happen?</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cxnSp>
        <p:nvCxnSpPr>
          <p:cNvPr id="5" name="Straight Connector 4"/>
          <p:cNvCxnSpPr/>
          <p:nvPr/>
        </p:nvCxnSpPr>
        <p:spPr>
          <a:xfrm flipV="1">
            <a:off x="1828800" y="2438400"/>
            <a:ext cx="5257800" cy="24384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rot="20138802">
            <a:off x="1652749" y="3824551"/>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51808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5486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24200" y="1752600"/>
            <a:ext cx="2057400" cy="954107"/>
          </a:xfrm>
          <a:prstGeom prst="rect">
            <a:avLst/>
          </a:prstGeom>
          <a:noFill/>
        </p:spPr>
        <p:txBody>
          <a:bodyPr wrap="square" rtlCol="0">
            <a:spAutoFit/>
          </a:bodyPr>
          <a:lstStyle/>
          <a:p>
            <a:r>
              <a:rPr lang="en-US" sz="2800" b="1" dirty="0" smtClean="0">
                <a:solidFill>
                  <a:srgbClr val="FF0000"/>
                </a:solidFill>
              </a:rPr>
              <a:t>Torque happens!</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of Gravity</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828800" y="2438400"/>
            <a:ext cx="5257800" cy="2438400"/>
          </a:xfrm>
          <a:prstGeom prst="line">
            <a:avLst/>
          </a:prstGeom>
          <a:ln w="76200">
            <a:solidFill>
              <a:srgbClr val="FFC000">
                <a:alpha val="50000"/>
              </a:srgbClr>
            </a:solidFill>
          </a:ln>
          <a:effectLst>
            <a:outerShdw blurRad="50800" dist="50800" dir="5400000" algn="ctr" rotWithShape="0">
              <a:srgbClr val="000000">
                <a:alpha val="50000"/>
              </a:srgbClr>
            </a:outerShdw>
          </a:effectLst>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rot="20138802">
            <a:off x="1652749" y="3824551"/>
            <a:ext cx="990600" cy="838200"/>
          </a:xfrm>
          <a:prstGeom prst="rect">
            <a:avLst/>
          </a:prstGeom>
          <a:solidFill>
            <a:schemeClr val="accent5">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124200" y="1752600"/>
            <a:ext cx="2057400" cy="954107"/>
          </a:xfrm>
          <a:prstGeom prst="rect">
            <a:avLst/>
          </a:prstGeom>
          <a:noFill/>
        </p:spPr>
        <p:txBody>
          <a:bodyPr wrap="square" rtlCol="0">
            <a:spAutoFit/>
          </a:bodyPr>
          <a:lstStyle/>
          <a:p>
            <a:r>
              <a:rPr lang="en-US" sz="2800" b="1" dirty="0" smtClean="0">
                <a:solidFill>
                  <a:srgbClr val="FF0000"/>
                </a:solidFill>
              </a:rPr>
              <a:t>Torque happens!</a:t>
            </a:r>
            <a:endParaRPr lang="en-US" sz="2800" b="1" dirty="0">
              <a:solidFill>
                <a:srgbClr val="FF0000"/>
              </a:solidFill>
            </a:endParaRPr>
          </a:p>
        </p:txBody>
      </p:sp>
      <p:grpSp>
        <p:nvGrpSpPr>
          <p:cNvPr id="19" name="Group 18"/>
          <p:cNvGrpSpPr/>
          <p:nvPr/>
        </p:nvGrpSpPr>
        <p:grpSpPr>
          <a:xfrm rot="16200000" flipH="1">
            <a:off x="952500" y="3543300"/>
            <a:ext cx="1295400" cy="1066800"/>
            <a:chOff x="838200" y="3200400"/>
            <a:chExt cx="533400" cy="533400"/>
          </a:xfrm>
        </p:grpSpPr>
        <p:sp>
          <p:nvSpPr>
            <p:cNvPr id="20" name="Arc 19"/>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 Case 1</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246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63253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3" name="TextBox 12"/>
          <p:cNvSpPr txBox="1"/>
          <p:nvPr/>
        </p:nvSpPr>
        <p:spPr>
          <a:xfrm>
            <a:off x="6248400" y="4648200"/>
            <a:ext cx="1219200" cy="584775"/>
          </a:xfrm>
          <a:prstGeom prst="rect">
            <a:avLst/>
          </a:prstGeom>
          <a:noFill/>
        </p:spPr>
        <p:txBody>
          <a:bodyPr wrap="square" rtlCol="0">
            <a:spAutoFit/>
          </a:bodyPr>
          <a:lstStyle/>
          <a:p>
            <a:pPr algn="ctr"/>
            <a:r>
              <a:rPr lang="en-US" sz="3200" b="1" dirty="0" smtClean="0"/>
              <a:t>m</a:t>
            </a:r>
            <a:r>
              <a:rPr lang="en-US" sz="3200" b="1" baseline="-25000" dirty="0" smtClean="0"/>
              <a:t>2</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rot="16200000" flipH="1">
            <a:off x="1600200" y="3429000"/>
            <a:ext cx="533400" cy="5334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 name="Group 18"/>
          <p:cNvGrpSpPr/>
          <p:nvPr/>
        </p:nvGrpSpPr>
        <p:grpSpPr>
          <a:xfrm rot="5400000">
            <a:off x="7010400" y="3429000"/>
            <a:ext cx="533400" cy="533400"/>
            <a:chOff x="838200" y="3200400"/>
            <a:chExt cx="533400" cy="533400"/>
          </a:xfrm>
        </p:grpSpPr>
        <p:sp>
          <p:nvSpPr>
            <p:cNvPr id="20" name="Arc 19"/>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 Case 2</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 name="Group 17"/>
          <p:cNvGrpSpPr/>
          <p:nvPr/>
        </p:nvGrpSpPr>
        <p:grpSpPr>
          <a:xfrm rot="16200000" flipH="1">
            <a:off x="1600200" y="3429000"/>
            <a:ext cx="533400" cy="5334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 Case 3</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67400" y="2209800"/>
            <a:ext cx="1447800" cy="1371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752306" y="4533106"/>
            <a:ext cx="17526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3" name="TextBox 12"/>
          <p:cNvSpPr txBox="1"/>
          <p:nvPr/>
        </p:nvSpPr>
        <p:spPr>
          <a:xfrm>
            <a:off x="72390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2</a:t>
            </a:r>
            <a:r>
              <a:rPr lang="en-US" sz="3200" b="1" dirty="0" smtClean="0"/>
              <a:t>g</a:t>
            </a:r>
            <a:endParaRPr lang="en-US" sz="3200" b="1" dirty="0"/>
          </a:p>
        </p:txBody>
      </p:sp>
      <p:sp>
        <p:nvSpPr>
          <p:cNvPr id="14" name="Isosceles Triangle 13"/>
          <p:cNvSpPr/>
          <p:nvPr/>
        </p:nvSpPr>
        <p:spPr>
          <a:xfrm>
            <a:off x="4281948"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 name="Group 17"/>
          <p:cNvGrpSpPr/>
          <p:nvPr/>
        </p:nvGrpSpPr>
        <p:grpSpPr>
          <a:xfrm rot="16200000" flipH="1">
            <a:off x="1600200" y="3429000"/>
            <a:ext cx="533400" cy="5334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 name="Group 18"/>
          <p:cNvGrpSpPr/>
          <p:nvPr/>
        </p:nvGrpSpPr>
        <p:grpSpPr>
          <a:xfrm rot="5400000">
            <a:off x="6819900" y="3314700"/>
            <a:ext cx="914400" cy="685800"/>
            <a:chOff x="838200" y="3200400"/>
            <a:chExt cx="533400" cy="533400"/>
          </a:xfrm>
        </p:grpSpPr>
        <p:sp>
          <p:nvSpPr>
            <p:cNvPr id="20" name="Arc 19"/>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 Case 4</a:t>
            </a:r>
            <a:endParaRPr lang="en-US" dirty="0"/>
          </a:p>
        </p:txBody>
      </p:sp>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3246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5105400"/>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63253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3" name="TextBox 12"/>
          <p:cNvSpPr txBox="1"/>
          <p:nvPr/>
        </p:nvSpPr>
        <p:spPr>
          <a:xfrm>
            <a:off x="6248400" y="4648200"/>
            <a:ext cx="1219200" cy="584775"/>
          </a:xfrm>
          <a:prstGeom prst="rect">
            <a:avLst/>
          </a:prstGeom>
          <a:noFill/>
        </p:spPr>
        <p:txBody>
          <a:bodyPr wrap="square" rtlCol="0">
            <a:spAutoFit/>
          </a:bodyPr>
          <a:lstStyle/>
          <a:p>
            <a:pPr algn="ctr"/>
            <a:r>
              <a:rPr lang="en-US" sz="3200" b="1" dirty="0" smtClean="0"/>
              <a:t>m</a:t>
            </a:r>
            <a:r>
              <a:rPr lang="en-US" sz="3200" b="1" baseline="-25000" dirty="0" smtClean="0"/>
              <a:t>2</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flipH="1" flipV="1">
            <a:off x="4038600" y="4212608"/>
            <a:ext cx="1066800"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 name="Group 18"/>
          <p:cNvGrpSpPr/>
          <p:nvPr/>
        </p:nvGrpSpPr>
        <p:grpSpPr>
          <a:xfrm rot="5400000">
            <a:off x="7010400" y="3429000"/>
            <a:ext cx="533400" cy="533400"/>
            <a:chOff x="838200" y="3200400"/>
            <a:chExt cx="533400" cy="533400"/>
          </a:xfrm>
        </p:grpSpPr>
        <p:sp>
          <p:nvSpPr>
            <p:cNvPr id="20" name="Arc 19"/>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914400" y="1295400"/>
            <a:ext cx="7772400" cy="5060160"/>
          </a:xfrm>
        </p:spPr>
        <p:txBody>
          <a:bodyPr/>
          <a:lstStyle/>
          <a:p>
            <a:r>
              <a:rPr lang="en-US" dirty="0" smtClean="0"/>
              <a:t>Torque is:</a:t>
            </a:r>
          </a:p>
          <a:p>
            <a:pPr marL="969264" lvl="1" indent="-514350">
              <a:buFont typeface="+mj-lt"/>
              <a:buAutoNum type="arabicPeriod"/>
            </a:pPr>
            <a:r>
              <a:rPr lang="en-US" dirty="0" smtClean="0"/>
              <a:t>The moment of the force about the axis</a:t>
            </a:r>
          </a:p>
          <a:p>
            <a:pPr marL="969264" lvl="1" indent="-514350">
              <a:buFont typeface="+mj-lt"/>
              <a:buAutoNum type="arabicPeriod"/>
            </a:pPr>
            <a:r>
              <a:rPr lang="en-US" dirty="0" smtClean="0"/>
              <a:t>Another name for angular acceleration</a:t>
            </a:r>
            <a:endParaRPr lang="en-US" dirty="0"/>
          </a:p>
        </p:txBody>
      </p:sp>
      <p:grpSp>
        <p:nvGrpSpPr>
          <p:cNvPr id="19" name="Group 18"/>
          <p:cNvGrpSpPr/>
          <p:nvPr/>
        </p:nvGrpSpPr>
        <p:grpSpPr>
          <a:xfrm>
            <a:off x="1523999" y="2990671"/>
            <a:ext cx="5791201" cy="3619858"/>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Is</a:t>
            </a:r>
            <a:endParaRPr lang="en-US" dirty="0"/>
          </a:p>
        </p:txBody>
      </p:sp>
      <p:sp>
        <p:nvSpPr>
          <p:cNvPr id="22" name="Content Placeholder 21"/>
          <p:cNvSpPr>
            <a:spLocks noGrp="1"/>
          </p:cNvSpPr>
          <p:nvPr>
            <p:ph idx="1"/>
          </p:nvPr>
        </p:nvSpPr>
        <p:spPr>
          <a:xfrm>
            <a:off x="914400" y="1295400"/>
            <a:ext cx="7772400" cy="5060160"/>
          </a:xfrm>
        </p:spPr>
        <p:txBody>
          <a:bodyPr/>
          <a:lstStyle/>
          <a:p>
            <a:pPr marL="640080" indent="-514350"/>
            <a:r>
              <a:rPr lang="en-US" dirty="0" smtClean="0"/>
              <a:t>The product of the force times the lever or moment arm.  The lever arm is the distance between the force and the axis of rotation</a:t>
            </a:r>
          </a:p>
          <a:p>
            <a:pPr marL="640080" indent="-514350">
              <a:buNone/>
            </a:pPr>
            <a:r>
              <a:rPr lang="en-US" dirty="0" smtClean="0"/>
              <a:t>                        or pivot point or fulcrum</a:t>
            </a:r>
            <a:endParaRPr lang="en-US" dirty="0"/>
          </a:p>
        </p:txBody>
      </p:sp>
      <p:grpSp>
        <p:nvGrpSpPr>
          <p:cNvPr id="3" name="Group 18"/>
          <p:cNvGrpSpPr/>
          <p:nvPr/>
        </p:nvGrpSpPr>
        <p:grpSpPr>
          <a:xfrm>
            <a:off x="1523999" y="2990671"/>
            <a:ext cx="5791201" cy="3619858"/>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aphicFrame>
        <p:nvGraphicFramePr>
          <p:cNvPr id="15" name="Object 14"/>
          <p:cNvGraphicFramePr>
            <a:graphicFrameLocks noChangeAspect="1"/>
          </p:cNvGraphicFramePr>
          <p:nvPr/>
        </p:nvGraphicFramePr>
        <p:xfrm>
          <a:off x="6420224" y="265363"/>
          <a:ext cx="1961776" cy="877637"/>
        </p:xfrm>
        <a:graphic>
          <a:graphicData uri="http://schemas.openxmlformats.org/presentationml/2006/ole">
            <p:oleObj spid="_x0000_s1026" name="Equation" r:id="rId3" imgW="48240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a:t>
            </a:r>
            <a:r>
              <a:rPr lang="en-US" sz="3200" dirty="0" smtClean="0"/>
              <a:t>Idea 3:  The interactions of an object with other objects can be described by forces.</a:t>
            </a:r>
          </a:p>
          <a:p>
            <a:r>
              <a:rPr lang="en-US" sz="3200" dirty="0" smtClean="0"/>
              <a:t>Big Idea 4:  Interactions between systems can result in changes in those systems</a:t>
            </a:r>
            <a:r>
              <a:rPr lang="en-US" sz="3200" dirty="0" smtClean="0"/>
              <a:t>.</a:t>
            </a:r>
            <a:endParaRPr lang="en-US" sz="32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914400" y="1295400"/>
            <a:ext cx="7772400" cy="5060160"/>
          </a:xfrm>
        </p:spPr>
        <p:txBody>
          <a:bodyPr/>
          <a:lstStyle/>
          <a:p>
            <a:pPr marL="640080" indent="-514350"/>
            <a:r>
              <a:rPr lang="en-US" dirty="0" smtClean="0"/>
              <a:t>Since torque is force times distance, it stands to reason that the units will be Newton-meters (</a:t>
            </a:r>
            <a:r>
              <a:rPr lang="en-US" dirty="0" err="1" smtClean="0"/>
              <a:t>N</a:t>
            </a:r>
            <a:r>
              <a:rPr lang="en-US" dirty="0" err="1" smtClean="0">
                <a:sym typeface="Symbol"/>
              </a:rPr>
              <a:t></a:t>
            </a:r>
            <a:r>
              <a:rPr lang="en-US" dirty="0" err="1" smtClean="0"/>
              <a:t>m</a:t>
            </a:r>
            <a:r>
              <a:rPr lang="en-US" dirty="0" smtClean="0"/>
              <a:t>), or Joules (Work)</a:t>
            </a:r>
            <a:endParaRPr lang="en-US" dirty="0"/>
          </a:p>
        </p:txBody>
      </p:sp>
      <p:grpSp>
        <p:nvGrpSpPr>
          <p:cNvPr id="3" name="Group 18"/>
          <p:cNvGrpSpPr/>
          <p:nvPr/>
        </p:nvGrpSpPr>
        <p:grpSpPr>
          <a:xfrm>
            <a:off x="1523999" y="2990671"/>
            <a:ext cx="5791201" cy="3619858"/>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aphicFrame>
        <p:nvGraphicFramePr>
          <p:cNvPr id="15" name="Object 14"/>
          <p:cNvGraphicFramePr>
            <a:graphicFrameLocks noChangeAspect="1"/>
          </p:cNvGraphicFramePr>
          <p:nvPr/>
        </p:nvGraphicFramePr>
        <p:xfrm>
          <a:off x="6420224" y="265363"/>
          <a:ext cx="1961776" cy="877637"/>
        </p:xfrm>
        <a:graphic>
          <a:graphicData uri="http://schemas.openxmlformats.org/presentationml/2006/ole">
            <p:oleObj spid="_x0000_s2050" name="Equation" r:id="rId3" imgW="482400" imgH="21564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914400" y="1295400"/>
            <a:ext cx="7772400" cy="5060160"/>
          </a:xfrm>
        </p:spPr>
        <p:txBody>
          <a:bodyPr/>
          <a:lstStyle/>
          <a:p>
            <a:pPr marL="640080" indent="-514350"/>
            <a:r>
              <a:rPr lang="en-US" dirty="0" smtClean="0">
                <a:solidFill>
                  <a:srgbClr val="FFFF00"/>
                </a:solidFill>
              </a:rPr>
              <a:t>If the blue box is 10kg and 30cm from the pivot point, how much torque is produced and in what direction?</a:t>
            </a:r>
            <a:endParaRPr lang="en-US" dirty="0">
              <a:solidFill>
                <a:srgbClr val="FFFF00"/>
              </a:solidFill>
            </a:endParaRPr>
          </a:p>
        </p:txBody>
      </p:sp>
      <p:grpSp>
        <p:nvGrpSpPr>
          <p:cNvPr id="3" name="Group 18"/>
          <p:cNvGrpSpPr/>
          <p:nvPr/>
        </p:nvGrpSpPr>
        <p:grpSpPr>
          <a:xfrm>
            <a:off x="1523999" y="2990671"/>
            <a:ext cx="5791201" cy="3619858"/>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aphicFrame>
        <p:nvGraphicFramePr>
          <p:cNvPr id="15" name="Object 14"/>
          <p:cNvGraphicFramePr>
            <a:graphicFrameLocks noChangeAspect="1"/>
          </p:cNvGraphicFramePr>
          <p:nvPr/>
        </p:nvGraphicFramePr>
        <p:xfrm>
          <a:off x="6420224" y="265363"/>
          <a:ext cx="1961776" cy="877637"/>
        </p:xfrm>
        <a:graphic>
          <a:graphicData uri="http://schemas.openxmlformats.org/presentationml/2006/ole">
            <p:oleObj spid="_x0000_s3074" name="Equation" r:id="rId3" imgW="482400" imgH="21564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152400" y="1295400"/>
            <a:ext cx="4191000" cy="5060160"/>
          </a:xfrm>
        </p:spPr>
        <p:txBody>
          <a:bodyPr/>
          <a:lstStyle/>
          <a:p>
            <a:pPr marL="640080" indent="-514350"/>
            <a:r>
              <a:rPr lang="en-US" dirty="0" smtClean="0">
                <a:solidFill>
                  <a:srgbClr val="FFFF00"/>
                </a:solidFill>
              </a:rPr>
              <a:t>If the blue box is 10kg and 30cm from the pivot point, how much torque is produced and in what direction?</a:t>
            </a:r>
            <a:endParaRPr lang="en-US" dirty="0">
              <a:solidFill>
                <a:srgbClr val="FFFF00"/>
              </a:solidFill>
            </a:endParaRPr>
          </a:p>
        </p:txBody>
      </p:sp>
      <p:grpSp>
        <p:nvGrpSpPr>
          <p:cNvPr id="3" name="Group 18"/>
          <p:cNvGrpSpPr/>
          <p:nvPr/>
        </p:nvGrpSpPr>
        <p:grpSpPr>
          <a:xfrm>
            <a:off x="3733800" y="3276600"/>
            <a:ext cx="5105401" cy="3581400"/>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aphicFrame>
        <p:nvGraphicFramePr>
          <p:cNvPr id="15" name="Object 14"/>
          <p:cNvGraphicFramePr>
            <a:graphicFrameLocks noChangeAspect="1"/>
          </p:cNvGraphicFramePr>
          <p:nvPr/>
        </p:nvGraphicFramePr>
        <p:xfrm>
          <a:off x="4258683" y="228600"/>
          <a:ext cx="4669417" cy="2133600"/>
        </p:xfrm>
        <a:graphic>
          <a:graphicData uri="http://schemas.openxmlformats.org/presentationml/2006/ole">
            <p:oleObj spid="_x0000_s32770" name="Equation" r:id="rId3" imgW="1473120" imgH="67284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152400" y="1295400"/>
            <a:ext cx="4191000" cy="5060160"/>
          </a:xfrm>
        </p:spPr>
        <p:txBody>
          <a:bodyPr/>
          <a:lstStyle/>
          <a:p>
            <a:pPr marL="640080" indent="-514350"/>
            <a:r>
              <a:rPr lang="en-US" dirty="0" smtClean="0">
                <a:solidFill>
                  <a:srgbClr val="FFFF00"/>
                </a:solidFill>
              </a:rPr>
              <a:t>How much force would have to be applied 10cm from the pivot to balance the box?</a:t>
            </a:r>
            <a:endParaRPr lang="en-US" dirty="0">
              <a:solidFill>
                <a:srgbClr val="FFFF00"/>
              </a:solidFill>
            </a:endParaRPr>
          </a:p>
        </p:txBody>
      </p:sp>
      <p:grpSp>
        <p:nvGrpSpPr>
          <p:cNvPr id="3" name="Group 18"/>
          <p:cNvGrpSpPr/>
          <p:nvPr/>
        </p:nvGrpSpPr>
        <p:grpSpPr>
          <a:xfrm>
            <a:off x="3733800" y="3276600"/>
            <a:ext cx="5105401" cy="3581400"/>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aphicFrame>
        <p:nvGraphicFramePr>
          <p:cNvPr id="15" name="Object 14"/>
          <p:cNvGraphicFramePr>
            <a:graphicFrameLocks noChangeAspect="1"/>
          </p:cNvGraphicFramePr>
          <p:nvPr/>
        </p:nvGraphicFramePr>
        <p:xfrm>
          <a:off x="4495800" y="228600"/>
          <a:ext cx="4225925" cy="2697163"/>
        </p:xfrm>
        <a:graphic>
          <a:graphicData uri="http://schemas.openxmlformats.org/presentationml/2006/ole">
            <p:oleObj spid="_x0000_s33794" name="Equation" r:id="rId3" imgW="1333440" imgH="850680" progId="Equation.3">
              <p:embed/>
            </p:oleObj>
          </a:graphicData>
        </a:graphic>
      </p:graphicFrame>
      <p:cxnSp>
        <p:nvCxnSpPr>
          <p:cNvPr id="18" name="Straight Arrow Connector 17"/>
          <p:cNvCxnSpPr/>
          <p:nvPr/>
        </p:nvCxnSpPr>
        <p:spPr>
          <a:xfrm rot="16200000" flipH="1">
            <a:off x="8083567" y="3575033"/>
            <a:ext cx="1055466" cy="14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15200" y="2971800"/>
            <a:ext cx="1074821" cy="584775"/>
          </a:xfrm>
          <a:prstGeom prst="rect">
            <a:avLst/>
          </a:prstGeom>
          <a:noFill/>
        </p:spPr>
        <p:txBody>
          <a:bodyPr wrap="square" rtlCol="0">
            <a:spAutoFit/>
          </a:bodyPr>
          <a:lstStyle/>
          <a:p>
            <a:pPr algn="ctr"/>
            <a:r>
              <a:rPr lang="en-US" sz="3200" b="1" dirty="0" smtClean="0">
                <a:solidFill>
                  <a:srgbClr val="FF0000"/>
                </a:solidFill>
              </a:rPr>
              <a:t>F</a:t>
            </a:r>
            <a:r>
              <a:rPr lang="en-US" sz="3200" b="1" baseline="-25000" dirty="0" smtClean="0">
                <a:solidFill>
                  <a:srgbClr val="FF0000"/>
                </a:solidFill>
              </a:rPr>
              <a:t>P</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a:t>
            </a:r>
            <a:endParaRPr lang="en-US" dirty="0"/>
          </a:p>
        </p:txBody>
      </p:sp>
      <p:sp>
        <p:nvSpPr>
          <p:cNvPr id="22" name="Content Placeholder 21"/>
          <p:cNvSpPr>
            <a:spLocks noGrp="1"/>
          </p:cNvSpPr>
          <p:nvPr>
            <p:ph idx="1"/>
          </p:nvPr>
        </p:nvSpPr>
        <p:spPr>
          <a:xfrm>
            <a:off x="152400" y="1295400"/>
            <a:ext cx="8763000" cy="5060160"/>
          </a:xfrm>
        </p:spPr>
        <p:txBody>
          <a:bodyPr/>
          <a:lstStyle/>
          <a:p>
            <a:pPr marL="640080" indent="-514350"/>
            <a:r>
              <a:rPr lang="en-US" dirty="0" smtClean="0">
                <a:solidFill>
                  <a:srgbClr val="FFFF00"/>
                </a:solidFill>
              </a:rPr>
              <a:t>What if the force is applied at a 45° angle?</a:t>
            </a:r>
            <a:endParaRPr lang="en-US" dirty="0">
              <a:solidFill>
                <a:srgbClr val="FFFF00"/>
              </a:solidFill>
            </a:endParaRPr>
          </a:p>
        </p:txBody>
      </p:sp>
      <p:grpSp>
        <p:nvGrpSpPr>
          <p:cNvPr id="3" name="Group 18"/>
          <p:cNvGrpSpPr/>
          <p:nvPr/>
        </p:nvGrpSpPr>
        <p:grpSpPr>
          <a:xfrm>
            <a:off x="1981200" y="3276600"/>
            <a:ext cx="5105401" cy="3581400"/>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cxnSp>
        <p:nvCxnSpPr>
          <p:cNvPr id="18" name="Straight Arrow Connector 17"/>
          <p:cNvCxnSpPr/>
          <p:nvPr/>
        </p:nvCxnSpPr>
        <p:spPr>
          <a:xfrm rot="5400000">
            <a:off x="6597667" y="2700133"/>
            <a:ext cx="1588866" cy="12178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15200" y="2971800"/>
            <a:ext cx="1074821" cy="584775"/>
          </a:xfrm>
          <a:prstGeom prst="rect">
            <a:avLst/>
          </a:prstGeom>
          <a:noFill/>
        </p:spPr>
        <p:txBody>
          <a:bodyPr wrap="square" rtlCol="0">
            <a:spAutoFit/>
          </a:bodyPr>
          <a:lstStyle/>
          <a:p>
            <a:pPr algn="ctr"/>
            <a:r>
              <a:rPr lang="en-US" sz="3200" b="1" dirty="0" smtClean="0"/>
              <a:t>F</a:t>
            </a:r>
            <a:r>
              <a:rPr lang="en-US" sz="3200" b="1" baseline="-25000" dirty="0" smtClean="0"/>
              <a:t>P</a:t>
            </a:r>
            <a:endParaRPr lang="en-US" sz="3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38200"/>
          </a:xfrm>
        </p:spPr>
        <p:txBody>
          <a:bodyPr/>
          <a:lstStyle/>
          <a:p>
            <a:r>
              <a:rPr lang="en-US" dirty="0" smtClean="0"/>
              <a:t>Torque</a:t>
            </a:r>
            <a:endParaRPr lang="en-US" dirty="0"/>
          </a:p>
        </p:txBody>
      </p:sp>
      <p:sp>
        <p:nvSpPr>
          <p:cNvPr id="22" name="Content Placeholder 21"/>
          <p:cNvSpPr>
            <a:spLocks noGrp="1"/>
          </p:cNvSpPr>
          <p:nvPr>
            <p:ph idx="1"/>
          </p:nvPr>
        </p:nvSpPr>
        <p:spPr>
          <a:xfrm>
            <a:off x="152400" y="914400"/>
            <a:ext cx="8763000" cy="5441160"/>
          </a:xfrm>
        </p:spPr>
        <p:txBody>
          <a:bodyPr/>
          <a:lstStyle/>
          <a:p>
            <a:pPr marL="640080" indent="-514350"/>
            <a:r>
              <a:rPr lang="en-US" dirty="0" smtClean="0">
                <a:solidFill>
                  <a:srgbClr val="FFFF00"/>
                </a:solidFill>
              </a:rPr>
              <a:t>What if the force is applied at a 45° angle?</a:t>
            </a:r>
          </a:p>
          <a:p>
            <a:pPr marL="640080" indent="-514350"/>
            <a:r>
              <a:rPr lang="en-US" dirty="0" smtClean="0">
                <a:solidFill>
                  <a:srgbClr val="FF0000"/>
                </a:solidFill>
              </a:rPr>
              <a:t>You still need a vertical force of 294 Nm, so the applied force must be a lot greater.</a:t>
            </a:r>
            <a:endParaRPr lang="en-US" dirty="0">
              <a:solidFill>
                <a:srgbClr val="FF0000"/>
              </a:solidFill>
            </a:endParaRPr>
          </a:p>
        </p:txBody>
      </p:sp>
      <p:grpSp>
        <p:nvGrpSpPr>
          <p:cNvPr id="3" name="Group 18"/>
          <p:cNvGrpSpPr/>
          <p:nvPr/>
        </p:nvGrpSpPr>
        <p:grpSpPr>
          <a:xfrm>
            <a:off x="1981200" y="3276600"/>
            <a:ext cx="5105401" cy="3581400"/>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cxnSp>
        <p:nvCxnSpPr>
          <p:cNvPr id="18" name="Straight Arrow Connector 17"/>
          <p:cNvCxnSpPr/>
          <p:nvPr/>
        </p:nvCxnSpPr>
        <p:spPr>
          <a:xfrm rot="5400000">
            <a:off x="6597667" y="2700133"/>
            <a:ext cx="1588866" cy="12178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15200" y="2971800"/>
            <a:ext cx="1074821" cy="584775"/>
          </a:xfrm>
          <a:prstGeom prst="rect">
            <a:avLst/>
          </a:prstGeom>
          <a:noFill/>
        </p:spPr>
        <p:txBody>
          <a:bodyPr wrap="square" rtlCol="0">
            <a:spAutoFit/>
          </a:bodyPr>
          <a:lstStyle/>
          <a:p>
            <a:pPr algn="ctr"/>
            <a:r>
              <a:rPr lang="en-US" sz="3200" b="1" dirty="0" smtClean="0"/>
              <a:t>F</a:t>
            </a:r>
            <a:r>
              <a:rPr lang="en-US" sz="3200" b="1" baseline="-25000" dirty="0" smtClean="0"/>
              <a:t>P</a:t>
            </a:r>
            <a:endParaRPr lang="en-US" sz="3200" b="1" dirty="0"/>
          </a:p>
        </p:txBody>
      </p:sp>
      <p:cxnSp>
        <p:nvCxnSpPr>
          <p:cNvPr id="23" name="Straight Arrow Connector 22"/>
          <p:cNvCxnSpPr/>
          <p:nvPr/>
        </p:nvCxnSpPr>
        <p:spPr>
          <a:xfrm rot="5400000">
            <a:off x="5981700" y="3314700"/>
            <a:ext cx="1600200" cy="1588"/>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10200" y="2667000"/>
            <a:ext cx="1074821" cy="1077218"/>
          </a:xfrm>
          <a:prstGeom prst="rect">
            <a:avLst/>
          </a:prstGeom>
          <a:noFill/>
        </p:spPr>
        <p:txBody>
          <a:bodyPr wrap="square" rtlCol="0">
            <a:spAutoFit/>
          </a:bodyPr>
          <a:lstStyle/>
          <a:p>
            <a:pPr algn="ctr"/>
            <a:r>
              <a:rPr lang="en-US" sz="3200" b="1" dirty="0" smtClean="0">
                <a:solidFill>
                  <a:srgbClr val="FF0000"/>
                </a:solidFill>
              </a:rPr>
              <a:t>294 Nm</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38200"/>
          </a:xfrm>
        </p:spPr>
        <p:txBody>
          <a:bodyPr/>
          <a:lstStyle/>
          <a:p>
            <a:pPr algn="r"/>
            <a:r>
              <a:rPr lang="en-US" dirty="0" smtClean="0"/>
              <a:t>Torque</a:t>
            </a:r>
            <a:endParaRPr lang="en-US" dirty="0"/>
          </a:p>
        </p:txBody>
      </p:sp>
      <p:sp>
        <p:nvSpPr>
          <p:cNvPr id="22" name="Content Placeholder 21"/>
          <p:cNvSpPr>
            <a:spLocks noGrp="1"/>
          </p:cNvSpPr>
          <p:nvPr>
            <p:ph idx="1"/>
          </p:nvPr>
        </p:nvSpPr>
        <p:spPr>
          <a:xfrm>
            <a:off x="4191000" y="914400"/>
            <a:ext cx="4724400" cy="5441160"/>
          </a:xfrm>
        </p:spPr>
        <p:txBody>
          <a:bodyPr/>
          <a:lstStyle/>
          <a:p>
            <a:pPr marL="640080" indent="-514350"/>
            <a:r>
              <a:rPr lang="en-US" dirty="0" smtClean="0">
                <a:solidFill>
                  <a:srgbClr val="FFFF00"/>
                </a:solidFill>
              </a:rPr>
              <a:t>What if the force is applied at a 45° angle?</a:t>
            </a:r>
            <a:endParaRPr lang="en-US" dirty="0">
              <a:solidFill>
                <a:srgbClr val="FF0000"/>
              </a:solidFill>
            </a:endParaRPr>
          </a:p>
        </p:txBody>
      </p:sp>
      <p:grpSp>
        <p:nvGrpSpPr>
          <p:cNvPr id="3" name="Group 18"/>
          <p:cNvGrpSpPr/>
          <p:nvPr/>
        </p:nvGrpSpPr>
        <p:grpSpPr>
          <a:xfrm>
            <a:off x="1981200" y="3276600"/>
            <a:ext cx="5105401" cy="3581400"/>
            <a:chOff x="1523999" y="2743200"/>
            <a:chExt cx="5791201" cy="3619858"/>
          </a:xfrm>
        </p:grpSpPr>
        <p:cxnSp>
          <p:nvCxnSpPr>
            <p:cNvPr id="5" name="Straight Connector 4"/>
            <p:cNvCxnSpPr/>
            <p:nvPr/>
          </p:nvCxnSpPr>
          <p:spPr>
            <a:xfrm>
              <a:off x="1828800" y="3616656"/>
              <a:ext cx="54864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828800" y="2743200"/>
              <a:ext cx="990600" cy="8382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0" y="5162729"/>
              <a:ext cx="2895600" cy="1200329"/>
            </a:xfrm>
            <a:prstGeom prst="rect">
              <a:avLst/>
            </a:prstGeom>
            <a:noFill/>
          </p:spPr>
          <p:txBody>
            <a:bodyPr wrap="square" rtlCol="0">
              <a:spAutoFit/>
            </a:bodyPr>
            <a:lstStyle/>
            <a:p>
              <a:pPr algn="ctr"/>
              <a:r>
                <a:rPr lang="en-US" sz="3600" b="1" dirty="0" smtClean="0"/>
                <a:t>Pivot  point or fulcrum</a:t>
              </a:r>
              <a:endParaRPr lang="en-US" sz="3600" b="1" dirty="0"/>
            </a:p>
          </p:txBody>
        </p:sp>
        <p:cxnSp>
          <p:nvCxnSpPr>
            <p:cNvPr id="8" name="Straight Arrow Connector 7"/>
            <p:cNvCxnSpPr/>
            <p:nvPr/>
          </p:nvCxnSpPr>
          <p:spPr>
            <a:xfrm rot="16200000" flipH="1">
              <a:off x="1829594" y="4114006"/>
              <a:ext cx="1066800" cy="15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52600" y="4724400"/>
              <a:ext cx="1219200" cy="584775"/>
            </a:xfrm>
            <a:prstGeom prst="rect">
              <a:avLst/>
            </a:prstGeom>
            <a:noFill/>
          </p:spPr>
          <p:txBody>
            <a:bodyPr wrap="square" rtlCol="0">
              <a:spAutoFit/>
            </a:bodyPr>
            <a:lstStyle/>
            <a:p>
              <a:pPr algn="ctr"/>
              <a:r>
                <a:rPr lang="en-US" sz="3200" b="1" dirty="0" smtClean="0"/>
                <a:t>m</a:t>
              </a:r>
              <a:r>
                <a:rPr lang="en-US" sz="3200" b="1" baseline="-25000" dirty="0" smtClean="0"/>
                <a:t>1</a:t>
              </a:r>
              <a:r>
                <a:rPr lang="en-US" sz="3200" b="1" dirty="0" smtClean="0"/>
                <a:t>g</a:t>
              </a:r>
              <a:endParaRPr lang="en-US" sz="3200" b="1" dirty="0"/>
            </a:p>
          </p:txBody>
        </p:sp>
        <p:sp>
          <p:nvSpPr>
            <p:cNvPr id="14" name="Isosceles Triangle 13"/>
            <p:cNvSpPr/>
            <p:nvPr/>
          </p:nvSpPr>
          <p:spPr>
            <a:xfrm>
              <a:off x="5225844" y="3660060"/>
              <a:ext cx="565356" cy="1096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17"/>
            <p:cNvGrpSpPr/>
            <p:nvPr/>
          </p:nvGrpSpPr>
          <p:grpSpPr>
            <a:xfrm rot="16200000" flipH="1">
              <a:off x="1409699" y="3314700"/>
              <a:ext cx="990600" cy="762000"/>
              <a:chOff x="838200" y="3200400"/>
              <a:chExt cx="533400" cy="533400"/>
            </a:xfrm>
          </p:grpSpPr>
          <p:sp>
            <p:nvSpPr>
              <p:cNvPr id="16" name="Arc 15"/>
              <p:cNvSpPr/>
              <p:nvPr/>
            </p:nvSpPr>
            <p:spPr>
              <a:xfrm>
                <a:off x="838200" y="3200400"/>
                <a:ext cx="457200" cy="533400"/>
              </a:xfrm>
              <a:prstGeom prst="arc">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6200000">
                <a:off x="876300" y="3162300"/>
                <a:ext cx="457200" cy="533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cxnSp>
        <p:nvCxnSpPr>
          <p:cNvPr id="18" name="Straight Arrow Connector 17"/>
          <p:cNvCxnSpPr/>
          <p:nvPr/>
        </p:nvCxnSpPr>
        <p:spPr>
          <a:xfrm rot="5400000">
            <a:off x="6597667" y="2700133"/>
            <a:ext cx="1588866" cy="12178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15200" y="2971800"/>
            <a:ext cx="1074821" cy="584775"/>
          </a:xfrm>
          <a:prstGeom prst="rect">
            <a:avLst/>
          </a:prstGeom>
          <a:noFill/>
        </p:spPr>
        <p:txBody>
          <a:bodyPr wrap="square" rtlCol="0">
            <a:spAutoFit/>
          </a:bodyPr>
          <a:lstStyle/>
          <a:p>
            <a:pPr algn="ctr"/>
            <a:r>
              <a:rPr lang="en-US" sz="3200" b="1" dirty="0" smtClean="0"/>
              <a:t>F</a:t>
            </a:r>
            <a:r>
              <a:rPr lang="en-US" sz="3200" b="1" baseline="-25000" dirty="0" smtClean="0"/>
              <a:t>P</a:t>
            </a:r>
            <a:endParaRPr lang="en-US" sz="3200" b="1" dirty="0"/>
          </a:p>
        </p:txBody>
      </p:sp>
      <p:cxnSp>
        <p:nvCxnSpPr>
          <p:cNvPr id="23" name="Straight Arrow Connector 22"/>
          <p:cNvCxnSpPr/>
          <p:nvPr/>
        </p:nvCxnSpPr>
        <p:spPr>
          <a:xfrm rot="5400000">
            <a:off x="5981700" y="3314700"/>
            <a:ext cx="1600200" cy="1588"/>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10200" y="2667000"/>
            <a:ext cx="1074821" cy="1077218"/>
          </a:xfrm>
          <a:prstGeom prst="rect">
            <a:avLst/>
          </a:prstGeom>
          <a:noFill/>
        </p:spPr>
        <p:txBody>
          <a:bodyPr wrap="square" rtlCol="0">
            <a:spAutoFit/>
          </a:bodyPr>
          <a:lstStyle/>
          <a:p>
            <a:pPr algn="ctr"/>
            <a:r>
              <a:rPr lang="en-US" sz="3200" b="1" dirty="0" smtClean="0">
                <a:solidFill>
                  <a:srgbClr val="FF0000"/>
                </a:solidFill>
              </a:rPr>
              <a:t>294 Nm</a:t>
            </a:r>
            <a:endParaRPr lang="en-US" sz="3200" b="1" dirty="0">
              <a:solidFill>
                <a:srgbClr val="FF0000"/>
              </a:solidFill>
            </a:endParaRPr>
          </a:p>
        </p:txBody>
      </p:sp>
      <p:cxnSp>
        <p:nvCxnSpPr>
          <p:cNvPr id="20" name="Straight Arrow Connector 19"/>
          <p:cNvCxnSpPr/>
          <p:nvPr/>
        </p:nvCxnSpPr>
        <p:spPr>
          <a:xfrm rot="10800000">
            <a:off x="6781800" y="2514600"/>
            <a:ext cx="1219200" cy="1588"/>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545179" y="3119735"/>
            <a:ext cx="1074821" cy="461665"/>
          </a:xfrm>
          <a:prstGeom prst="rect">
            <a:avLst/>
          </a:prstGeom>
          <a:noFill/>
        </p:spPr>
        <p:txBody>
          <a:bodyPr wrap="square" rtlCol="0">
            <a:spAutoFit/>
          </a:bodyPr>
          <a:lstStyle/>
          <a:p>
            <a:pPr algn="ctr"/>
            <a:r>
              <a:rPr lang="en-US" sz="2400" b="1" dirty="0" smtClean="0">
                <a:solidFill>
                  <a:srgbClr val="FF0000"/>
                </a:solidFill>
              </a:rPr>
              <a:t>45°</a:t>
            </a:r>
            <a:endParaRPr lang="en-US" sz="2400" b="1" dirty="0">
              <a:solidFill>
                <a:srgbClr val="FF0000"/>
              </a:solidFill>
            </a:endParaRPr>
          </a:p>
        </p:txBody>
      </p:sp>
      <p:graphicFrame>
        <p:nvGraphicFramePr>
          <p:cNvPr id="35842" name="Object 2"/>
          <p:cNvGraphicFramePr>
            <a:graphicFrameLocks noChangeAspect="1"/>
          </p:cNvGraphicFramePr>
          <p:nvPr/>
        </p:nvGraphicFramePr>
        <p:xfrm>
          <a:off x="304801" y="228601"/>
          <a:ext cx="2971799" cy="2869416"/>
        </p:xfrm>
        <a:graphic>
          <a:graphicData uri="http://schemas.openxmlformats.org/presentationml/2006/ole">
            <p:oleObj spid="_x0000_s35842" name="Equation" r:id="rId3" imgW="1104840" imgH="106668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Let’s play with stuff</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solidFill>
                  <a:srgbClr val="FFFF00"/>
                </a:solidFill>
              </a:rPr>
              <a:t>The </a:t>
            </a:r>
            <a:r>
              <a:rPr lang="en-US" sz="3200" dirty="0" smtClean="0">
                <a:solidFill>
                  <a:srgbClr val="FFFF00"/>
                </a:solidFill>
              </a:rPr>
              <a:t>student is able to use representations of the relationship between force and torque.</a:t>
            </a:r>
          </a:p>
          <a:p>
            <a:r>
              <a:rPr lang="en-US" sz="3200" dirty="0" smtClean="0">
                <a:solidFill>
                  <a:srgbClr val="FFFF00"/>
                </a:solidFill>
              </a:rPr>
              <a:t>The student is able to compare the torques on an object caused by various forces.</a:t>
            </a:r>
          </a:p>
          <a:p>
            <a:r>
              <a:rPr lang="en-US" sz="3200" dirty="0" smtClean="0">
                <a:solidFill>
                  <a:srgbClr val="FFFF00"/>
                </a:solidFill>
              </a:rPr>
              <a:t>The student is able to estimate the torque on an object caused by various forces in comparison to other situations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a:t>
            </a:r>
            <a:r>
              <a:rPr lang="en-US" sz="3200" dirty="0" smtClean="0"/>
              <a:t>student is able to </a:t>
            </a:r>
            <a:r>
              <a:rPr lang="en-US" sz="3200" dirty="0" smtClean="0">
                <a:solidFill>
                  <a:srgbClr val="FFFF00"/>
                </a:solidFill>
              </a:rPr>
              <a:t>design an experiment and analyze data </a:t>
            </a:r>
            <a:r>
              <a:rPr lang="en-US" sz="3200" dirty="0" smtClean="0"/>
              <a:t>testing a question about torques in a balanced rigid system.</a:t>
            </a:r>
          </a:p>
          <a:p>
            <a:r>
              <a:rPr lang="en-US" sz="3200" dirty="0" smtClean="0"/>
              <a:t>The student is able to </a:t>
            </a:r>
            <a:r>
              <a:rPr lang="en-US" sz="3200" dirty="0" smtClean="0">
                <a:solidFill>
                  <a:srgbClr val="FFFF00"/>
                </a:solidFill>
              </a:rPr>
              <a:t>calculate torques on a two-dimensional system in static equilibrium</a:t>
            </a:r>
            <a:r>
              <a:rPr lang="en-US" sz="3200" dirty="0" smtClean="0"/>
              <a:t>, by examining a representation or model (such as a diagram or physical construction).</a:t>
            </a:r>
          </a:p>
          <a:p>
            <a:r>
              <a:rPr lang="en-US" sz="3200" dirty="0" smtClean="0"/>
              <a:t>The student is able to </a:t>
            </a:r>
            <a:r>
              <a:rPr lang="en-US" sz="3200" dirty="0" smtClean="0">
                <a:solidFill>
                  <a:srgbClr val="FFFF00"/>
                </a:solidFill>
              </a:rPr>
              <a:t>make predictions about the change in the angular velocity about an axis for an object when forces exerted on the object cause a torque about that axis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a:t>
            </a:r>
            <a:r>
              <a:rPr lang="en-US" sz="3200" dirty="0" smtClean="0"/>
              <a:t>force exerted on an object can cause a torque on that object.</a:t>
            </a:r>
          </a:p>
          <a:p>
            <a:r>
              <a:rPr lang="en-US" sz="3200" dirty="0" smtClean="0"/>
              <a:t>A net torque exerted on a system by other objects or systems will change the angular momentum of the system</a:t>
            </a:r>
            <a:r>
              <a:rPr lang="en-US" sz="3200" dirty="0" smtClean="0"/>
              <a:t>.</a:t>
            </a:r>
            <a:endParaRPr lang="en-US" sz="32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a:t>
            </a:r>
            <a:r>
              <a:rPr lang="en-US" sz="3200" dirty="0" smtClean="0"/>
              <a:t>student is able to </a:t>
            </a:r>
            <a:r>
              <a:rPr lang="en-US" sz="3200" dirty="0" smtClean="0">
                <a:solidFill>
                  <a:srgbClr val="FFFF00"/>
                </a:solidFill>
              </a:rPr>
              <a:t>plan data collection and analysis strategies </a:t>
            </a:r>
            <a:r>
              <a:rPr lang="en-US" sz="3200" dirty="0" smtClean="0"/>
              <a:t>designed to test the relationship between a torque exerted on an object and the change in angular velocity of that object about an axis.</a:t>
            </a:r>
          </a:p>
          <a:p>
            <a:r>
              <a:rPr lang="en-US" sz="3200" dirty="0" smtClean="0"/>
              <a:t>The student is able to </a:t>
            </a:r>
            <a:r>
              <a:rPr lang="en-US" sz="3200" dirty="0" smtClean="0">
                <a:solidFill>
                  <a:srgbClr val="FFFF00"/>
                </a:solidFill>
              </a:rPr>
              <a:t>predict the behavior of rotational collision situations by the same processes that are used to analyze linear collision situations </a:t>
            </a:r>
            <a:r>
              <a:rPr lang="en-US" sz="3200" dirty="0" smtClean="0"/>
              <a:t>using an analogy between impulse and change of linear momentum and angular impulse and change of angular momentum</a:t>
            </a:r>
            <a:r>
              <a:rPr lang="en-US" sz="3200" dirty="0" smtClean="0"/>
              <a:t>.</a:t>
            </a:r>
            <a:endParaRPr lang="en-US" sz="32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In </a:t>
            </a:r>
            <a:r>
              <a:rPr lang="en-US" sz="3200" dirty="0" smtClean="0"/>
              <a:t>an unfamiliar context or using representations beyond equations, the student is able to justify the selection of a mathematical routine to solve for the change in angular momentum of an object caused by torques exerted on the object.</a:t>
            </a:r>
          </a:p>
          <a:p>
            <a:r>
              <a:rPr lang="en-US" sz="3200" dirty="0" smtClean="0"/>
              <a:t>The student is able to plan data collection and analysis strategies designed to test the relationship between torques exerted on an object and the change in angular momentum of that object</a:t>
            </a:r>
            <a:r>
              <a:rPr lang="en-US" sz="3200" dirty="0" smtClean="0"/>
              <a:t>.</a:t>
            </a:r>
            <a:endParaRPr lang="en-US" sz="32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smtClean="0"/>
              <a:t>student is able to describe a representation and use it to analyze a situation in which several forces exerted on a rotating system of rigidly connected objects change the angular velocity and angular momentum of the system</a:t>
            </a:r>
            <a:r>
              <a:rPr lang="en-US" sz="3200" dirty="0" smtClean="0"/>
              <a:t>.</a:t>
            </a:r>
            <a:endParaRPr lang="en-US" sz="32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rgbClr val="FFFF00"/>
                </a:solidFill>
              </a:rPr>
              <a:t>The </a:t>
            </a:r>
            <a:r>
              <a:rPr lang="en-US" sz="3200" dirty="0" smtClean="0">
                <a:solidFill>
                  <a:srgbClr val="FFFF00"/>
                </a:solidFill>
              </a:rPr>
              <a:t>student is able to plan data collection strategies designed to establish that torque, angular velocity, angular acceleration, and angular momentum can be predicted accurately when the variables are treated as being clockwise or counterclockwise with respect to a well-defined axis of rotation</a:t>
            </a:r>
            <a:r>
              <a:rPr lang="en-US" sz="3200" dirty="0" smtClean="0"/>
              <a:t>, and refine the research question based on the examination of data</a:t>
            </a:r>
            <a:r>
              <a:rPr lang="en-US" sz="3200"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solidFill>
                  <a:srgbClr val="FFFF00"/>
                </a:solidFill>
              </a:rPr>
              <a:t>Only </a:t>
            </a:r>
            <a:r>
              <a:rPr lang="en-US" sz="3200" dirty="0" smtClean="0">
                <a:solidFill>
                  <a:srgbClr val="FFFF00"/>
                </a:solidFill>
              </a:rPr>
              <a:t>the force component perpendicular to the line connecting the axis of rotation and the point of application of the force results in a torque about that axis.</a:t>
            </a:r>
          </a:p>
          <a:p>
            <a:pPr lvl="1"/>
            <a:r>
              <a:rPr lang="en-US" dirty="0" smtClean="0">
                <a:solidFill>
                  <a:srgbClr val="FFFF00"/>
                </a:solidFill>
              </a:rPr>
              <a:t>The lever arm is the perpendicular distance from the axis of rotation or revolution to the line of application of the force.</a:t>
            </a:r>
          </a:p>
          <a:p>
            <a:pPr lvl="1"/>
            <a:r>
              <a:rPr lang="en-US" dirty="0" smtClean="0">
                <a:solidFill>
                  <a:srgbClr val="FFFF00"/>
                </a:solidFill>
              </a:rPr>
              <a:t>The magnitude of the torque is the product of the magnitude of the lever arm and the magnitude of the force.</a:t>
            </a:r>
          </a:p>
          <a:p>
            <a:pPr lvl="1"/>
            <a:r>
              <a:rPr lang="en-US" dirty="0" smtClean="0">
                <a:solidFill>
                  <a:srgbClr val="FFFF00"/>
                </a:solidFill>
              </a:rPr>
              <a:t>The net torque on a balanced system is zero</a:t>
            </a:r>
            <a:r>
              <a:rPr lang="en-US" dirty="0" smtClean="0">
                <a:solidFill>
                  <a:srgbClr val="FFFF00"/>
                </a:solidFill>
              </a:rPr>
              <a:t>.</a:t>
            </a:r>
            <a:endParaRPr lang="en-US" dirty="0" smtClean="0">
              <a:solidFill>
                <a:srgbClr val="FFFF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solidFill>
                  <a:srgbClr val="FFFF00"/>
                </a:solidFill>
              </a:rPr>
              <a:t>The </a:t>
            </a:r>
            <a:r>
              <a:rPr lang="en-US" sz="3200" dirty="0" smtClean="0">
                <a:solidFill>
                  <a:srgbClr val="FFFF00"/>
                </a:solidFill>
              </a:rPr>
              <a:t>presence of a net torque along any axis will cause a rigid system to change its rotational motion or an object to change its rotational motion about that axis.</a:t>
            </a:r>
          </a:p>
          <a:p>
            <a:pPr lvl="1"/>
            <a:r>
              <a:rPr lang="en-US" dirty="0" smtClean="0"/>
              <a:t>Rotational motion can be described in terms of angular displacement, angular velocity, and angular acceleration about a fixed axis.</a:t>
            </a:r>
          </a:p>
          <a:p>
            <a:pPr lvl="1"/>
            <a:r>
              <a:rPr lang="en-US" dirty="0" smtClean="0"/>
              <a:t>Rotational motion of a point can be related to linear motion of the point using the distance of the point from the axis of rotation.</a:t>
            </a:r>
          </a:p>
          <a:p>
            <a:pPr lvl="1"/>
            <a:r>
              <a:rPr lang="en-US" dirty="0" smtClean="0"/>
              <a:t>The angular acceleration of an object or rigid system can be calculated from the net torque and the rotational inertia of the object or rigid system</a:t>
            </a:r>
            <a:r>
              <a:rPr lang="en-US" dirty="0" smtClean="0"/>
              <a:t>.</a:t>
            </a:r>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a:t>
            </a:r>
            <a:r>
              <a:rPr lang="en-US" sz="3200" dirty="0" smtClean="0"/>
              <a:t>torque exerted on an object can change the angular momentum of an object.</a:t>
            </a:r>
          </a:p>
          <a:p>
            <a:pPr lvl="1"/>
            <a:r>
              <a:rPr lang="en-US" dirty="0" smtClean="0"/>
              <a:t>Angular momentum is a vector quantity, with its direction determined by a right-hand rule.</a:t>
            </a:r>
          </a:p>
          <a:p>
            <a:pPr lvl="1"/>
            <a:r>
              <a:rPr lang="en-US" dirty="0" smtClean="0"/>
              <a:t>The magnitude of angular momentum of a point object about an axis can be calculated by multiplying the perpendicular distance from the axis of rotation to the line of motion by the magnitude of linear momentum.</a:t>
            </a:r>
          </a:p>
          <a:p>
            <a:pPr lvl="1"/>
            <a:r>
              <a:rPr lang="en-US" dirty="0" smtClean="0"/>
              <a:t>The magnitude of angular momentum of an extended object can also be found by multiplying the rotational inertia by the angular velocity.</a:t>
            </a:r>
          </a:p>
          <a:p>
            <a:pPr lvl="1"/>
            <a:r>
              <a:rPr lang="en-US" dirty="0" smtClean="0"/>
              <a:t>The change in angular momentum of an object is given by the product of the average torque and the time the torque is exerted</a:t>
            </a:r>
            <a:r>
              <a:rPr lang="en-US" dirty="0" smtClean="0"/>
              <a:t>.</a:t>
            </a:r>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solidFill>
                  <a:srgbClr val="FFFF00"/>
                </a:solidFill>
              </a:rPr>
              <a:t>Torque</a:t>
            </a:r>
            <a:r>
              <a:rPr lang="en-US" sz="3200" dirty="0" smtClean="0">
                <a:solidFill>
                  <a:srgbClr val="FFFF00"/>
                </a:solidFill>
              </a:rPr>
              <a:t>, angular velocity, angular acceleration, and angular momentum are vectors and can be characterized as positive or negative depending upon whether they give rise to or correspond to counterclockwise or clockwise rotation with respect to an axis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a:t>
            </a:r>
            <a:r>
              <a:rPr lang="en-US" sz="3200" dirty="0" smtClean="0"/>
              <a:t>force exerted on an object can cause a torque on that object.</a:t>
            </a:r>
          </a:p>
          <a:p>
            <a:r>
              <a:rPr lang="en-US" sz="3200" dirty="0" smtClean="0"/>
              <a:t>A net torque exerted on a system by other objects or systems will change the angular momentum of the system</a:t>
            </a:r>
            <a:r>
              <a:rPr lang="en-US" sz="3200" dirty="0" smtClean="0"/>
              <a:t>.</a:t>
            </a:r>
            <a:endParaRPr lang="en-US" sz="32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a:t>
            </a:r>
            <a:r>
              <a:rPr lang="en-US" sz="3200" dirty="0" smtClean="0"/>
              <a:t>Idea 3:  The interactions of an object with other objects can be described by forces.</a:t>
            </a:r>
          </a:p>
          <a:p>
            <a:r>
              <a:rPr lang="en-US" sz="3200" dirty="0" smtClean="0"/>
              <a:t>Big Idea 4:  Interactions between systems can result in changes in those systems</a:t>
            </a:r>
            <a:r>
              <a:rPr lang="en-US" sz="3200" dirty="0" smtClean="0"/>
              <a:t>.</a:t>
            </a:r>
            <a:endParaRPr lang="en-US"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solidFill>
                  <a:srgbClr val="FFFF00"/>
                </a:solidFill>
              </a:rPr>
              <a:t>Only </a:t>
            </a:r>
            <a:r>
              <a:rPr lang="en-US" sz="3200" dirty="0" smtClean="0">
                <a:solidFill>
                  <a:srgbClr val="FFFF00"/>
                </a:solidFill>
              </a:rPr>
              <a:t>the force component perpendicular to the line connecting the axis of rotation and the point of application of the force results in a torque about that axis.</a:t>
            </a:r>
          </a:p>
          <a:p>
            <a:pPr lvl="1"/>
            <a:r>
              <a:rPr lang="en-US" dirty="0" smtClean="0">
                <a:solidFill>
                  <a:srgbClr val="FFFF00"/>
                </a:solidFill>
              </a:rPr>
              <a:t>The lever arm is the perpendicular distance from the axis of rotation or revolution to the line of application of the force.</a:t>
            </a:r>
          </a:p>
          <a:p>
            <a:pPr lvl="1"/>
            <a:r>
              <a:rPr lang="en-US" dirty="0" smtClean="0">
                <a:solidFill>
                  <a:srgbClr val="FFFF00"/>
                </a:solidFill>
              </a:rPr>
              <a:t>The magnitude of the torque is the product of the magnitude of the lever arm and the magnitude of the force.</a:t>
            </a:r>
          </a:p>
          <a:p>
            <a:pPr lvl="1"/>
            <a:r>
              <a:rPr lang="en-US" dirty="0" smtClean="0">
                <a:solidFill>
                  <a:srgbClr val="FFFF00"/>
                </a:solidFill>
              </a:rPr>
              <a:t>The net torque on a balanced system is zero</a:t>
            </a:r>
            <a:r>
              <a:rPr lang="en-US" dirty="0" smtClean="0">
                <a:solidFill>
                  <a:srgbClr val="FFFF00"/>
                </a:solidFill>
              </a:rPr>
              <a:t>.</a:t>
            </a:r>
            <a:endParaRPr lang="en-US" dirty="0" smtClean="0">
              <a:solidFill>
                <a:srgbClr val="FFFF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dirty="0" smtClean="0">
                <a:latin typeface="Viner Hand ITC" pitchFamily="66" charset="0"/>
              </a:rPr>
              <a:t/>
            </a:r>
            <a:br>
              <a:rPr lang="en-US" sz="2800" dirty="0" smtClean="0">
                <a:latin typeface="Viner Hand ITC" pitchFamily="66" charset="0"/>
              </a:rPr>
            </a:br>
            <a:r>
              <a:rPr lang="en-US" sz="4400" dirty="0" smtClean="0">
                <a:latin typeface="Viner Hand ITC" pitchFamily="66" charset="0"/>
              </a:rPr>
              <a:t>Questions?</a:t>
            </a:r>
            <a:endParaRPr lang="en-US" sz="44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1351672"/>
            <a:ext cx="5053350" cy="977486"/>
          </a:xfrm>
        </p:spPr>
        <p:txBody>
          <a:bodyPr>
            <a:normAutofit/>
          </a:bodyPr>
          <a:lstStyle/>
          <a:p>
            <a:r>
              <a:rPr lang="en-US" sz="3200" dirty="0" smtClean="0"/>
              <a:t>#22-26</a:t>
            </a:r>
            <a:endParaRPr lang="en-US" sz="3200"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181600"/>
            <a:ext cx="8458200" cy="1600200"/>
          </a:xfrm>
        </p:spPr>
        <p:txBody>
          <a:bodyPr/>
          <a:lstStyle/>
          <a:p>
            <a:r>
              <a:rPr lang="en-US" dirty="0" smtClean="0">
                <a:hlinkClick r:id="rId3" action="ppaction://hlinkfile"/>
              </a:rPr>
              <a:t>Video: </a:t>
            </a:r>
            <a:br>
              <a:rPr lang="en-US" dirty="0" smtClean="0">
                <a:hlinkClick r:id="rId3" action="ppaction://hlinkfile"/>
              </a:rPr>
            </a:br>
            <a:r>
              <a:rPr lang="en-US" dirty="0" smtClean="0">
                <a:hlinkClick r:id="rId3" action="ppaction://hlinkfile"/>
              </a:rPr>
              <a:t>torque vs. horsepower</a:t>
            </a:r>
            <a:endParaRPr lang="en-US" dirty="0"/>
          </a:p>
        </p:txBody>
      </p:sp>
      <p:sp>
        <p:nvSpPr>
          <p:cNvPr id="3" name="Subtitle 2"/>
          <p:cNvSpPr>
            <a:spLocks noGrp="1"/>
          </p:cNvSpPr>
          <p:nvPr>
            <p:ph type="subTitle" idx="1"/>
          </p:nvPr>
        </p:nvSpPr>
        <p:spPr/>
        <p:txBody>
          <a:bodyPr/>
          <a:lstStyle/>
          <a:p>
            <a:endParaRPr lang="en-US"/>
          </a:p>
        </p:txBody>
      </p:sp>
      <p:pic>
        <p:nvPicPr>
          <p:cNvPr id="6" name="Horsepower_vs_Torque_-_Explained.wmv">
            <a:hlinkClick r:id="" action="ppaction://media"/>
          </p:cNvPr>
          <p:cNvPicPr>
            <a:picLocks noRot="1" noChangeAspect="1"/>
          </p:cNvPicPr>
          <p:nvPr>
            <a:videoFile r:link="rId1"/>
          </p:nvPr>
        </p:nvPicPr>
        <p:blipFill>
          <a:blip r:embed="rId4" cstate="print"/>
          <a:stretch>
            <a:fillRect/>
          </a:stretch>
        </p:blipFill>
        <p:spPr>
          <a:xfrm>
            <a:off x="152400" y="152400"/>
            <a:ext cx="8763000" cy="492918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solidFill>
                  <a:srgbClr val="FFFF00"/>
                </a:solidFill>
              </a:rPr>
              <a:t>The </a:t>
            </a:r>
            <a:r>
              <a:rPr lang="en-US" sz="3200" dirty="0" smtClean="0">
                <a:solidFill>
                  <a:srgbClr val="FFFF00"/>
                </a:solidFill>
              </a:rPr>
              <a:t>presence of a net torque along any axis will cause a rigid system to change its rotational motion or an object to change its rotational motion about that axis.</a:t>
            </a:r>
          </a:p>
          <a:p>
            <a:pPr lvl="1"/>
            <a:r>
              <a:rPr lang="en-US" dirty="0" smtClean="0"/>
              <a:t>Rotational motion can be described in terms of angular displacement, angular velocity, and angular acceleration about a fixed axis.</a:t>
            </a:r>
          </a:p>
          <a:p>
            <a:pPr lvl="1"/>
            <a:r>
              <a:rPr lang="en-US" dirty="0" smtClean="0"/>
              <a:t>Rotational motion of a point can be related to linear motion of the point using the distance of the point from the axis of rotation.</a:t>
            </a:r>
          </a:p>
          <a:p>
            <a:pPr lvl="1"/>
            <a:r>
              <a:rPr lang="en-US" dirty="0" smtClean="0"/>
              <a:t>The angular acceleration of an object or rigid system can be calculated from the net torque and the rotational inertia of the object or rigid system</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a:t>
            </a:r>
            <a:r>
              <a:rPr lang="en-US" sz="3200" dirty="0" smtClean="0"/>
              <a:t>torque exerted on an object can change the angular momentum of an object.</a:t>
            </a:r>
          </a:p>
          <a:p>
            <a:pPr lvl="1"/>
            <a:r>
              <a:rPr lang="en-US" dirty="0" smtClean="0"/>
              <a:t>Angular momentum is a vector quantity, with its direction determined by a right-hand rule.</a:t>
            </a:r>
          </a:p>
          <a:p>
            <a:pPr lvl="1"/>
            <a:r>
              <a:rPr lang="en-US" dirty="0" smtClean="0"/>
              <a:t>The magnitude of angular momentum of a point object about an axis can be calculated by multiplying the perpendicular distance from the axis of rotation to the line of motion by the magnitude of linear momentum.</a:t>
            </a:r>
          </a:p>
          <a:p>
            <a:pPr lvl="1"/>
            <a:r>
              <a:rPr lang="en-US" dirty="0" smtClean="0"/>
              <a:t>The magnitude of angular momentum of an extended object can also be found by multiplying the rotational inertia by the angular velocity.</a:t>
            </a:r>
          </a:p>
          <a:p>
            <a:pPr lvl="1"/>
            <a:r>
              <a:rPr lang="en-US" dirty="0" smtClean="0"/>
              <a:t>The change in angular momentum of an object is given by the product of the average torque and the time the torque is exerted</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solidFill>
                  <a:srgbClr val="FFFF00"/>
                </a:solidFill>
              </a:rPr>
              <a:t>Torque</a:t>
            </a:r>
            <a:r>
              <a:rPr lang="en-US" sz="3200" dirty="0" smtClean="0">
                <a:solidFill>
                  <a:srgbClr val="FFFF00"/>
                </a:solidFill>
              </a:rPr>
              <a:t>, angular velocity, angular acceleration, and angular momentum are vectors and can be characterized as positive or negative depending upon whether they give rise to or correspond to counterclockwise or clockwise rotation with respect to an axis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solidFill>
                  <a:srgbClr val="FFFF00"/>
                </a:solidFill>
              </a:rPr>
              <a:t>The </a:t>
            </a:r>
            <a:r>
              <a:rPr lang="en-US" sz="3200" dirty="0" smtClean="0">
                <a:solidFill>
                  <a:srgbClr val="FFFF00"/>
                </a:solidFill>
              </a:rPr>
              <a:t>student is able to use representations of the relationship between force and torque.</a:t>
            </a:r>
          </a:p>
          <a:p>
            <a:r>
              <a:rPr lang="en-US" sz="3200" dirty="0" smtClean="0">
                <a:solidFill>
                  <a:srgbClr val="FFFF00"/>
                </a:solidFill>
              </a:rPr>
              <a:t>The student is able to compare the torques on an object caused by various forces.</a:t>
            </a:r>
          </a:p>
          <a:p>
            <a:r>
              <a:rPr lang="en-US" sz="3200" dirty="0" smtClean="0">
                <a:solidFill>
                  <a:srgbClr val="FFFF00"/>
                </a:solidFill>
              </a:rPr>
              <a:t>The student is able to estimate the torque on an object caused by various forces in comparison to other situations</a:t>
            </a:r>
            <a:r>
              <a:rPr lang="en-US" sz="3200" dirty="0" smtClean="0">
                <a:solidFill>
                  <a:srgbClr val="FFFF00"/>
                </a:solidFill>
              </a:rPr>
              <a:t>.</a:t>
            </a:r>
            <a:endParaRPr lang="en-US" sz="3200" dirty="0" smtClean="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657</TotalTime>
  <Words>2049</Words>
  <Application>Microsoft Office PowerPoint</Application>
  <PresentationFormat>On-screen Show (4:3)</PresentationFormat>
  <Paragraphs>180</Paragraphs>
  <Slides>52</Slides>
  <Notes>0</Notes>
  <HiddenSlides>0</HiddenSlides>
  <MMClips>2</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Metro</vt:lpstr>
      <vt:lpstr>Equation</vt:lpstr>
      <vt:lpstr>Devil physics The baddest class on campus Pre-IB Physics</vt:lpstr>
      <vt:lpstr>Giancoli Lesson 8-4 Torque</vt:lpstr>
      <vt:lpstr>Big Idea(s): </vt:lpstr>
      <vt:lpstr>Enduring Understanding(s):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Introductory Video</vt:lpstr>
      <vt:lpstr>Center of Mass</vt:lpstr>
      <vt:lpstr>Center of Mass</vt:lpstr>
      <vt:lpstr>Center of Mass</vt:lpstr>
      <vt:lpstr>Center of Gravity</vt:lpstr>
      <vt:lpstr>Center of Gravity</vt:lpstr>
      <vt:lpstr>Center of Gravity</vt:lpstr>
      <vt:lpstr>Torque</vt:lpstr>
      <vt:lpstr>Center of Gravity</vt:lpstr>
      <vt:lpstr>Torque – Case 1</vt:lpstr>
      <vt:lpstr>Torque – Case 2</vt:lpstr>
      <vt:lpstr>Torque – Case 3</vt:lpstr>
      <vt:lpstr>Torque – Case 4</vt:lpstr>
      <vt:lpstr>Torque</vt:lpstr>
      <vt:lpstr>Torque Is</vt:lpstr>
      <vt:lpstr>Torque</vt:lpstr>
      <vt:lpstr>Torque</vt:lpstr>
      <vt:lpstr>Torque</vt:lpstr>
      <vt:lpstr>Torque</vt:lpstr>
      <vt:lpstr>Torque</vt:lpstr>
      <vt:lpstr>Torque</vt:lpstr>
      <vt:lpstr>Torque</vt:lpstr>
      <vt:lpstr>Let’s play with stuff</vt:lpstr>
      <vt:lpstr>Learning Objective(s): </vt:lpstr>
      <vt:lpstr>Learning Objective(s): </vt:lpstr>
      <vt:lpstr>Learning Objective(s): </vt:lpstr>
      <vt:lpstr>Learning Objective(s): </vt:lpstr>
      <vt:lpstr>Learning Objective(s): </vt:lpstr>
      <vt:lpstr>Learning Objective(s): </vt:lpstr>
      <vt:lpstr>Essential Knowledge(s): </vt:lpstr>
      <vt:lpstr>Essential Knowledge(s): </vt:lpstr>
      <vt:lpstr>Essential Knowledge(s): </vt:lpstr>
      <vt:lpstr>Essential Knowledge(s): </vt:lpstr>
      <vt:lpstr>Enduring Understanding(s): </vt:lpstr>
      <vt:lpstr>Big Idea(s): </vt:lpstr>
      <vt:lpstr> Questions?</vt:lpstr>
      <vt:lpstr>Homework</vt:lpstr>
      <vt:lpstr>Video:  torque vs. horsepower</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30</cp:revision>
  <dcterms:created xsi:type="dcterms:W3CDTF">2010-12-08T08:20:03Z</dcterms:created>
  <dcterms:modified xsi:type="dcterms:W3CDTF">2016-02-22T01:33:30Z</dcterms:modified>
</cp:coreProperties>
</file>