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3" r:id="rId5"/>
    <p:sldId id="295" r:id="rId6"/>
    <p:sldId id="300" r:id="rId7"/>
    <p:sldId id="261" r:id="rId8"/>
    <p:sldId id="291" r:id="rId9"/>
    <p:sldId id="262" r:id="rId10"/>
    <p:sldId id="296" r:id="rId11"/>
    <p:sldId id="297" r:id="rId12"/>
    <p:sldId id="265" r:id="rId13"/>
    <p:sldId id="266" r:id="rId14"/>
    <p:sldId id="267" r:id="rId15"/>
    <p:sldId id="268" r:id="rId16"/>
    <p:sldId id="263" r:id="rId17"/>
    <p:sldId id="269" r:id="rId18"/>
    <p:sldId id="270" r:id="rId19"/>
    <p:sldId id="293" r:id="rId20"/>
    <p:sldId id="273" r:id="rId21"/>
    <p:sldId id="275" r:id="rId22"/>
    <p:sldId id="274" r:id="rId23"/>
    <p:sldId id="276" r:id="rId24"/>
    <p:sldId id="277" r:id="rId25"/>
    <p:sldId id="294" r:id="rId26"/>
    <p:sldId id="271" r:id="rId27"/>
    <p:sldId id="287" r:id="rId28"/>
    <p:sldId id="288" r:id="rId29"/>
    <p:sldId id="299" r:id="rId30"/>
    <p:sldId id="282" r:id="rId31"/>
    <p:sldId id="286" r:id="rId32"/>
    <p:sldId id="290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sc.sas.cornell.edu/Sidebars/Study_Skills_Resources/cornellsystem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he_Big_Bang_Theory_-_Sheldon_teaches_Penny_Physic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Introduction\Class%20Procedures\The_Big_Bang_Theory_-_Sheldon_teaches_Penny_Physics.wmv" TargetMode="Externa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csb.org/focus/index.php" TargetMode="External"/><Relationship Id="rId2" Type="http://schemas.openxmlformats.org/officeDocument/2006/relationships/hyperlink" Target="http://sphsdevilphysics.weebly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petehigh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../Syllabi/SPHS%20IB%20Guidance/IB%20Academic%20and%20Disciplinary%20Guidelines%202011~2012.pdf" TargetMode="External"/><Relationship Id="rId7" Type="http://schemas.openxmlformats.org/officeDocument/2006/relationships/hyperlink" Target="../../Syllabi/Course%20Guidance/IB%20Physics/TSOKOS%20HL~SL%20Combined%20SYLLABUS.pdf" TargetMode="External"/><Relationship Id="rId2" Type="http://schemas.openxmlformats.org/officeDocument/2006/relationships/hyperlink" Target="../../Syllabi/IBO%20Guidance/IB%20LEARNER%20PROFI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Syllabi/Course%20Guidance/IB%20Physics/HLPhysicsBrief1.9.pdf" TargetMode="External"/><Relationship Id="rId5" Type="http://schemas.openxmlformats.org/officeDocument/2006/relationships/hyperlink" Target="../../Syllabi/Course%20Guidance/IB%20Physics/SLPhysicsBrief2.1.pdf" TargetMode="External"/><Relationship Id="rId4" Type="http://schemas.openxmlformats.org/officeDocument/2006/relationships/hyperlink" Target="../../Syllabi/SPHS%20IB%20Guidance/SPHS%20IB%20Honor%20Code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40_Inspirational_Speeches_in_2_Minutes_1.wm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AP%20Physics%201\Lesson%20Plans\Introduction\Class%20Procedures\Blue%20Angels%20~%20Van%20Halen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istina" pitchFamily="66" charset="0"/>
              </a:rPr>
              <a:t>Devil physics</a:t>
            </a:r>
            <a:br>
              <a:rPr lang="en-US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>The </a:t>
            </a:r>
            <a:r>
              <a:rPr lang="en-US" sz="3200" dirty="0" err="1" smtClean="0">
                <a:latin typeface="Pristina" pitchFamily="66" charset="0"/>
              </a:rPr>
              <a:t>baddest</a:t>
            </a:r>
            <a:r>
              <a:rPr lang="en-US" sz="3200" dirty="0" smtClean="0">
                <a:latin typeface="Pristina" pitchFamily="66" charset="0"/>
              </a:rPr>
              <a:t> class on campus</a:t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IB  Physics</a:t>
            </a:r>
            <a:br>
              <a:rPr lang="en-US" sz="28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AP  Physics</a:t>
            </a:r>
            <a:endParaRPr lang="en-US" sz="2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Block Period SOP: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8760"/>
          </a:xfrm>
        </p:spPr>
        <p:txBody>
          <a:bodyPr>
            <a:normAutofit/>
          </a:bodyPr>
          <a:lstStyle/>
          <a:p>
            <a:r>
              <a:rPr lang="en-US" dirty="0" smtClean="0"/>
              <a:t>Standard Day:</a:t>
            </a:r>
          </a:p>
          <a:p>
            <a:pPr lvl="1"/>
            <a:r>
              <a:rPr lang="en-US" dirty="0" smtClean="0"/>
              <a:t>Review </a:t>
            </a:r>
            <a:r>
              <a:rPr lang="en-US" i="1" u="sng" dirty="0" smtClean="0"/>
              <a:t>and Correct</a:t>
            </a:r>
            <a:r>
              <a:rPr lang="en-US" i="1" dirty="0" smtClean="0"/>
              <a:t> </a:t>
            </a:r>
            <a:r>
              <a:rPr lang="en-US" dirty="0" smtClean="0"/>
              <a:t>Homework from previous Class </a:t>
            </a:r>
          </a:p>
          <a:p>
            <a:pPr lvl="1"/>
            <a:r>
              <a:rPr lang="en-US" dirty="0" smtClean="0"/>
              <a:t>Lecture on Section(s) and Assign Homework Problems</a:t>
            </a:r>
          </a:p>
          <a:p>
            <a:pPr lvl="1"/>
            <a:r>
              <a:rPr lang="en-US" dirty="0" smtClean="0"/>
              <a:t>Assign Reading Activity for next Section</a:t>
            </a:r>
          </a:p>
          <a:p>
            <a:r>
              <a:rPr lang="en-US" dirty="0" smtClean="0"/>
              <a:t>Supplemental Reading Activities</a:t>
            </a:r>
          </a:p>
          <a:p>
            <a:r>
              <a:rPr lang="en-US" dirty="0" smtClean="0"/>
              <a:t>Labs</a:t>
            </a:r>
          </a:p>
          <a:p>
            <a:r>
              <a:rPr lang="en-US" dirty="0" smtClean="0"/>
              <a:t>Test Review</a:t>
            </a:r>
          </a:p>
          <a:p>
            <a:r>
              <a:rPr lang="en-US" dirty="0" smtClean="0"/>
              <a:t>Chapter Test</a:t>
            </a:r>
          </a:p>
          <a:p>
            <a:r>
              <a:rPr lang="en-US" dirty="0" smtClean="0"/>
              <a:t>Skinny periods </a:t>
            </a:r>
          </a:p>
          <a:p>
            <a:endParaRPr lang="en-US" dirty="0"/>
          </a:p>
        </p:txBody>
      </p:sp>
      <p:pic>
        <p:nvPicPr>
          <p:cNvPr id="5" name="Picture 4" descr="SUNP0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1910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dirty="0" smtClean="0"/>
              <a:t>Turning In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/>
          </a:bodyPr>
          <a:lstStyle/>
          <a:p>
            <a:r>
              <a:rPr lang="en-US" dirty="0" smtClean="0"/>
              <a:t>Homework handwritten hardcopy</a:t>
            </a:r>
          </a:p>
          <a:p>
            <a:r>
              <a:rPr lang="en-US" dirty="0" smtClean="0"/>
              <a:t>Reading Activities, Supplemental Reading Activities, Lab Reports</a:t>
            </a:r>
          </a:p>
          <a:p>
            <a:pPr lvl="1"/>
            <a:r>
              <a:rPr lang="en-US" dirty="0" smtClean="0"/>
              <a:t>Printed, Handwritten, Hardcopy</a:t>
            </a:r>
          </a:p>
          <a:p>
            <a:pPr lvl="1"/>
            <a:r>
              <a:rPr lang="en-US" dirty="0" smtClean="0"/>
              <a:t>Typed, Printed, Hardcopy</a:t>
            </a:r>
          </a:p>
          <a:p>
            <a:pPr lvl="1"/>
            <a:r>
              <a:rPr lang="en-US" dirty="0" smtClean="0"/>
              <a:t>Typed, Uploaded to Focus (preferred)</a:t>
            </a:r>
          </a:p>
          <a:p>
            <a:r>
              <a:rPr lang="en-US" dirty="0" smtClean="0"/>
              <a:t>Assignments may be e-mailed only under extreme </a:t>
            </a:r>
            <a:r>
              <a:rPr lang="en-US" dirty="0" smtClean="0"/>
              <a:t>duress (like deathbed)</a:t>
            </a:r>
            <a:endParaRPr lang="en-US" dirty="0" smtClean="0"/>
          </a:p>
          <a:p>
            <a:r>
              <a:rPr lang="en-US" dirty="0" smtClean="0"/>
              <a:t>Filename “SmithKPer67BReadAct3-4”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Points System</a:t>
            </a:r>
          </a:p>
          <a:p>
            <a:r>
              <a:rPr lang="en-US" dirty="0" smtClean="0"/>
              <a:t>Reading Activities</a:t>
            </a:r>
          </a:p>
          <a:p>
            <a:pPr lvl="1"/>
            <a:r>
              <a:rPr lang="en-US" dirty="0" smtClean="0"/>
              <a:t>3 points max if turned in </a:t>
            </a:r>
            <a:r>
              <a:rPr lang="en-US" b="1" i="1" u="sng" dirty="0" smtClean="0"/>
              <a:t>prior to</a:t>
            </a:r>
            <a:r>
              <a:rPr lang="en-US" dirty="0" smtClean="0"/>
              <a:t> class lecture (due date)</a:t>
            </a:r>
          </a:p>
          <a:p>
            <a:pPr lvl="1"/>
            <a:r>
              <a:rPr lang="en-US" dirty="0" smtClean="0"/>
              <a:t>2 points max if turned in within 1 week of due date</a:t>
            </a:r>
          </a:p>
          <a:p>
            <a:pPr lvl="1"/>
            <a:r>
              <a:rPr lang="en-US" dirty="0" smtClean="0"/>
              <a:t>1 point if turned in before test</a:t>
            </a:r>
          </a:p>
          <a:p>
            <a:r>
              <a:rPr lang="en-US" dirty="0" smtClean="0"/>
              <a:t>Homework Problems</a:t>
            </a:r>
          </a:p>
          <a:p>
            <a:pPr lvl="1"/>
            <a:r>
              <a:rPr lang="en-US" dirty="0" smtClean="0"/>
              <a:t>3 points max if turned in </a:t>
            </a:r>
            <a:r>
              <a:rPr lang="en-US" b="1" i="1" u="sng" dirty="0" smtClean="0"/>
              <a:t>during</a:t>
            </a:r>
            <a:r>
              <a:rPr lang="en-US" dirty="0" smtClean="0"/>
              <a:t> the class HW </a:t>
            </a:r>
            <a:r>
              <a:rPr lang="en-US" dirty="0" smtClean="0"/>
              <a:t>Review (due date)</a:t>
            </a:r>
          </a:p>
          <a:p>
            <a:pPr lvl="1"/>
            <a:r>
              <a:rPr lang="en-US" dirty="0" smtClean="0"/>
              <a:t>2 points max if turned in within 1 week of due date</a:t>
            </a:r>
          </a:p>
          <a:p>
            <a:pPr lvl="1"/>
            <a:r>
              <a:rPr lang="en-US" dirty="0" smtClean="0"/>
              <a:t>1 point if turned in before test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20-40 points</a:t>
            </a:r>
          </a:p>
          <a:p>
            <a:pPr lvl="1"/>
            <a:r>
              <a:rPr lang="en-US" dirty="0" smtClean="0"/>
              <a:t>1 every two weeks</a:t>
            </a:r>
          </a:p>
          <a:p>
            <a:pPr lvl="1"/>
            <a:r>
              <a:rPr lang="en-US" dirty="0" smtClean="0"/>
              <a:t>Minus 10% per calendar day after due date</a:t>
            </a:r>
          </a:p>
          <a:p>
            <a:r>
              <a:rPr lang="en-US" dirty="0" smtClean="0"/>
              <a:t>Chapter Tests</a:t>
            </a:r>
          </a:p>
          <a:p>
            <a:pPr lvl="1"/>
            <a:r>
              <a:rPr lang="en-US" dirty="0" smtClean="0"/>
              <a:t>30-40 points each</a:t>
            </a:r>
          </a:p>
          <a:p>
            <a:pPr lvl="1"/>
            <a:r>
              <a:rPr lang="en-US" dirty="0" smtClean="0"/>
              <a:t>Make-up tests</a:t>
            </a:r>
          </a:p>
          <a:p>
            <a:pPr lvl="2"/>
            <a:r>
              <a:rPr lang="en-US" dirty="0" smtClean="0"/>
              <a:t>Different, Harder, Longer</a:t>
            </a:r>
          </a:p>
          <a:p>
            <a:pPr lvl="1"/>
            <a:r>
              <a:rPr lang="en-US" dirty="0" smtClean="0"/>
              <a:t>IB Curve</a:t>
            </a:r>
          </a:p>
          <a:p>
            <a:pPr lvl="1"/>
            <a:endParaRPr lang="en-US" dirty="0"/>
          </a:p>
        </p:txBody>
      </p:sp>
      <p:pic>
        <p:nvPicPr>
          <p:cNvPr id="4" name="Picture 3" descr="SUNP0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0501"/>
            <a:ext cx="419814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All HW in by test day</a:t>
            </a:r>
          </a:p>
          <a:p>
            <a:pPr lvl="1"/>
            <a:r>
              <a:rPr lang="en-US" dirty="0" smtClean="0"/>
              <a:t>Complete Test Review</a:t>
            </a:r>
          </a:p>
          <a:p>
            <a:pPr lvl="1"/>
            <a:r>
              <a:rPr lang="en-US" dirty="0" smtClean="0"/>
              <a:t>Take test on test day</a:t>
            </a:r>
          </a:p>
          <a:p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Convert score to decimal</a:t>
            </a:r>
          </a:p>
          <a:p>
            <a:pPr lvl="1"/>
            <a:r>
              <a:rPr lang="en-US" dirty="0" smtClean="0"/>
              <a:t>Take square root</a:t>
            </a:r>
          </a:p>
          <a:p>
            <a:pPr lvl="1"/>
            <a:r>
              <a:rPr lang="en-US" dirty="0" smtClean="0"/>
              <a:t>Convert new decimal to new score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685800"/>
            <a:ext cx="4038600" cy="5943599"/>
          </a:xfrm>
        </p:spPr>
        <p:txBody>
          <a:bodyPr>
            <a:normAutofit/>
          </a:bodyPr>
          <a:lstStyle/>
          <a:p>
            <a:r>
              <a:rPr lang="en-US" dirty="0" smtClean="0"/>
              <a:t>Example:  Score 30/40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40%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63%	+23%</a:t>
            </a:r>
          </a:p>
          <a:p>
            <a:pPr lvl="1"/>
            <a:r>
              <a:rPr lang="en-US" dirty="0" smtClean="0"/>
              <a:t>50%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71%	+21%</a:t>
            </a:r>
          </a:p>
          <a:p>
            <a:pPr lvl="1"/>
            <a:r>
              <a:rPr lang="en-US" dirty="0" smtClean="0"/>
              <a:t>60%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77%	+17%</a:t>
            </a:r>
          </a:p>
          <a:p>
            <a:pPr lvl="1"/>
            <a:r>
              <a:rPr lang="en-US" dirty="0" smtClean="0"/>
              <a:t>70%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84%	+14%</a:t>
            </a:r>
          </a:p>
          <a:p>
            <a:pPr lvl="1"/>
            <a:r>
              <a:rPr lang="en-US" dirty="0" smtClean="0"/>
              <a:t>80%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89%	+9%</a:t>
            </a:r>
          </a:p>
          <a:p>
            <a:pPr lvl="1"/>
            <a:r>
              <a:rPr lang="en-US" dirty="0" smtClean="0"/>
              <a:t>90%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95%	+5%</a:t>
            </a:r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81600" y="1371600"/>
          <a:ext cx="3048000" cy="2085474"/>
        </p:xfrm>
        <a:graphic>
          <a:graphicData uri="http://schemas.openxmlformats.org/presentationml/2006/ole">
            <p:oleObj spid="_x0000_s1028" name="Equation" r:id="rId3" imgW="96516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Cash only; no credit cards, checks or money orders  </a:t>
            </a:r>
            <a:r>
              <a:rPr lang="en-US" sz="2000" b="1" dirty="0" smtClean="0"/>
              <a:t>(just kidding)</a:t>
            </a:r>
            <a:endParaRPr lang="en-US" sz="3200" dirty="0" smtClean="0"/>
          </a:p>
          <a:p>
            <a:r>
              <a:rPr lang="en-US" sz="3200" b="1" dirty="0" smtClean="0"/>
              <a:t>End of the grading period, within 2% of the next higher letter grade</a:t>
            </a:r>
          </a:p>
          <a:p>
            <a:r>
              <a:rPr lang="en-US" sz="3200" b="1" dirty="0" smtClean="0"/>
              <a:t>4-page paper on a past Nobel Prize winner in Physics</a:t>
            </a:r>
            <a:endParaRPr lang="en-US" sz="3200" dirty="0" smtClean="0"/>
          </a:p>
          <a:p>
            <a:pPr lvl="1"/>
            <a:r>
              <a:rPr lang="en-US" b="1" dirty="0" smtClean="0"/>
              <a:t>Who		What</a:t>
            </a:r>
            <a:endParaRPr lang="en-US" dirty="0" smtClean="0"/>
          </a:p>
          <a:p>
            <a:pPr lvl="1"/>
            <a:r>
              <a:rPr lang="en-US" b="1" dirty="0" smtClean="0"/>
              <a:t>When		Why</a:t>
            </a:r>
            <a:endParaRPr lang="en-US" dirty="0" smtClean="0"/>
          </a:p>
          <a:p>
            <a:pPr lvl="1"/>
            <a:r>
              <a:rPr lang="en-US" b="1" dirty="0" smtClean="0"/>
              <a:t>Where		How</a:t>
            </a:r>
          </a:p>
          <a:p>
            <a:r>
              <a:rPr lang="en-US" b="1" dirty="0" smtClean="0"/>
              <a:t>Posted on website – Important Information</a:t>
            </a:r>
          </a:p>
          <a:p>
            <a:r>
              <a:rPr lang="en-US" b="1" dirty="0" smtClean="0"/>
              <a:t>Can’t do one that’s already been done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Taking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4960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AVID – Cornell Notes</a:t>
            </a:r>
            <a:endParaRPr lang="en-US" b="1" dirty="0" smtClean="0"/>
          </a:p>
        </p:txBody>
      </p:sp>
      <p:pic>
        <p:nvPicPr>
          <p:cNvPr id="5" name="Picture 4" descr="Cornell Notes ~ Pictur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417576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Textbook</a:t>
            </a:r>
            <a:endParaRPr lang="en-US" sz="3200" dirty="0" smtClean="0"/>
          </a:p>
          <a:p>
            <a:r>
              <a:rPr lang="en-US" sz="3200" b="1" dirty="0" smtClean="0"/>
              <a:t>Pencil – for computations</a:t>
            </a:r>
            <a:endParaRPr lang="en-US" sz="3200" dirty="0" smtClean="0"/>
          </a:p>
          <a:p>
            <a:r>
              <a:rPr lang="en-US" sz="3200" b="1" dirty="0" smtClean="0"/>
              <a:t>Pen </a:t>
            </a:r>
            <a:r>
              <a:rPr lang="en-US" sz="3200" b="1" dirty="0" smtClean="0"/>
              <a:t>for notes</a:t>
            </a:r>
            <a:endParaRPr lang="en-US" sz="3200" dirty="0" smtClean="0"/>
          </a:p>
          <a:p>
            <a:r>
              <a:rPr lang="en-US" sz="3200" b="1" dirty="0" smtClean="0"/>
              <a:t>Blue or red pen for correcting homework</a:t>
            </a:r>
            <a:endParaRPr lang="en-US" sz="3200" dirty="0" smtClean="0"/>
          </a:p>
          <a:p>
            <a:r>
              <a:rPr lang="en-US" sz="3200" b="1" dirty="0" smtClean="0"/>
              <a:t>Notebook paper</a:t>
            </a:r>
            <a:endParaRPr lang="en-US" sz="3200" dirty="0" smtClean="0"/>
          </a:p>
          <a:p>
            <a:r>
              <a:rPr lang="en-US" sz="3200" b="1" dirty="0" smtClean="0"/>
              <a:t>Scientific calculator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Memory stick (needed to save work when working with the Box </a:t>
            </a:r>
            <a:r>
              <a:rPr lang="en-US" sz="3200" b="1" dirty="0" err="1" smtClean="0">
                <a:solidFill>
                  <a:srgbClr val="FF0000"/>
                </a:solidFill>
              </a:rPr>
              <a:t>O’Laptops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Water bottle – preferably a reusable metal one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Computer/Printer/Internet/E-Mail/MS Word/MS Excel </a:t>
            </a:r>
            <a:r>
              <a:rPr lang="en-US" sz="3200" b="1" dirty="0" smtClean="0">
                <a:solidFill>
                  <a:srgbClr val="FF0000"/>
                </a:solidFill>
              </a:rPr>
              <a:t>access at home – let me know ASAP if you don’t have this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E-mail address – see above</a:t>
            </a:r>
            <a:endParaRPr lang="en-US" sz="3200" dirty="0" smtClean="0"/>
          </a:p>
          <a:p>
            <a:r>
              <a:rPr lang="en-US" sz="3200" b="1" dirty="0" smtClean="0"/>
              <a:t>Student resource center available in cases of Student Emergencies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Conduct and Academic Performance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Conduct infractions will be dealt with in accordance with the SPHS Discipline Policy</a:t>
            </a:r>
            <a:endParaRPr lang="en-US" sz="3200" dirty="0" smtClean="0"/>
          </a:p>
          <a:p>
            <a:r>
              <a:rPr lang="en-US" sz="3200" b="1" dirty="0" smtClean="0"/>
              <a:t>Failure to Meet Expectations.  I will follow the guidelines set forth in the SPHS Response to Intervention (RTI) procedures.  In general, if a student fails to meet the expectations of this class, they can expect:</a:t>
            </a:r>
            <a:endParaRPr lang="en-US" sz="3200" dirty="0" smtClean="0"/>
          </a:p>
          <a:p>
            <a:pPr lvl="1"/>
            <a:r>
              <a:rPr lang="en-US" b="1" dirty="0" smtClean="0"/>
              <a:t>An individual conference with the teacher</a:t>
            </a:r>
            <a:endParaRPr lang="en-US" dirty="0" smtClean="0"/>
          </a:p>
          <a:p>
            <a:pPr lvl="1"/>
            <a:r>
              <a:rPr lang="en-US" b="1" dirty="0" smtClean="0"/>
              <a:t>Phone call to the parents</a:t>
            </a:r>
            <a:endParaRPr lang="en-US" dirty="0" smtClean="0"/>
          </a:p>
          <a:p>
            <a:pPr lvl="1"/>
            <a:r>
              <a:rPr lang="en-US" b="1" dirty="0" smtClean="0"/>
              <a:t>Conference with the student and parents</a:t>
            </a:r>
            <a:endParaRPr lang="en-US" dirty="0" smtClean="0"/>
          </a:p>
          <a:p>
            <a:pPr lvl="1"/>
            <a:r>
              <a:rPr lang="en-US" b="1" dirty="0" smtClean="0"/>
              <a:t>Referral to appropriate staff agency (disciplinary or academic) for intervention</a:t>
            </a:r>
            <a:endParaRPr lang="en-US" dirty="0" smtClean="0"/>
          </a:p>
          <a:p>
            <a:r>
              <a:rPr lang="en-US" sz="3200" b="1" dirty="0" smtClean="0"/>
              <a:t>For IB Students, failure to maintain academic standards will be dealt with in accordance with SPHS IB Policies and Procedures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Conduct and Academic Performance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The SPHS IB Honor Code and the IBO Standards of Integrity will be strictly enforced</a:t>
            </a:r>
          </a:p>
          <a:p>
            <a:r>
              <a:rPr lang="en-US" b="1" i="1" dirty="0" smtClean="0"/>
              <a:t>Zero Tolerance</a:t>
            </a:r>
          </a:p>
          <a:p>
            <a:r>
              <a:rPr lang="en-US" b="1" i="1" dirty="0" smtClean="0"/>
              <a:t>Give No Quarter, Take No Prisoners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4343400" cy="5638800"/>
          </a:xfrm>
        </p:spPr>
        <p:txBody>
          <a:bodyPr/>
          <a:lstStyle/>
          <a:p>
            <a:r>
              <a:rPr lang="en-US" dirty="0" smtClean="0"/>
              <a:t>Everything you wanted to know about </a:t>
            </a:r>
            <a:r>
              <a:rPr lang="en-US" dirty="0" smtClean="0">
                <a:latin typeface="Pristina" pitchFamily="66" charset="0"/>
              </a:rPr>
              <a:t>devil physics </a:t>
            </a:r>
            <a:r>
              <a:rPr lang="en-US" dirty="0" smtClean="0"/>
              <a:t>. . 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 lot of stuff you didn’t</a:t>
            </a:r>
            <a:endParaRPr lang="en-US" dirty="0"/>
          </a:p>
        </p:txBody>
      </p:sp>
      <p:pic>
        <p:nvPicPr>
          <p:cNvPr id="3" name="Picture 2" descr="How to teach physics to your 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33400"/>
            <a:ext cx="38100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We will not lie, cheat or steal, nor tolerate among us anyone who does.  (USAF Academy Honor Code)</a:t>
            </a:r>
            <a:endParaRPr lang="en-US" dirty="0" smtClean="0"/>
          </a:p>
          <a:p>
            <a:pPr lvl="0"/>
            <a:r>
              <a:rPr lang="en-US" b="1" dirty="0" smtClean="0"/>
              <a:t>We will respect ourselves and others.</a:t>
            </a:r>
            <a:endParaRPr lang="en-US" dirty="0" smtClean="0"/>
          </a:p>
          <a:p>
            <a:pPr lvl="0"/>
            <a:r>
              <a:rPr lang="en-US" b="1" dirty="0" smtClean="0"/>
              <a:t>We will act professionally at all times.</a:t>
            </a:r>
          </a:p>
          <a:p>
            <a:pPr lvl="0"/>
            <a:r>
              <a:rPr lang="en-US" b="1" dirty="0" smtClean="0"/>
              <a:t>We will put forth our best effort.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Teacher and students will come to class.</a:t>
            </a:r>
            <a:endParaRPr lang="en-US" dirty="0" smtClean="0"/>
          </a:p>
          <a:p>
            <a:pPr lvl="0"/>
            <a:r>
              <a:rPr lang="en-US" b="1" dirty="0" smtClean="0"/>
              <a:t>Teacher and students will come to class on time.</a:t>
            </a:r>
            <a:endParaRPr lang="en-US" dirty="0" smtClean="0"/>
          </a:p>
          <a:p>
            <a:pPr lvl="0"/>
            <a:r>
              <a:rPr lang="en-US" b="1" dirty="0" smtClean="0"/>
              <a:t>Teacher and students will come to class prepared to teach/learn with all needed materials.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Students will complete homework assignments as soon as possible after material has been presented.</a:t>
            </a:r>
            <a:endParaRPr lang="en-US" dirty="0" smtClean="0"/>
          </a:p>
          <a:p>
            <a:pPr lvl="0"/>
            <a:r>
              <a:rPr lang="en-US" b="1" dirty="0" smtClean="0"/>
              <a:t>Teacher will grade all assignments as soon as possible but no later than one week after turn in (two weeks for labs and tests).</a:t>
            </a:r>
            <a:endParaRPr lang="en-US" dirty="0" smtClean="0"/>
          </a:p>
          <a:p>
            <a:pPr lvl="0"/>
            <a:r>
              <a:rPr lang="en-US" b="1" dirty="0" smtClean="0"/>
              <a:t>Teacher will put all grades into the grading system by midnight every Sunday so it is visible to students and parents.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Students will seek help whenever anything is not understood.</a:t>
            </a:r>
            <a:endParaRPr lang="en-US" dirty="0" smtClean="0"/>
          </a:p>
          <a:p>
            <a:pPr lvl="0"/>
            <a:r>
              <a:rPr lang="en-US" b="1" dirty="0" smtClean="0"/>
              <a:t>Teacher will be available for extra help after school a minimum of 1.5 hours per day, three days per week.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Students will place safety as the paramount concern at all times and especially when performing lab experiments.</a:t>
            </a:r>
            <a:endParaRPr lang="en-US" dirty="0" smtClean="0"/>
          </a:p>
          <a:p>
            <a:pPr lvl="0"/>
            <a:r>
              <a:rPr lang="en-US" b="1" dirty="0" smtClean="0"/>
              <a:t>Teacher will provide a physically and emotionally safe working environment for students at all times.</a:t>
            </a:r>
            <a:endParaRPr lang="en-US" dirty="0" smtClean="0"/>
          </a:p>
          <a:p>
            <a:pPr lvl="0"/>
            <a:r>
              <a:rPr lang="en-US" b="1" dirty="0" smtClean="0"/>
              <a:t>Teacher and students will give their best effort in all endeavors.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9144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My Approach to Teaching</a:t>
            </a:r>
            <a:endParaRPr lang="en-US" dirty="0"/>
          </a:p>
        </p:txBody>
      </p:sp>
      <p:pic>
        <p:nvPicPr>
          <p:cNvPr id="5" name="The_Big_Bang_Theory_-_Sheldon_teaches_Penny_Physic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255358"/>
            <a:ext cx="8730919" cy="469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Devil Physics</a:t>
            </a:r>
          </a:p>
          <a:p>
            <a:pPr lvl="1"/>
            <a:r>
              <a:rPr lang="en-US" dirty="0" smtClean="0">
                <a:hlinkClick r:id="rId2"/>
              </a:rPr>
              <a:t>http://sphsdevilphysics.weebly.com/index.html#/</a:t>
            </a:r>
            <a:endParaRPr lang="en-US" dirty="0" smtClean="0"/>
          </a:p>
          <a:p>
            <a:pPr lvl="1"/>
            <a:r>
              <a:rPr lang="en-US" dirty="0" smtClean="0"/>
              <a:t>Google ‘Devil Physics’</a:t>
            </a:r>
          </a:p>
          <a:p>
            <a:r>
              <a:rPr lang="en-US" dirty="0" smtClean="0"/>
              <a:t>Portal (Grades)</a:t>
            </a:r>
          </a:p>
          <a:p>
            <a:pPr lvl="1"/>
            <a:r>
              <a:rPr lang="en-US" dirty="0" smtClean="0"/>
              <a:t>Know your login and password</a:t>
            </a:r>
          </a:p>
          <a:p>
            <a:pPr lvl="1"/>
            <a:r>
              <a:rPr lang="en-US" dirty="0" smtClean="0">
                <a:hlinkClick r:id="rId3"/>
              </a:rPr>
              <a:t>https://portal.pcsb.org/focus/index.php</a:t>
            </a:r>
            <a:endParaRPr lang="en-US" dirty="0" smtClean="0"/>
          </a:p>
          <a:p>
            <a:r>
              <a:rPr lang="en-US" dirty="0" smtClean="0"/>
              <a:t>SPHS</a:t>
            </a:r>
          </a:p>
          <a:p>
            <a:pPr lvl="1"/>
            <a:r>
              <a:rPr lang="en-US" dirty="0" smtClean="0">
                <a:hlinkClick r:id="rId4"/>
              </a:rPr>
              <a:t>http://www.stpetehigh.com/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sz="3800" dirty="0" smtClean="0"/>
              <a:t>Curriculum – AP Physics</a:t>
            </a:r>
            <a:endParaRPr lang="en-US" sz="3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95400"/>
          <a:ext cx="82296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7391400"/>
              </a:tblGrid>
              <a:tr h="4333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Topics – First Semester</a:t>
                      </a:r>
                      <a:endParaRPr lang="en-US" sz="2800" b="1" dirty="0"/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dirty="0" smtClean="0"/>
                        <a:t>Introduction, Measurement, Estimating</a:t>
                      </a:r>
                      <a:endParaRPr lang="en-US" sz="2800" b="1" dirty="0"/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dirty="0" smtClean="0"/>
                        <a:t>Describing Motion; Kinematics in One Dimension</a:t>
                      </a:r>
                      <a:endParaRPr lang="en-US" sz="2800" b="1" dirty="0"/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dirty="0" smtClean="0"/>
                        <a:t>Kinematics in Two Dimensions;</a:t>
                      </a:r>
                      <a:r>
                        <a:rPr lang="en-US" sz="2800" b="1" baseline="0" dirty="0" smtClean="0"/>
                        <a:t> Vectors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Dynamics:  Newton’s Laws of Motion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Circular Motion; Gravitation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Work and Energy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Linear Momentum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95400"/>
          <a:ext cx="8229600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7391400"/>
              </a:tblGrid>
              <a:tr h="4333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Topic – Second Semester</a:t>
                      </a:r>
                      <a:endParaRPr lang="en-US" sz="2800" b="1" dirty="0"/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Rotational Motion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Vibrations and Waves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16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Electric Charge and Electric Field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Electric Current</a:t>
                      </a:r>
                    </a:p>
                  </a:txBody>
                  <a:tcPr/>
                </a:tc>
              </a:tr>
              <a:tr h="43336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800" b="1" dirty="0" smtClean="0"/>
                        <a:t>19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/>
                      <a:r>
                        <a:rPr lang="en-US" sz="2800" b="1" baseline="0" dirty="0" smtClean="0"/>
                        <a:t>DC Circuits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sz="3800" dirty="0" smtClean="0"/>
              <a:t>Curriculum – AP Physics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Curriculum – IB Physics-1</a:t>
            </a: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 Physics - 1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IB Physics – 2,3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 – Measurements and Uncertainties</a:t>
            </a:r>
          </a:p>
          <a:p>
            <a:pPr>
              <a:buNone/>
            </a:pPr>
            <a:r>
              <a:rPr lang="en-US" dirty="0" smtClean="0"/>
              <a:t>2 – Mechanics</a:t>
            </a:r>
          </a:p>
          <a:p>
            <a:pPr>
              <a:buNone/>
            </a:pPr>
            <a:r>
              <a:rPr lang="en-US" dirty="0" smtClean="0"/>
              <a:t>3 – Thermal Physics</a:t>
            </a:r>
          </a:p>
          <a:p>
            <a:pPr>
              <a:buNone/>
            </a:pPr>
            <a:r>
              <a:rPr lang="en-US" dirty="0" smtClean="0"/>
              <a:t>4 – Waves</a:t>
            </a:r>
          </a:p>
          <a:p>
            <a:pPr>
              <a:buNone/>
            </a:pPr>
            <a:r>
              <a:rPr lang="en-US" dirty="0" smtClean="0"/>
              <a:t>5 – Electricity and Magnetism</a:t>
            </a:r>
          </a:p>
          <a:p>
            <a:pPr>
              <a:buNone/>
            </a:pPr>
            <a:r>
              <a:rPr lang="en-US" dirty="0" smtClean="0"/>
              <a:t>6 – Circular Motion and Gravitation</a:t>
            </a:r>
          </a:p>
          <a:p>
            <a:pPr>
              <a:buNone/>
            </a:pPr>
            <a:r>
              <a:rPr lang="en-US" dirty="0" smtClean="0"/>
              <a:t>Internal Assessment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 – Atomic, </a:t>
            </a:r>
            <a:r>
              <a:rPr lang="en-US" dirty="0" smtClean="0"/>
              <a:t>Nuclear and Particle Physics</a:t>
            </a:r>
          </a:p>
          <a:p>
            <a:pPr>
              <a:buNone/>
            </a:pPr>
            <a:r>
              <a:rPr lang="en-US" dirty="0" smtClean="0"/>
              <a:t>8 – Energy Production</a:t>
            </a:r>
          </a:p>
          <a:p>
            <a:pPr>
              <a:buNone/>
            </a:pPr>
            <a:r>
              <a:rPr lang="en-US" dirty="0" smtClean="0"/>
              <a:t>9 – Wave Phenomena</a:t>
            </a:r>
          </a:p>
          <a:p>
            <a:pPr>
              <a:buNone/>
            </a:pPr>
            <a:r>
              <a:rPr lang="en-US" dirty="0" smtClean="0"/>
              <a:t>10 – Fields</a:t>
            </a:r>
          </a:p>
          <a:p>
            <a:pPr>
              <a:buNone/>
            </a:pPr>
            <a:r>
              <a:rPr lang="en-US" dirty="0" smtClean="0"/>
              <a:t>11 – Electromagnetic Induction</a:t>
            </a:r>
          </a:p>
          <a:p>
            <a:pPr>
              <a:buNone/>
            </a:pPr>
            <a:r>
              <a:rPr lang="en-US" dirty="0" smtClean="0"/>
              <a:t>12 – Quantum and Nuclear Physics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this is testable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UNP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2385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Complete the </a:t>
            </a:r>
            <a:r>
              <a:rPr lang="en-US" sz="3200" b="1" dirty="0" smtClean="0"/>
              <a:t>IB/AP </a:t>
            </a:r>
            <a:r>
              <a:rPr lang="en-US" sz="3200" b="1" dirty="0" smtClean="0"/>
              <a:t>curriculum</a:t>
            </a:r>
            <a:endParaRPr lang="en-US" sz="2200" dirty="0" smtClean="0"/>
          </a:p>
          <a:p>
            <a:r>
              <a:rPr lang="en-US" sz="3200" b="1" dirty="0" smtClean="0"/>
              <a:t>Complete required lab hours</a:t>
            </a:r>
            <a:endParaRPr lang="en-US" sz="2200" dirty="0" smtClean="0"/>
          </a:p>
          <a:p>
            <a:r>
              <a:rPr lang="en-US" sz="3200" b="1" dirty="0" smtClean="0"/>
              <a:t>All </a:t>
            </a:r>
            <a:r>
              <a:rPr lang="en-US" sz="3200" b="1" dirty="0" smtClean="0"/>
              <a:t>students receive a final grade of </a:t>
            </a:r>
            <a:r>
              <a:rPr lang="en-US" sz="3200" b="1" dirty="0" smtClean="0"/>
              <a:t>5-7 (IB) or 3-5 (AP)</a:t>
            </a:r>
            <a:endParaRPr lang="en-US" sz="2200" dirty="0" smtClean="0"/>
          </a:p>
          <a:p>
            <a:r>
              <a:rPr lang="en-US" sz="3200" b="1" dirty="0" smtClean="0"/>
              <a:t>All students see dramatic increases in their self-efficacy toward physics and are motivated to continue their learning in a Physics-related discipline.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Physics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IB LEARNER PROFILE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IB Academic Guidelines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SPHS IB Honor Code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SL Physics Brief</a:t>
            </a:r>
            <a:endParaRPr lang="en-US" dirty="0" smtClean="0"/>
          </a:p>
          <a:p>
            <a:r>
              <a:rPr lang="en-US" dirty="0" smtClean="0">
                <a:hlinkClick r:id="rId6" action="ppaction://hlinkfile"/>
              </a:rPr>
              <a:t>HL Physics Brief</a:t>
            </a:r>
            <a:endParaRPr lang="en-US" dirty="0" smtClean="0"/>
          </a:p>
          <a:p>
            <a:r>
              <a:rPr lang="en-US" dirty="0" smtClean="0">
                <a:hlinkClick r:id="rId7" action="ppaction://hlinkfile"/>
              </a:rPr>
              <a:t>SL/HL Syllabus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/>
            </a:r>
            <a:br>
              <a:rPr lang="en-US" dirty="0" smtClean="0">
                <a:latin typeface="Viner Hand ITC" pitchFamily="66" charset="0"/>
              </a:rPr>
            </a:br>
            <a:r>
              <a:rPr lang="en-US" dirty="0" smtClean="0">
                <a:latin typeface="Viner Hand ITC" pitchFamily="66" charset="0"/>
              </a:rPr>
              <a:t>Questions?</a:t>
            </a:r>
            <a:endParaRPr lang="en-US" sz="28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/>
            </a:r>
            <a:br>
              <a:rPr lang="en-US" dirty="0" smtClean="0">
                <a:latin typeface="Viner Hand ITC" pitchFamily="66" charset="0"/>
              </a:rPr>
            </a:br>
            <a:r>
              <a:rPr lang="en-US" dirty="0" smtClean="0">
                <a:latin typeface="Viner Hand ITC" pitchFamily="66" charset="0"/>
                <a:hlinkClick r:id="rId2" action="ppaction://hlinkfile"/>
              </a:rPr>
              <a:t>Still not Inspired?</a:t>
            </a:r>
            <a:endParaRPr lang="en-US" sz="28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8" indent="0" algn="ctr">
              <a:buNone/>
            </a:pPr>
            <a:r>
              <a:rPr lang="en-US" sz="5400" b="1" i="1" dirty="0" smtClean="0"/>
              <a:t>Man’s Flight Through Life is Sustained by the Power of His Knowledge</a:t>
            </a:r>
            <a:endParaRPr lang="en-US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b="1" dirty="0" smtClean="0">
                <a:latin typeface="Bernard MT Condensed" pitchFamily="18" charset="0"/>
              </a:rPr>
              <a:t>Reaching higher and higher,</a:t>
            </a:r>
          </a:p>
          <a:p>
            <a:pPr>
              <a:buNone/>
            </a:pPr>
            <a:r>
              <a:rPr lang="en-US" sz="4400" b="1" dirty="0" smtClean="0">
                <a:latin typeface="Bernard MT Condensed" pitchFamily="18" charset="0"/>
              </a:rPr>
              <a:t>		Because that’s what dreams are made of.</a:t>
            </a:r>
            <a:endParaRPr lang="en-US" sz="4400" b="1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Theme</a:t>
            </a:r>
            <a:endParaRPr lang="en-US" dirty="0"/>
          </a:p>
        </p:txBody>
      </p:sp>
      <p:pic>
        <p:nvPicPr>
          <p:cNvPr id="5" name="Blue Angels ~ Van Hale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63650"/>
            <a:ext cx="8124825" cy="541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Fire</a:t>
            </a:r>
          </a:p>
          <a:p>
            <a:r>
              <a:rPr lang="en-US" dirty="0" smtClean="0"/>
              <a:t>Adverse Weather</a:t>
            </a:r>
          </a:p>
          <a:p>
            <a:r>
              <a:rPr lang="en-US" dirty="0" smtClean="0"/>
              <a:t>Lockdown</a:t>
            </a:r>
          </a:p>
          <a:p>
            <a:r>
              <a:rPr lang="en-US" dirty="0" smtClean="0"/>
              <a:t>Bathroom Pass</a:t>
            </a:r>
            <a:endParaRPr lang="en-US" dirty="0"/>
          </a:p>
        </p:txBody>
      </p:sp>
      <p:pic>
        <p:nvPicPr>
          <p:cNvPr id="4" name="Picture 3" descr="SUNP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200" y="30480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Guy?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Northeast High School</a:t>
            </a:r>
          </a:p>
          <a:p>
            <a:r>
              <a:rPr lang="en-US" dirty="0" smtClean="0"/>
              <a:t>BS, Engineering &amp; History, USAFA</a:t>
            </a:r>
          </a:p>
          <a:p>
            <a:r>
              <a:rPr lang="en-US" dirty="0" smtClean="0"/>
              <a:t>MAS, Aeronautical Science, Embry-Riddle</a:t>
            </a:r>
          </a:p>
          <a:p>
            <a:r>
              <a:rPr lang="en-US" dirty="0" smtClean="0"/>
              <a:t>USAF KC-135 Instructor/Evaluator Pilot</a:t>
            </a:r>
          </a:p>
          <a:p>
            <a:r>
              <a:rPr lang="en-US" dirty="0" smtClean="0"/>
              <a:t>Middle School Math</a:t>
            </a:r>
          </a:p>
          <a:p>
            <a:r>
              <a:rPr lang="en-US" dirty="0" smtClean="0"/>
              <a:t>Devil Physics</a:t>
            </a:r>
          </a:p>
          <a:p>
            <a:r>
              <a:rPr lang="en-US" dirty="0" smtClean="0"/>
              <a:t>Gator at Heart</a:t>
            </a:r>
            <a:endParaRPr lang="en-US" dirty="0"/>
          </a:p>
        </p:txBody>
      </p:sp>
      <p:pic>
        <p:nvPicPr>
          <p:cNvPr id="5" name="Picture 4" descr="My Gir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092083"/>
            <a:ext cx="3886200" cy="2601325"/>
          </a:xfrm>
          <a:prstGeom prst="rect">
            <a:avLst/>
          </a:prstGeom>
        </p:spPr>
      </p:pic>
      <p:pic>
        <p:nvPicPr>
          <p:cNvPr id="6" name="Picture 5" descr="EX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52400"/>
            <a:ext cx="3200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Assigned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382000" cy="4572000"/>
          </a:xfrm>
        </p:spPr>
        <p:txBody>
          <a:bodyPr/>
          <a:lstStyle/>
          <a:p>
            <a:r>
              <a:rPr lang="en-US" dirty="0" smtClean="0"/>
              <a:t>There is a method to the madness</a:t>
            </a:r>
          </a:p>
          <a:p>
            <a:r>
              <a:rPr lang="en-US" dirty="0" smtClean="0"/>
              <a:t>Cooperative Learning – Not Cheating</a:t>
            </a:r>
          </a:p>
          <a:p>
            <a:r>
              <a:rPr lang="en-US" dirty="0" smtClean="0"/>
              <a:t>Homework review</a:t>
            </a:r>
          </a:p>
          <a:p>
            <a:r>
              <a:rPr lang="en-US" dirty="0" smtClean="0"/>
              <a:t>Attendance</a:t>
            </a:r>
            <a:endParaRPr lang="en-US" dirty="0"/>
          </a:p>
        </p:txBody>
      </p:sp>
      <p:pic>
        <p:nvPicPr>
          <p:cNvPr id="4" name="Picture 3" descr="SUNP0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280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14685</TotalTime>
  <Words>1077</Words>
  <Application>Microsoft Office PowerPoint</Application>
  <PresentationFormat>On-screen Show (4:3)</PresentationFormat>
  <Paragraphs>211</Paragraphs>
  <Slides>33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Metro</vt:lpstr>
      <vt:lpstr>Equation</vt:lpstr>
      <vt:lpstr>Devil physics The baddest class on campus IB  Physics AP  Physics</vt:lpstr>
      <vt:lpstr>Everything you wanted to know about devil physics . . .  and a lot of stuff you didn’t</vt:lpstr>
      <vt:lpstr>And this is testable</vt:lpstr>
      <vt:lpstr>Class Motto</vt:lpstr>
      <vt:lpstr>Class Theme</vt:lpstr>
      <vt:lpstr>Class Theme</vt:lpstr>
      <vt:lpstr>Safety</vt:lpstr>
      <vt:lpstr>Who Is This Guy?</vt:lpstr>
      <vt:lpstr>Assigned Seats</vt:lpstr>
      <vt:lpstr>Block Period SOP:</vt:lpstr>
      <vt:lpstr>Turning In Assignments</vt:lpstr>
      <vt:lpstr>Grades</vt:lpstr>
      <vt:lpstr>Grades (cont.)</vt:lpstr>
      <vt:lpstr>IB Curve</vt:lpstr>
      <vt:lpstr>Extra Credit</vt:lpstr>
      <vt:lpstr>Taking Notes</vt:lpstr>
      <vt:lpstr>What You Need</vt:lpstr>
      <vt:lpstr>Conduct and Academic Performance </vt:lpstr>
      <vt:lpstr>Conduct and Academic Performance </vt:lpstr>
      <vt:lpstr>Class Rules</vt:lpstr>
      <vt:lpstr>Expectations</vt:lpstr>
      <vt:lpstr>Expectations (Cont.)</vt:lpstr>
      <vt:lpstr>Expectations (Cont.)</vt:lpstr>
      <vt:lpstr>Expectations (Cont.)</vt:lpstr>
      <vt:lpstr>My Approach to Teaching</vt:lpstr>
      <vt:lpstr>Important Websites</vt:lpstr>
      <vt:lpstr>Curriculum – AP Physics</vt:lpstr>
      <vt:lpstr>Curriculum – AP Physics</vt:lpstr>
      <vt:lpstr>Curriculum – IB Physics-1</vt:lpstr>
      <vt:lpstr>Academic Goals</vt:lpstr>
      <vt:lpstr>IB Physics Only</vt:lpstr>
      <vt:lpstr> Questions?</vt:lpstr>
      <vt:lpstr> Still not Inspired?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Kyle Smith</cp:lastModifiedBy>
  <cp:revision>134</cp:revision>
  <dcterms:created xsi:type="dcterms:W3CDTF">2010-12-08T08:20:03Z</dcterms:created>
  <dcterms:modified xsi:type="dcterms:W3CDTF">2015-08-23T04:21:50Z</dcterms:modified>
</cp:coreProperties>
</file>